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jpe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jpe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slideLayout" Target="../slideLayouts/slideLayout1.xml"/><Relationship Id="rId1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image" Target="../media/image-5-7.jpe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jpeg"/><Relationship Id="rId9" Type="http://schemas.openxmlformats.org/officeDocument/2006/relationships/image" Target="../media/image-9-9.png"/><Relationship Id="rId10" Type="http://schemas.openxmlformats.org/officeDocument/2006/relationships/image" Target="../media/image-9-10.png"/><Relationship Id="rId11" Type="http://schemas.openxmlformats.org/officeDocument/2006/relationships/image" Target="../media/image-9-11.jpeg"/><Relationship Id="rId12" Type="http://schemas.openxmlformats.org/officeDocument/2006/relationships/image" Target="../media/image-9-12.png"/><Relationship Id="rId13" Type="http://schemas.openxmlformats.org/officeDocument/2006/relationships/image" Target="../media/image-9-13.png"/><Relationship Id="rId14" Type="http://schemas.openxmlformats.org/officeDocument/2006/relationships/slideLayout" Target="../slideLayouts/slideLayout1.xml"/><Relationship Id="rId1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png"/><Relationship Id="rId11" Type="http://schemas.openxmlformats.org/officeDocument/2006/relationships/image" Target="../media/image-11-11.png"/><Relationship Id="rId12" Type="http://schemas.openxmlformats.org/officeDocument/2006/relationships/image" Target="../media/image-11-12.png"/><Relationship Id="rId13" Type="http://schemas.openxmlformats.org/officeDocument/2006/relationships/image" Target="../media/image-11-13.png"/><Relationship Id="rId14" Type="http://schemas.openxmlformats.org/officeDocument/2006/relationships/image" Target="../media/image-11-14.png"/><Relationship Id="rId15" Type="http://schemas.openxmlformats.org/officeDocument/2006/relationships/slideLayout" Target="../slideLayouts/slideLayout1.xml"/><Relationship Id="rId1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jpeg"/><Relationship Id="rId6" Type="http://schemas.openxmlformats.org/officeDocument/2006/relationships/image" Target="../media/image-14-6.png"/><Relationship Id="rId7" Type="http://schemas.openxmlformats.org/officeDocument/2006/relationships/image" Target="../media/image-14-7.jpeg"/><Relationship Id="rId8" Type="http://schemas.openxmlformats.org/officeDocument/2006/relationships/image" Target="../media/image-14-8.png"/><Relationship Id="rId9" Type="http://schemas.openxmlformats.org/officeDocument/2006/relationships/image" Target="../media/image-14-9.jpeg"/><Relationship Id="rId10" Type="http://schemas.openxmlformats.org/officeDocument/2006/relationships/image" Target="../media/image-14-10.png"/><Relationship Id="rId11" Type="http://schemas.openxmlformats.org/officeDocument/2006/relationships/slideLayout" Target="../slideLayouts/slideLayout1.xml"/><Relationship Id="rId1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jpe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jpe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slideLayout" Target="../slideLayouts/slideLayout1.xml"/><Relationship Id="rId1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8488" y="238187"/>
            <a:ext cx="4274529" cy="470657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290602" y="1394505"/>
            <a:ext cx="3141289" cy="1177245"/>
          </a:xfrm>
          <a:prstGeom prst="rect">
            <a:avLst/>
          </a:prstGeom>
          <a:noFill/>
          <a:ln/>
        </p:spPr>
        <p:txBody>
          <a:bodyPr wrap="square" lIns="0" tIns="0" rIns="0" bIns="0" rtlCol="0" anchor="t"/>
          <a:lstStyle/>
          <a:p>
            <a:pPr algn="l" indent="0" marL="0">
              <a:lnSpc>
                <a:spcPct val="100000"/>
              </a:lnSpc>
              <a:buNone/>
            </a:pPr>
            <a:r>
              <a:rPr lang="en-US" sz="3600" b="1" dirty="0">
                <a:solidFill>
                  <a:srgbClr val="FB6F92"/>
                </a:solidFill>
                <a:latin typeface="Arial" pitchFamily="34" charset="0"/>
                <a:ea typeface="Arial" pitchFamily="34" charset="-122"/>
                <a:cs typeface="Arial" pitchFamily="34" charset="-120"/>
              </a:rPr>
              <a:t>Обоняние и вкус
</a:t>
            </a:r>
            <a:endParaRPr lang="en-US" sz="3600" dirty="0"/>
          </a:p>
        </p:txBody>
      </p:sp>
      <p:sp>
        <p:nvSpPr>
          <p:cNvPr id="7" name="Text 1"/>
          <p:cNvSpPr txBox="1"/>
          <p:nvPr/>
        </p:nvSpPr>
        <p:spPr>
          <a:xfrm>
            <a:off x="1290602" y="2914262"/>
            <a:ext cx="3141289" cy="69984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Два чувства помогают узнавать мир, выбирать пищу и чувствовать опасность.
</a:t>
            </a:r>
            <a:endParaRPr lang="en-US" sz="1400" dirty="0"/>
          </a:p>
        </p:txBody>
      </p:sp>
      <p:sp>
        <p:nvSpPr>
          <p:cNvPr id="8" name="Text 2"/>
          <p:cNvSpPr txBox="1"/>
          <p:nvPr/>
        </p:nvSpPr>
        <p:spPr>
          <a:xfrm>
            <a:off x="1290602" y="3767116"/>
            <a:ext cx="3141289" cy="444738"/>
          </a:xfrm>
          <a:prstGeom prst="rect">
            <a:avLst/>
          </a:prstGeom>
          <a:noFill/>
          <a:ln/>
        </p:spPr>
        <p:txBody>
          <a:bodyPr wrap="square" lIns="0" tIns="0" rIns="0" bIns="0" rtlCol="0" anchor="t"/>
          <a:lstStyle/>
          <a:p>
            <a:pPr algn="l" indent="0" marL="0">
              <a:lnSpc>
                <a:spcPct val="100000"/>
              </a:lnSpc>
              <a:buNone/>
            </a:pPr>
            <a:r>
              <a:rPr lang="en-US" sz="1100" dirty="0">
                <a:solidFill>
                  <a:srgbClr val="FB6F92"/>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64439" y="194425"/>
            <a:ext cx="4302673" cy="4727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98337" y="358714"/>
            <a:ext cx="4024563" cy="1307854"/>
          </a:xfrm>
          <a:prstGeom prst="rect">
            <a:avLst/>
          </a:prstGeom>
          <a:noFill/>
          <a:ln/>
        </p:spPr>
        <p:txBody>
          <a:bodyPr wrap="square" lIns="0" tIns="0" rIns="0" bIns="0" rtlCol="0" anchor="t"/>
          <a:lstStyle/>
          <a:p>
            <a:pPr algn="l" indent="0" marL="0">
              <a:lnSpc>
                <a:spcPct val="100000"/>
              </a:lnSpc>
              <a:buNone/>
            </a:pPr>
            <a:r>
              <a:rPr lang="en-US" sz="2400" b="1" dirty="0">
                <a:solidFill>
                  <a:srgbClr val="FEE5EB"/>
                </a:solidFill>
                <a:latin typeface="Arial" pitchFamily="34" charset="0"/>
                <a:ea typeface="Arial" pitchFamily="34" charset="-122"/>
                <a:cs typeface="Arial" pitchFamily="34" charset="-120"/>
              </a:rPr>
              <a:t>Зачем человеку обоняние и вкус
</a:t>
            </a:r>
            <a:endParaRPr lang="en-US" sz="2400" dirty="0"/>
          </a:p>
        </p:txBody>
      </p:sp>
      <p:sp>
        <p:nvSpPr>
          <p:cNvPr id="7" name="Text 1"/>
          <p:cNvSpPr txBox="1"/>
          <p:nvPr/>
        </p:nvSpPr>
        <p:spPr>
          <a:xfrm>
            <a:off x="398337" y="1872267"/>
            <a:ext cx="4024563" cy="2156807"/>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Обоняние и вкус — химические чувства, которые помогали людям и животным выживать: находить еду, воду и замечать опасность. Сегодня они также влияют на эмоции, привычки и то, как мы ориентируемся в мире.
</a:t>
            </a:r>
            <a:endParaRPr lang="en-US" sz="1100" dirty="0"/>
          </a:p>
        </p:txBody>
      </p:sp>
      <p:sp>
        <p:nvSpPr>
          <p:cNvPr id="8" name="Text 2"/>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6774" y="1290793"/>
            <a:ext cx="2689325" cy="14024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68562" y="1290793"/>
            <a:ext cx="2689325" cy="140244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133205" y="1290793"/>
            <a:ext cx="2689325" cy="1402441"/>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670223" y="2680097"/>
            <a:ext cx="2160000" cy="3600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Запах тёплого хлеба
</a:t>
            </a:r>
            <a:endParaRPr lang="en-US" sz="1200" dirty="0"/>
          </a:p>
        </p:txBody>
      </p:sp>
      <p:sp>
        <p:nvSpPr>
          <p:cNvPr id="13" name="Text 1"/>
          <p:cNvSpPr txBox="1"/>
          <p:nvPr/>
        </p:nvSpPr>
        <p:spPr>
          <a:xfrm>
            <a:off x="670225" y="3327800"/>
            <a:ext cx="2160000" cy="1143900"/>
          </a:xfrm>
          <a:prstGeom prst="rect">
            <a:avLst/>
          </a:prstGeom>
          <a:noFill/>
          <a:ln/>
        </p:spPr>
        <p:txBody>
          <a:bodyPr wrap="square" lIns="0" tIns="0" rIns="0" bIns="0" rtlCol="0" anchor="t"/>
          <a:lstStyle/>
          <a:p>
            <a:pPr algn="l" indent="0" marL="0">
              <a:lnSpc>
                <a:spcPct val="100000"/>
              </a:lnSpc>
              <a:buNone/>
            </a:pPr>
            <a:r>
              <a:rPr lang="en-US" sz="1001" dirty="0">
                <a:solidFill>
                  <a:srgbClr val="000000"/>
                </a:solidFill>
                <a:latin typeface="Arial" pitchFamily="34" charset="0"/>
                <a:ea typeface="Arial" pitchFamily="34" charset="-122"/>
                <a:cs typeface="Arial" pitchFamily="34" charset="-120"/>
              </a:rPr>
              <a:t>Утром человек проходит мимо пекарни и сразу замечает тёплый запах хлеба. Через минуту рядом раскрываются цветы, и аромат меняется. Обоняние позволяет различать такие детали почти мгновенно, поэтому один и тот же двор может казаться уютным, свежим или совсем незнакомым.
</a:t>
            </a:r>
            <a:endParaRPr lang="en-US" sz="1001" dirty="0"/>
          </a:p>
        </p:txBody>
      </p:sp>
      <p:sp>
        <p:nvSpPr>
          <p:cNvPr id="14" name="Text 2"/>
          <p:cNvSpPr txBox="1"/>
          <p:nvPr/>
        </p:nvSpPr>
        <p:spPr>
          <a:xfrm>
            <a:off x="3539343" y="2680097"/>
            <a:ext cx="2160000" cy="3600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Сигнал, который нельзя игнорировать
</a:t>
            </a:r>
            <a:endParaRPr lang="en-US" sz="1200" dirty="0"/>
          </a:p>
        </p:txBody>
      </p:sp>
      <p:sp>
        <p:nvSpPr>
          <p:cNvPr id="15" name="Text 3"/>
          <p:cNvSpPr txBox="1"/>
          <p:nvPr/>
        </p:nvSpPr>
        <p:spPr>
          <a:xfrm>
            <a:off x="3539343" y="3327797"/>
            <a:ext cx="2160000" cy="1080000"/>
          </a:xfrm>
          <a:prstGeom prst="rect">
            <a:avLst/>
          </a:prstGeom>
          <a:noFill/>
          <a:ln/>
        </p:spPr>
        <p:txBody>
          <a:bodyPr wrap="square" lIns="0" tIns="0" rIns="0" bIns="0" rtlCol="0" anchor="t"/>
          <a:lstStyle/>
          <a:p>
            <a:pPr algn="l" indent="0" marL="0">
              <a:lnSpc>
                <a:spcPct val="100000"/>
              </a:lnSpc>
              <a:buNone/>
            </a:pPr>
            <a:r>
              <a:rPr lang="en-US" sz="850" dirty="0">
                <a:solidFill>
                  <a:srgbClr val="000000"/>
                </a:solidFill>
                <a:latin typeface="Arial" pitchFamily="34" charset="0"/>
                <a:ea typeface="Arial" pitchFamily="34" charset="-122"/>
                <a:cs typeface="Arial" pitchFamily="34" charset="-120"/>
              </a:rPr>
              <a:t>Запах дыма редко остаётся незамеченным. Он быстро привлекает внимание и помогает понять, что рядом может быть опасность. Именно поэтому обоняние важно не только для удовольствия, но и для безопасности: оно подсказывает, когда стоит насторожиться и проверить источник запаха. Даже слабый след гари может изменить поведение человека.
</a:t>
            </a:r>
            <a:endParaRPr lang="en-US" sz="850" dirty="0"/>
          </a:p>
        </p:txBody>
      </p:sp>
      <p:sp>
        <p:nvSpPr>
          <p:cNvPr id="16" name="Text 4"/>
          <p:cNvSpPr txBox="1"/>
          <p:nvPr/>
        </p:nvSpPr>
        <p:spPr>
          <a:xfrm>
            <a:off x="6407595" y="2680097"/>
            <a:ext cx="2160000" cy="3600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Запахи и память
</a:t>
            </a:r>
            <a:endParaRPr lang="en-US" sz="1200" dirty="0"/>
          </a:p>
        </p:txBody>
      </p:sp>
      <p:sp>
        <p:nvSpPr>
          <p:cNvPr id="17" name="Text 5"/>
          <p:cNvSpPr txBox="1"/>
          <p:nvPr/>
        </p:nvSpPr>
        <p:spPr>
          <a:xfrm>
            <a:off x="6407595" y="3327797"/>
            <a:ext cx="2160000" cy="1080000"/>
          </a:xfrm>
          <a:prstGeom prst="rect">
            <a:avLst/>
          </a:prstGeom>
          <a:noFill/>
          <a:ln/>
        </p:spPr>
        <p:txBody>
          <a:bodyPr wrap="square" lIns="0" tIns="0" rIns="0" bIns="0" rtlCol="0" anchor="t"/>
          <a:lstStyle/>
          <a:p>
            <a:pPr algn="l" indent="0" marL="0">
              <a:lnSpc>
                <a:spcPct val="100000"/>
              </a:lnSpc>
              <a:buNone/>
            </a:pPr>
            <a:r>
              <a:rPr lang="en-US" sz="899" dirty="0">
                <a:solidFill>
                  <a:srgbClr val="000000"/>
                </a:solidFill>
                <a:latin typeface="Arial" pitchFamily="34" charset="0"/>
                <a:ea typeface="Arial" pitchFamily="34" charset="-122"/>
                <a:cs typeface="Arial" pitchFamily="34" charset="-120"/>
              </a:rPr>
              <a:t>Иногда запахи возвращают нас в прошлое лучше фотографий. Аромат свежескошенной травы, мыла или мандаринов может напомнить лето, дом или праздник. Такие связи возникают потому, что обоняние тесно связано с участками мозга, отвечающими за память и эмоции. Поэтому запахи часто вызывают очень живые впечатления.
</a:t>
            </a:r>
            <a:endParaRPr lang="en-US" sz="899" dirty="0"/>
          </a:p>
        </p:txBody>
      </p:sp>
      <p:sp>
        <p:nvSpPr>
          <p:cNvPr id="18" name="Text 6"/>
          <p:cNvSpPr txBox="1"/>
          <p:nvPr/>
        </p:nvSpPr>
        <p:spPr>
          <a:xfrm>
            <a:off x="398336" y="358715"/>
            <a:ext cx="7027477" cy="77822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Как работает обоняние
</a:t>
            </a:r>
            <a:endParaRPr lang="en-US" sz="2400" dirty="0"/>
          </a:p>
        </p:txBody>
      </p:sp>
      <p:sp>
        <p:nvSpPr>
          <p:cNvPr id="19" name="Text 7"/>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298" y="1415989"/>
            <a:ext cx="2335787" cy="336879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Пять основных вкусов
</a:t>
            </a:r>
            <a:endParaRPr lang="en-US" sz="2400" dirty="0"/>
          </a:p>
        </p:txBody>
      </p:sp>
      <p:sp>
        <p:nvSpPr>
          <p:cNvPr id="8" name="Text 1"/>
          <p:cNvSpPr txBox="1"/>
          <p:nvPr/>
        </p:nvSpPr>
        <p:spPr>
          <a:xfrm>
            <a:off x="3580479" y="1546751"/>
            <a:ext cx="4852200" cy="13851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Как язык распознаёт пищу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Язык не просто «чувствует» еду — он распознаёт растворённые в слюне вещества. К сладкому, солёному, кислому, горькому и умами мозг относится как к разным сигналам о составе пищи.
</a:t>
            </a:r>
            <a:endParaRPr lang="en-US" sz="1200" dirty="0"/>
          </a:p>
        </p:txBody>
      </p:sp>
      <p:sp>
        <p:nvSpPr>
          <p:cNvPr id="9" name="Text 2"/>
          <p:cNvSpPr txBox="1"/>
          <p:nvPr/>
        </p:nvSpPr>
        <p:spPr>
          <a:xfrm>
            <a:off x="3580479" y="3279686"/>
            <a:ext cx="4852219" cy="133882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Зачем нужны вкусовые сигналы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Сладкое и умами обычно помогают найти более питательную еду, а горькое часто предупреждает о нежелательных веществах. Вкусовые ощущения работают вместе с обонянием, поэтому блюдо кажется полным только тогда, когда есть и вкус, и аромат.
</a:t>
            </a:r>
            <a:endParaRPr lang="en-US" sz="1200" dirty="0"/>
          </a:p>
        </p:txBody>
      </p:sp>
      <p:sp>
        <p:nvSpPr>
          <p:cNvPr id="10" name="Text 3"/>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4700" y="1461278"/>
            <a:ext cx="2701332" cy="219219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19053" y="1461287"/>
            <a:ext cx="2672367" cy="219217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48928" y="1461287"/>
            <a:ext cx="2672367" cy="2192176"/>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8336" y="358715"/>
            <a:ext cx="7027500" cy="77820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Из чего состоит обонятельная система
</a:t>
            </a:r>
            <a:endParaRPr lang="en-US" sz="2400" dirty="0"/>
          </a:p>
        </p:txBody>
      </p:sp>
      <p:sp>
        <p:nvSpPr>
          <p:cNvPr id="11" name="Text 1"/>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12" name="Text 2"/>
          <p:cNvSpPr txBox="1"/>
          <p:nvPr/>
        </p:nvSpPr>
        <p:spPr>
          <a:xfrm>
            <a:off x="395743" y="3807502"/>
            <a:ext cx="2678030" cy="631671"/>
          </a:xfrm>
          <a:prstGeom prst="rect">
            <a:avLst/>
          </a:prstGeom>
          <a:noFill/>
          <a:ln/>
        </p:spPr>
        <p:txBody>
          <a:bodyPr wrap="square" lIns="0" tIns="0" rIns="0" bIns="0" rtlCol="0" anchor="t"/>
          <a:lstStyle/>
          <a:p>
            <a:pPr algn="l" indent="0" marL="0">
              <a:lnSpc>
                <a:spcPct val="100000"/>
              </a:lnSpc>
              <a:buNone/>
            </a:pPr>
            <a:r>
              <a:rPr lang="en-US" sz="670" b="1" dirty="0">
                <a:solidFill>
                  <a:srgbClr val="FB6F92"/>
                </a:solidFill>
                <a:latin typeface="Arial" pitchFamily="34" charset="0"/>
                <a:ea typeface="Arial" pitchFamily="34" charset="-122"/>
                <a:cs typeface="Arial" pitchFamily="34" charset="-120"/>
              </a:rPr>
              <a:t>Верхняя зона носа
</a:t>
            </a:r>
            <a:pPr algn="l" indent="0" marL="0">
              <a:lnSpc>
                <a:spcPct val="100000"/>
              </a:lnSpc>
              <a:buNone/>
            </a:pPr>
            <a:r>
              <a:rPr lang="en-US" sz="670"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670" dirty="0">
                <a:solidFill>
                  <a:srgbClr val="000000"/>
                </a:solidFill>
                <a:latin typeface="Arial" pitchFamily="34" charset="0"/>
                <a:ea typeface="Arial" pitchFamily="34" charset="-122"/>
                <a:cs typeface="Arial" pitchFamily="34" charset="-120"/>
              </a:rPr>
              <a:t>В верхней части носовой полости находится небольшая, но очень важная зона. Там расположены миллионы обонятельных рецепторов, которые первыми встречают запахи. Когда человек вдыхает воздух, эта область работает как тонкий фильтр, способный заметить даже слабый аромат или едва заметный дым.
</a:t>
            </a:r>
            <a:endParaRPr lang="en-US" sz="670" dirty="0"/>
          </a:p>
        </p:txBody>
      </p:sp>
      <p:sp>
        <p:nvSpPr>
          <p:cNvPr id="13" name="Text 3"/>
          <p:cNvSpPr txBox="1"/>
          <p:nvPr/>
        </p:nvSpPr>
        <p:spPr>
          <a:xfrm>
            <a:off x="3219053" y="3807502"/>
            <a:ext cx="2678030" cy="631671"/>
          </a:xfrm>
          <a:prstGeom prst="rect">
            <a:avLst/>
          </a:prstGeom>
          <a:noFill/>
          <a:ln/>
        </p:spPr>
        <p:txBody>
          <a:bodyPr wrap="square" lIns="0" tIns="0" rIns="0" bIns="0" rtlCol="0" anchor="t"/>
          <a:lstStyle/>
          <a:p>
            <a:pPr algn="l" indent="0" marL="0">
              <a:lnSpc>
                <a:spcPct val="100000"/>
              </a:lnSpc>
              <a:buNone/>
            </a:pPr>
            <a:r>
              <a:rPr lang="en-US" sz="709" b="1" dirty="0">
                <a:solidFill>
                  <a:srgbClr val="FB6F92"/>
                </a:solidFill>
                <a:latin typeface="Arial" pitchFamily="34" charset="0"/>
                <a:ea typeface="Arial" pitchFamily="34" charset="-122"/>
                <a:cs typeface="Arial" pitchFamily="34" charset="-120"/>
              </a:rPr>
              <a:t>Слизь как начало распознавания
</a:t>
            </a:r>
            <a:pPr algn="l" indent="0" marL="0">
              <a:lnSpc>
                <a:spcPct val="100000"/>
              </a:lnSpc>
              <a:buNone/>
            </a:pPr>
            <a:r>
              <a:rPr lang="en-US" sz="709"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709" dirty="0">
                <a:solidFill>
                  <a:srgbClr val="000000"/>
                </a:solidFill>
                <a:latin typeface="Arial" pitchFamily="34" charset="0"/>
                <a:ea typeface="Arial" pitchFamily="34" charset="-122"/>
                <a:cs typeface="Arial" pitchFamily="34" charset="-120"/>
              </a:rPr>
              <a:t>Запах не может «работать» сам по себе — молекулам нужно раствориться в слизи. После этого они соприкасаются с чувствительными волосками рецепторов. Именно этот контакт запускает сигнал, который превращает невидимую химическую частицу в понятное ощущение для мозга и поведения.
</a:t>
            </a:r>
            <a:endParaRPr lang="en-US" sz="709" dirty="0"/>
          </a:p>
        </p:txBody>
      </p:sp>
      <p:sp>
        <p:nvSpPr>
          <p:cNvPr id="14" name="Text 4"/>
          <p:cNvSpPr txBox="1"/>
          <p:nvPr/>
        </p:nvSpPr>
        <p:spPr>
          <a:xfrm>
            <a:off x="6048929" y="3807502"/>
            <a:ext cx="2678030" cy="631671"/>
          </a:xfrm>
          <a:prstGeom prst="rect">
            <a:avLst/>
          </a:prstGeom>
          <a:noFill/>
          <a:ln/>
        </p:spPr>
        <p:txBody>
          <a:bodyPr wrap="square" lIns="0" tIns="0" rIns="0" bIns="0" rtlCol="0" anchor="t"/>
          <a:lstStyle/>
          <a:p>
            <a:pPr algn="l" indent="0" marL="0">
              <a:lnSpc>
                <a:spcPct val="100000"/>
              </a:lnSpc>
              <a:buNone/>
            </a:pPr>
            <a:r>
              <a:rPr lang="en-US" sz="710" b="1" dirty="0">
                <a:solidFill>
                  <a:srgbClr val="FB6F92"/>
                </a:solidFill>
                <a:latin typeface="Arial" pitchFamily="34" charset="0"/>
                <a:ea typeface="Arial" pitchFamily="34" charset="-122"/>
                <a:cs typeface="Arial" pitchFamily="34" charset="-120"/>
              </a:rPr>
              <a:t>Путь сигнала в мозг
</a:t>
            </a:r>
            <a:pPr algn="l" indent="0" marL="0">
              <a:lnSpc>
                <a:spcPct val="100000"/>
              </a:lnSpc>
              <a:buNone/>
            </a:pPr>
            <a:r>
              <a:rPr lang="en-US" sz="710"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710" dirty="0">
                <a:solidFill>
                  <a:srgbClr val="000000"/>
                </a:solidFill>
                <a:latin typeface="Arial" pitchFamily="34" charset="0"/>
                <a:ea typeface="Arial" pitchFamily="34" charset="-122"/>
                <a:cs typeface="Arial" pitchFamily="34" charset="-120"/>
              </a:rPr>
              <a:t>Дальше сообщение идёт по обонятельным нейронам в обонятельную луковицу, а затем в мозг. Там запах сравнивается с уже знакомыми образами, и человек узнаёт кофе, хлеб или духи. Так обычный вдох превращается в точное распознавание мира за доли секунды.
</a:t>
            </a:r>
            <a:endParaRPr lang="en-US" sz="71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971" y="1425172"/>
            <a:ext cx="2335515" cy="334017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Язык и вкусовой аппарат
</a:t>
            </a:r>
            <a:endParaRPr lang="en-US" sz="2400" dirty="0"/>
          </a:p>
        </p:txBody>
      </p:sp>
      <p:sp>
        <p:nvSpPr>
          <p:cNvPr id="8" name="Text 1"/>
          <p:cNvSpPr txBox="1"/>
          <p:nvPr/>
        </p:nvSpPr>
        <p:spPr>
          <a:xfrm>
            <a:off x="6356520" y="1576367"/>
            <a:ext cx="1964292" cy="297773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Нервные пути вкуса
</a:t>
            </a:r>
            <a:pPr algn="l" indent="0" marL="0">
              <a:lnSpc>
                <a:spcPct val="100000"/>
              </a:lnSpc>
              <a:buNone/>
            </a:pPr>
            <a:r>
              <a:rPr lang="en-US" sz="1100" b="1" dirty="0">
                <a:solidFill>
                  <a:srgbClr val="6E9DAE"/>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Разные участки языка чувствительнее к разным вкусам, но работают они не по отдельности. Сигналы уходят в мозг по лицевому, языкоглоточному и тройничному нервам, где складываются в единое ощущение.
</a:t>
            </a:r>
            <a:endParaRPr lang="en-US" sz="1200" dirty="0"/>
          </a:p>
        </p:txBody>
      </p:sp>
      <p:sp>
        <p:nvSpPr>
          <p:cNvPr id="9" name="Text 2"/>
          <p:cNvSpPr txBox="1"/>
          <p:nvPr/>
        </p:nvSpPr>
        <p:spPr>
          <a:xfrm>
            <a:off x="3489495" y="1576367"/>
            <a:ext cx="1964292" cy="297773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Вкусовые луковицы на языке
</a:t>
            </a:r>
            <a:pPr algn="l" indent="0" marL="0">
              <a:lnSpc>
                <a:spcPct val="100000"/>
              </a:lnSpc>
              <a:buNone/>
            </a:pPr>
            <a:r>
              <a:rPr lang="en-US" sz="1100" b="1" dirty="0">
                <a:solidFill>
                  <a:srgbClr val="6E9DAE"/>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 поверхности языка есть сосочки, а внутри них — вкусовые луковицы. В каждой луковице находятся десятки клеток, которые улавливают растворённые вещества и посылают сигналы дальше в нервную систему.
</a:t>
            </a:r>
            <a:endParaRPr lang="en-US" sz="1200" dirty="0"/>
          </a:p>
        </p:txBody>
      </p:sp>
      <p:sp>
        <p:nvSpPr>
          <p:cNvPr id="10" name="Text 3"/>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8336" y="1731637"/>
            <a:ext cx="8347328" cy="277291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336" y="567745"/>
            <a:ext cx="7027500" cy="778200"/>
          </a:xfrm>
          <a:prstGeom prst="rect">
            <a:avLst/>
          </a:prstGeom>
          <a:noFill/>
          <a:ln/>
        </p:spPr>
        <p:txBody>
          <a:bodyPr wrap="square" lIns="0" tIns="0" rIns="0" bIns="0" rtlCol="0" anchor="t"/>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Путь запаха от молекулы до ощущения
</a:t>
            </a:r>
            <a:pPr algn="l" indent="0" marL="0">
              <a:lnSpc>
                <a:spcPct val="100000"/>
              </a:lnSpc>
              <a:buNone/>
            </a:pPr>
            <a:r>
              <a:rPr lang="en-US" sz="1200"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B6F92"/>
                </a:solidFill>
                <a:latin typeface="Arial" pitchFamily="34" charset="0"/>
                <a:ea typeface="Arial" pitchFamily="34" charset="-122"/>
                <a:cs typeface="Arial" pitchFamily="34" charset="-120"/>
              </a:rPr>
              <a:t>Схема показывает последовательность событий: от попадания запаха в нос до его оценки мозгом.
</a:t>
            </a:r>
            <a:endParaRPr lang="en-US" sz="2400" dirty="0"/>
          </a:p>
        </p:txBody>
      </p:sp>
      <p:sp>
        <p:nvSpPr>
          <p:cNvPr id="6" name="Text 1"/>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8336" y="1731637"/>
            <a:ext cx="8347328" cy="277291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336" y="567745"/>
            <a:ext cx="7027500" cy="778200"/>
          </a:xfrm>
          <a:prstGeom prst="rect">
            <a:avLst/>
          </a:prstGeom>
          <a:noFill/>
          <a:ln/>
        </p:spPr>
        <p:txBody>
          <a:bodyPr wrap="square" lIns="0" tIns="0" rIns="0" bIns="0" rtlCol="0" anchor="t"/>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Путь вкуса от рецептора до мозга
</a:t>
            </a:r>
            <a:pPr algn="l" indent="0" marL="0">
              <a:lnSpc>
                <a:spcPct val="100000"/>
              </a:lnSpc>
              <a:buNone/>
            </a:pPr>
            <a:r>
              <a:rPr lang="en-US" sz="1200"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B6F92"/>
                </a:solidFill>
                <a:latin typeface="Arial" pitchFamily="34" charset="0"/>
                <a:ea typeface="Arial" pitchFamily="34" charset="-122"/>
                <a:cs typeface="Arial" pitchFamily="34" charset="-120"/>
              </a:rPr>
              <a:t>Схема отражает, как пища вызывает сигнал, который мозг превращает во вкус и решение.
</a:t>
            </a:r>
            <a:endParaRPr lang="en-US" sz="2400" dirty="0"/>
          </a:p>
        </p:txBody>
      </p:sp>
      <p:sp>
        <p:nvSpPr>
          <p:cNvPr id="6" name="Text 1"/>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6775" y="1290612"/>
            <a:ext cx="1846362" cy="140280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525612" y="1290612"/>
            <a:ext cx="1846362" cy="1402802"/>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683025" y="1290612"/>
            <a:ext cx="1846362" cy="1402802"/>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840437" y="1290612"/>
            <a:ext cx="1846362" cy="1402802"/>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576774" y="2680097"/>
            <a:ext cx="1440000" cy="360000"/>
          </a:xfrm>
          <a:prstGeom prst="rect">
            <a:avLst/>
          </a:prstGeom>
          <a:noFill/>
          <a:ln/>
        </p:spPr>
        <p:txBody>
          <a:bodyPr wrap="square" lIns="0" tIns="0" rIns="0" bIns="0" rtlCol="0" anchor="ctr"/>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Ароматы знакомых вещей
</a:t>
            </a:r>
            <a:endParaRPr lang="en-US" sz="1200" dirty="0"/>
          </a:p>
        </p:txBody>
      </p:sp>
      <p:sp>
        <p:nvSpPr>
          <p:cNvPr id="16" name="Text 1"/>
          <p:cNvSpPr txBox="1"/>
          <p:nvPr/>
        </p:nvSpPr>
        <p:spPr>
          <a:xfrm>
            <a:off x="576775" y="3342725"/>
            <a:ext cx="1440000" cy="1091700"/>
          </a:xfrm>
          <a:prstGeom prst="rect">
            <a:avLst/>
          </a:prstGeom>
          <a:noFill/>
          <a:ln/>
        </p:spPr>
        <p:txBody>
          <a:bodyPr wrap="square" lIns="0" tIns="0" rIns="0" bIns="0" rtlCol="0" anchor="t"/>
          <a:lstStyle/>
          <a:p>
            <a:pPr algn="l" indent="0" marL="0">
              <a:lnSpc>
                <a:spcPct val="100000"/>
              </a:lnSpc>
              <a:buNone/>
            </a:pPr>
            <a:r>
              <a:rPr lang="en-US" sz="859" dirty="0">
                <a:solidFill>
                  <a:srgbClr val="000000"/>
                </a:solidFill>
                <a:latin typeface="Arial" pitchFamily="34" charset="0"/>
                <a:ea typeface="Arial" pitchFamily="34" charset="-122"/>
                <a:cs typeface="Arial" pitchFamily="34" charset="-120"/>
              </a:rPr>
              <a:t>Апельсин, мята, хлеб и духи легко узнаются даже с закрытыми глазами. У каждого запаха есть свой характер: свежий, сладкий, тёплый или резкий. Именно поэтому один короткий вдох может сразу подсказать, где человек находится и что происходит вокруг.
</a:t>
            </a:r>
            <a:endParaRPr lang="en-US" sz="859" dirty="0"/>
          </a:p>
        </p:txBody>
      </p:sp>
      <p:sp>
        <p:nvSpPr>
          <p:cNvPr id="17" name="Text 2"/>
          <p:cNvSpPr txBox="1"/>
          <p:nvPr/>
        </p:nvSpPr>
        <p:spPr>
          <a:xfrm>
            <a:off x="2729642" y="2680097"/>
            <a:ext cx="1440000" cy="360000"/>
          </a:xfrm>
          <a:prstGeom prst="rect">
            <a:avLst/>
          </a:prstGeom>
          <a:noFill/>
          <a:ln/>
        </p:spPr>
        <p:txBody>
          <a:bodyPr wrap="square" lIns="0" tIns="0" rIns="0" bIns="0" rtlCol="0" anchor="ctr"/>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Вкус как подсказка о еде
</a:t>
            </a:r>
            <a:endParaRPr lang="en-US" sz="1200" dirty="0"/>
          </a:p>
        </p:txBody>
      </p:sp>
      <p:sp>
        <p:nvSpPr>
          <p:cNvPr id="18" name="Text 3"/>
          <p:cNvSpPr txBox="1"/>
          <p:nvPr/>
        </p:nvSpPr>
        <p:spPr>
          <a:xfrm>
            <a:off x="2729650" y="3342625"/>
            <a:ext cx="1440000" cy="1091700"/>
          </a:xfrm>
          <a:prstGeom prst="rect">
            <a:avLst/>
          </a:prstGeom>
          <a:noFill/>
          <a:ln/>
        </p:spPr>
        <p:txBody>
          <a:bodyPr wrap="square" lIns="0" tIns="0" rIns="0" bIns="0" rtlCol="0" anchor="t"/>
          <a:lstStyle/>
          <a:p>
            <a:pPr algn="l" indent="0" marL="0">
              <a:lnSpc>
                <a:spcPct val="100000"/>
              </a:lnSpc>
              <a:buNone/>
            </a:pPr>
            <a:r>
              <a:rPr lang="en-US" sz="885" dirty="0">
                <a:solidFill>
                  <a:srgbClr val="000000"/>
                </a:solidFill>
                <a:latin typeface="Arial" pitchFamily="34" charset="0"/>
                <a:ea typeface="Arial" pitchFamily="34" charset="-122"/>
                <a:cs typeface="Arial" pitchFamily="34" charset="-120"/>
              </a:rPr>
              <a:t>Лимон ощущается кислым, шоколад — сладким, кофе — горьким, картофель фри — солёным, а соус терияки — умами. Эти простые примеры помогают понять, что вкус — это не одно чувство, а целая система сигналов о составе пищи.
</a:t>
            </a:r>
            <a:endParaRPr lang="en-US" sz="885" dirty="0"/>
          </a:p>
        </p:txBody>
      </p:sp>
      <p:sp>
        <p:nvSpPr>
          <p:cNvPr id="19" name="Text 4"/>
          <p:cNvSpPr txBox="1"/>
          <p:nvPr/>
        </p:nvSpPr>
        <p:spPr>
          <a:xfrm>
            <a:off x="4886986" y="2680097"/>
            <a:ext cx="1440000" cy="360000"/>
          </a:xfrm>
          <a:prstGeom prst="rect">
            <a:avLst/>
          </a:prstGeom>
          <a:noFill/>
          <a:ln/>
        </p:spPr>
        <p:txBody>
          <a:bodyPr wrap="square" lIns="0" tIns="0" rIns="0" bIns="0" rtlCol="0" anchor="ctr"/>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Запахи-предупреждения
</a:t>
            </a:r>
            <a:endParaRPr lang="en-US" sz="1200" dirty="0"/>
          </a:p>
        </p:txBody>
      </p:sp>
      <p:sp>
        <p:nvSpPr>
          <p:cNvPr id="20" name="Text 5"/>
          <p:cNvSpPr txBox="1"/>
          <p:nvPr/>
        </p:nvSpPr>
        <p:spPr>
          <a:xfrm>
            <a:off x="4886975" y="3342625"/>
            <a:ext cx="1440000" cy="1091700"/>
          </a:xfrm>
          <a:prstGeom prst="rect">
            <a:avLst/>
          </a:prstGeom>
          <a:noFill/>
          <a:ln/>
        </p:spPr>
        <p:txBody>
          <a:bodyPr wrap="square" lIns="0" tIns="0" rIns="0" bIns="0" rtlCol="0" anchor="t"/>
          <a:lstStyle/>
          <a:p>
            <a:pPr algn="l" indent="0" marL="0">
              <a:lnSpc>
                <a:spcPct val="100000"/>
              </a:lnSpc>
              <a:buNone/>
            </a:pPr>
            <a:r>
              <a:rPr lang="en-US" sz="780" dirty="0">
                <a:solidFill>
                  <a:srgbClr val="000000"/>
                </a:solidFill>
                <a:latin typeface="Arial" pitchFamily="34" charset="0"/>
                <a:ea typeface="Arial" pitchFamily="34" charset="-122"/>
                <a:cs typeface="Arial" pitchFamily="34" charset="-120"/>
              </a:rPr>
              <a:t>Некоторые запахи нужны не для удовольствия, а для защиты. Газ, дым или прокисшее молоко могут сразу насторожить и остановить человека от опасного действия. Такое распознавание часто срабатывает быстрее, чем сознательное объяснение причины тревоги.
</a:t>
            </a:r>
            <a:endParaRPr lang="en-US" sz="780" dirty="0"/>
          </a:p>
        </p:txBody>
      </p:sp>
      <p:sp>
        <p:nvSpPr>
          <p:cNvPr id="21" name="Text 6"/>
          <p:cNvSpPr txBox="1"/>
          <p:nvPr/>
        </p:nvSpPr>
        <p:spPr>
          <a:xfrm>
            <a:off x="7044398" y="2680097"/>
            <a:ext cx="1440000" cy="360000"/>
          </a:xfrm>
          <a:prstGeom prst="rect">
            <a:avLst/>
          </a:prstGeom>
          <a:noFill/>
          <a:ln/>
        </p:spPr>
        <p:txBody>
          <a:bodyPr wrap="square" lIns="0" tIns="0" rIns="0" bIns="0" rtlCol="0" anchor="ctr"/>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Память и эмоции
</a:t>
            </a:r>
            <a:endParaRPr lang="en-US" sz="1200" dirty="0"/>
          </a:p>
        </p:txBody>
      </p:sp>
      <p:sp>
        <p:nvSpPr>
          <p:cNvPr id="22" name="Text 7"/>
          <p:cNvSpPr txBox="1"/>
          <p:nvPr/>
        </p:nvSpPr>
        <p:spPr>
          <a:xfrm>
            <a:off x="7044400" y="3342625"/>
            <a:ext cx="1440000" cy="1091700"/>
          </a:xfrm>
          <a:prstGeom prst="rect">
            <a:avLst/>
          </a:prstGeom>
          <a:noFill/>
          <a:ln/>
        </p:spPr>
        <p:txBody>
          <a:bodyPr wrap="square" lIns="0" tIns="0" rIns="0" bIns="0" rtlCol="0" anchor="t"/>
          <a:lstStyle/>
          <a:p>
            <a:pPr algn="l" indent="0" marL="0">
              <a:lnSpc>
                <a:spcPct val="100000"/>
              </a:lnSpc>
              <a:buNone/>
            </a:pPr>
            <a:r>
              <a:rPr lang="en-US" sz="847" dirty="0">
                <a:solidFill>
                  <a:srgbClr val="000000"/>
                </a:solidFill>
                <a:latin typeface="Arial" pitchFamily="34" charset="0"/>
                <a:ea typeface="Arial" pitchFamily="34" charset="-122"/>
                <a:cs typeface="Arial" pitchFamily="34" charset="-120"/>
              </a:rPr>
              <a:t>Запах свежескошенной травы часто вызывает приятные воспоминания о лете или прогулках. Это показывает, что обоняние связано не только с носом, но и с памятью. Поэтому знакомый аромат способен за несколько секунд вернуть очень яркое настроение.
</a:t>
            </a:r>
            <a:endParaRPr lang="en-US" sz="847" dirty="0"/>
          </a:p>
        </p:txBody>
      </p:sp>
      <p:sp>
        <p:nvSpPr>
          <p:cNvPr id="23" name="Text 8"/>
          <p:cNvSpPr txBox="1"/>
          <p:nvPr/>
        </p:nvSpPr>
        <p:spPr>
          <a:xfrm>
            <a:off x="398336" y="358715"/>
            <a:ext cx="7027477" cy="77822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Запахи и вкусы в повседневной жизни
</a:t>
            </a:r>
            <a:endParaRPr lang="en-US" sz="2400" dirty="0"/>
          </a:p>
        </p:txBody>
      </p:sp>
      <p:sp>
        <p:nvSpPr>
          <p:cNvPr id="24" name="Text 9"/>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Нарушения обоняния: виды, причины и последствия
</a:t>
            </a:r>
            <a:endParaRPr lang="en-US" sz="2400" dirty="0"/>
          </a:p>
        </p:txBody>
      </p:sp>
      <p:sp>
        <p:nvSpPr>
          <p:cNvPr id="9" name="Text 1"/>
          <p:cNvSpPr txBox="1"/>
          <p:nvPr/>
        </p:nvSpPr>
        <p:spPr>
          <a:xfrm>
            <a:off x="398337" y="1705331"/>
            <a:ext cx="4044745" cy="123197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Аносмия — это полная потеря обоняния, а гипосмия — заметное снижение чувствительности. Человек хуже различает запахи еды, цветов и опасных веществ, поэтому мир становится менее выразительным и безопасным.
</a:t>
            </a:r>
            <a:endParaRPr lang="en-US" sz="1100" dirty="0"/>
          </a:p>
        </p:txBody>
      </p:sp>
      <p:sp>
        <p:nvSpPr>
          <p:cNvPr id="10" name="Text 2"/>
          <p:cNvSpPr txBox="1"/>
          <p:nvPr/>
        </p:nvSpPr>
        <p:spPr>
          <a:xfrm>
            <a:off x="398337" y="3476563"/>
            <a:ext cx="4044745" cy="123197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Когда обоняние ослабевает, становится труднее замечать испорченную пищу, утечку газа и дым. Из-за этого повышается риск отравлений, а привычные блюда кажутся менее вкусными и менее привлекательными.
</a:t>
            </a:r>
            <a:endParaRPr lang="en-US" sz="1100" dirty="0"/>
          </a:p>
        </p:txBody>
      </p:sp>
      <p:sp>
        <p:nvSpPr>
          <p:cNvPr id="11" name="Text 3"/>
          <p:cNvSpPr txBox="1"/>
          <p:nvPr/>
        </p:nvSpPr>
        <p:spPr>
          <a:xfrm>
            <a:off x="4571999" y="1705331"/>
            <a:ext cx="4044745" cy="123197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Чаще всего нарушения возникают после вирусных инфекций, травм головы, при синусите и при воздействии токсинов. Иногда запахи искажаются из-за воспаления слизистой или повреждения нервных путей, которые передают сигнал в мозг.
</a:t>
            </a:r>
            <a:endParaRPr lang="en-US" sz="1100" dirty="0"/>
          </a:p>
        </p:txBody>
      </p:sp>
      <p:sp>
        <p:nvSpPr>
          <p:cNvPr id="12" name="Text 4"/>
          <p:cNvSpPr txBox="1"/>
          <p:nvPr/>
        </p:nvSpPr>
        <p:spPr>
          <a:xfrm>
            <a:off x="4571999" y="3476563"/>
            <a:ext cx="4044745" cy="123197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Постоянные проблемы с обонянием могут ухудшать настроение и снижать качество жизни. Если запахи исчезают надолго, важно обратиться к врачу, чтобы найти причину и не пропустить серьёзное заболевание.
</a:t>
            </a:r>
            <a:endParaRPr lang="en-US" sz="1100" dirty="0"/>
          </a:p>
        </p:txBody>
      </p:sp>
      <p:sp>
        <p:nvSpPr>
          <p:cNvPr id="13" name="Text 5"/>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84948" y="1900220"/>
            <a:ext cx="720000" cy="720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939779" y="1900220"/>
            <a:ext cx="540000" cy="72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4948" y="3478989"/>
            <a:ext cx="720000" cy="7200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4849779" y="3465336"/>
            <a:ext cx="720000" cy="7200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sp>
        <p:nvSpPr>
          <p:cNvPr id="16"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Основные виды и причины вкусовых нарушений
</a:t>
            </a:r>
            <a:endParaRPr lang="en-US" sz="2400" dirty="0"/>
          </a:p>
        </p:txBody>
      </p:sp>
      <p:sp>
        <p:nvSpPr>
          <p:cNvPr id="17" name="Text 1"/>
          <p:cNvSpPr txBox="1"/>
          <p:nvPr/>
        </p:nvSpPr>
        <p:spPr>
          <a:xfrm>
            <a:off x="1569812" y="1883268"/>
            <a:ext cx="2520000" cy="720000"/>
          </a:xfrm>
          <a:prstGeom prst="rect">
            <a:avLst/>
          </a:prstGeom>
          <a:noFill/>
          <a:ln/>
        </p:spPr>
        <p:txBody>
          <a:bodyPr wrap="square" lIns="0" tIns="0" rIns="0" bIns="0" rtlCol="0" anchor="ctr"/>
          <a:lstStyle/>
          <a:p>
            <a:pPr algn="l" indent="0" marL="0">
              <a:lnSpc>
                <a:spcPct val="100000"/>
              </a:lnSpc>
              <a:buNone/>
            </a:pPr>
            <a:r>
              <a:rPr lang="en-US" sz="883" b="1" dirty="0">
                <a:solidFill>
                  <a:srgbClr val="000000"/>
                </a:solidFill>
                <a:latin typeface="Arial" pitchFamily="34" charset="0"/>
                <a:ea typeface="Arial" pitchFamily="34" charset="-122"/>
                <a:cs typeface="Arial" pitchFamily="34" charset="-120"/>
              </a:rPr>
              <a:t>Агевзия
</a:t>
            </a:r>
            <a:pPr algn="l" indent="0" marL="0">
              <a:lnSpc>
                <a:spcPct val="100000"/>
              </a:lnSpc>
              <a:buNone/>
            </a:pPr>
            <a:r>
              <a:rPr lang="en-US" sz="883"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83" dirty="0">
                <a:solidFill>
                  <a:srgbClr val="000000"/>
                </a:solidFill>
                <a:latin typeface="Arial" pitchFamily="34" charset="0"/>
                <a:ea typeface="Arial" pitchFamily="34" charset="-122"/>
                <a:cs typeface="Arial" pitchFamily="34" charset="-120"/>
              </a:rPr>
              <a:t>Это полное отсутствие вкусовых ощущений. Человек ест, но не различает сладкое, солёное, кислое и горькое, поэтому пища кажется почти безвкусной даже в повседневной жизни совсем.
</a:t>
            </a:r>
            <a:endParaRPr lang="en-US" sz="883" dirty="0"/>
          </a:p>
        </p:txBody>
      </p:sp>
      <p:sp>
        <p:nvSpPr>
          <p:cNvPr id="18" name="Text 2"/>
          <p:cNvSpPr txBox="1"/>
          <p:nvPr/>
        </p:nvSpPr>
        <p:spPr>
          <a:xfrm>
            <a:off x="5932626" y="1883268"/>
            <a:ext cx="2520000" cy="720000"/>
          </a:xfrm>
          <a:prstGeom prst="rect">
            <a:avLst/>
          </a:prstGeom>
          <a:noFill/>
          <a:ln/>
        </p:spPr>
        <p:txBody>
          <a:bodyPr wrap="square" lIns="0" tIns="0" rIns="0" bIns="0" rtlCol="0" anchor="ctr"/>
          <a:lstStyle/>
          <a:p>
            <a:pPr algn="l" indent="0" marL="0">
              <a:lnSpc>
                <a:spcPct val="100000"/>
              </a:lnSpc>
              <a:buNone/>
            </a:pPr>
            <a:r>
              <a:rPr lang="en-US" sz="809" b="1" dirty="0">
                <a:solidFill>
                  <a:srgbClr val="000000"/>
                </a:solidFill>
                <a:latin typeface="Arial" pitchFamily="34" charset="0"/>
                <a:ea typeface="Arial" pitchFamily="34" charset="-122"/>
                <a:cs typeface="Arial" pitchFamily="34" charset="-120"/>
              </a:rPr>
              <a:t>Гипогевзия
</a:t>
            </a:r>
            <a:pPr algn="l" indent="0" marL="0">
              <a:lnSpc>
                <a:spcPct val="100000"/>
              </a:lnSpc>
              <a:buNone/>
            </a:pPr>
            <a:r>
              <a:rPr lang="en-US" sz="80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09" dirty="0">
                <a:solidFill>
                  <a:srgbClr val="000000"/>
                </a:solidFill>
                <a:latin typeface="Arial" pitchFamily="34" charset="0"/>
                <a:ea typeface="Arial" pitchFamily="34" charset="-122"/>
                <a:cs typeface="Arial" pitchFamily="34" charset="-120"/>
              </a:rPr>
              <a:t>При этом нарушении вкус ослабевает, но не исчезает полностью. Человек чувствует пищу слабее обычного, особенно в привычных блюдах, и нередко добавляет больше соли, сахара или специй.
</a:t>
            </a:r>
            <a:endParaRPr lang="en-US" sz="809" dirty="0"/>
          </a:p>
        </p:txBody>
      </p:sp>
      <p:sp>
        <p:nvSpPr>
          <p:cNvPr id="19" name="Text 3"/>
          <p:cNvSpPr txBox="1"/>
          <p:nvPr/>
        </p:nvSpPr>
        <p:spPr>
          <a:xfrm>
            <a:off x="1569812" y="3505474"/>
            <a:ext cx="2520000" cy="720000"/>
          </a:xfrm>
          <a:prstGeom prst="rect">
            <a:avLst/>
          </a:prstGeom>
          <a:noFill/>
          <a:ln/>
        </p:spPr>
        <p:txBody>
          <a:bodyPr wrap="square" lIns="0" tIns="0" rIns="0" bIns="0" rtlCol="0" anchor="ctr"/>
          <a:lstStyle/>
          <a:p>
            <a:pPr algn="l" indent="0" marL="0">
              <a:lnSpc>
                <a:spcPct val="100000"/>
              </a:lnSpc>
              <a:buNone/>
            </a:pPr>
            <a:r>
              <a:rPr lang="en-US" sz="829" b="1" dirty="0">
                <a:solidFill>
                  <a:srgbClr val="000000"/>
                </a:solidFill>
                <a:latin typeface="Arial" pitchFamily="34" charset="0"/>
                <a:ea typeface="Arial" pitchFamily="34" charset="-122"/>
                <a:cs typeface="Arial" pitchFamily="34" charset="-120"/>
              </a:rPr>
              <a:t>Парагевзия
</a:t>
            </a:r>
            <a:pPr algn="l" indent="0" marL="0">
              <a:lnSpc>
                <a:spcPct val="100000"/>
              </a:lnSpc>
              <a:buNone/>
            </a:pPr>
            <a:r>
              <a:rPr lang="en-US" sz="82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29" dirty="0">
                <a:solidFill>
                  <a:srgbClr val="000000"/>
                </a:solidFill>
                <a:latin typeface="Arial" pitchFamily="34" charset="0"/>
                <a:ea typeface="Arial" pitchFamily="34" charset="-122"/>
                <a:cs typeface="Arial" pitchFamily="34" charset="-120"/>
              </a:rPr>
              <a:t>Вкусовые сигналы искажаются, и знакомая еда кажется странной или неприятной. Такой сбой может вызывать отвращение к любимым блюдам и мешать нормальному питанию каждый день дома.
</a:t>
            </a:r>
            <a:endParaRPr lang="en-US" sz="829" dirty="0"/>
          </a:p>
        </p:txBody>
      </p:sp>
      <p:sp>
        <p:nvSpPr>
          <p:cNvPr id="20" name="Text 4"/>
          <p:cNvSpPr txBox="1"/>
          <p:nvPr/>
        </p:nvSpPr>
        <p:spPr>
          <a:xfrm>
            <a:off x="5932626" y="3465336"/>
            <a:ext cx="2520000" cy="720000"/>
          </a:xfrm>
          <a:prstGeom prst="rect">
            <a:avLst/>
          </a:prstGeom>
          <a:noFill/>
          <a:ln/>
        </p:spPr>
        <p:txBody>
          <a:bodyPr wrap="square" lIns="0" tIns="0" rIns="0" bIns="0" rtlCol="0" anchor="ctr"/>
          <a:lstStyle/>
          <a:p>
            <a:pPr algn="l" indent="0" marL="0">
              <a:lnSpc>
                <a:spcPct val="100000"/>
              </a:lnSpc>
              <a:buNone/>
            </a:pPr>
            <a:r>
              <a:rPr lang="en-US" sz="809" b="1" dirty="0">
                <a:solidFill>
                  <a:srgbClr val="000000"/>
                </a:solidFill>
                <a:latin typeface="Arial" pitchFamily="34" charset="0"/>
                <a:ea typeface="Arial" pitchFamily="34" charset="-122"/>
                <a:cs typeface="Arial" pitchFamily="34" charset="-120"/>
              </a:rPr>
              <a:t>Причины и последствия
</a:t>
            </a:r>
            <a:pPr algn="l" indent="0" marL="0">
              <a:lnSpc>
                <a:spcPct val="100000"/>
              </a:lnSpc>
              <a:buNone/>
            </a:pPr>
            <a:r>
              <a:rPr lang="en-US" sz="80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09" dirty="0">
                <a:solidFill>
                  <a:srgbClr val="000000"/>
                </a:solidFill>
                <a:latin typeface="Arial" pitchFamily="34" charset="0"/>
                <a:ea typeface="Arial" pitchFamily="34" charset="-122"/>
                <a:cs typeface="Arial" pitchFamily="34" charset="-120"/>
              </a:rPr>
              <a:t>Нарушения возникают после инфекций, при болезнях рта, нехватке микроэлементов, травмах или лечении некоторыми лекарствами. Они снижают аппетит и повышают риск нехватки питательных веществ в организме.
</a:t>
            </a:r>
            <a:endParaRPr lang="en-US" sz="809" dirty="0"/>
          </a:p>
        </p:txBody>
      </p:sp>
      <p:sp>
        <p:nvSpPr>
          <p:cNvPr id="21" name="Text 5"/>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298" y="1415989"/>
            <a:ext cx="2335787" cy="336879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Как запах дополняет вкус
</a:t>
            </a:r>
            <a:endParaRPr lang="en-US" sz="2400" dirty="0"/>
          </a:p>
        </p:txBody>
      </p:sp>
      <p:sp>
        <p:nvSpPr>
          <p:cNvPr id="8" name="Text 1"/>
          <p:cNvSpPr txBox="1"/>
          <p:nvPr/>
        </p:nvSpPr>
        <p:spPr>
          <a:xfrm>
            <a:off x="3580479" y="1546751"/>
            <a:ext cx="4852200" cy="13851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Аромат делает вкус полнее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Аромат пищи почти всегда дополняет вкус. Когда молекулы запаха не доходят до рецепторов, мозг получает меньше подсказок, и еда кажется пресной и однообразной на языке.
</a:t>
            </a:r>
            <a:endParaRPr lang="en-US" sz="1200" dirty="0"/>
          </a:p>
        </p:txBody>
      </p:sp>
      <p:sp>
        <p:nvSpPr>
          <p:cNvPr id="9" name="Text 2"/>
          <p:cNvSpPr txBox="1"/>
          <p:nvPr/>
        </p:nvSpPr>
        <p:spPr>
          <a:xfrm>
            <a:off x="3580479" y="3279686"/>
            <a:ext cx="4852219" cy="133882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Почему простуда всё меняет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При насморке это особенно заметно: заложенный нос мешает улавливать аромат. Поэтому ванильное мороженое или свежий суп кажутся менее сладкими, яркими и аппетитными для человека сразу.
</a:t>
            </a:r>
            <a:endParaRPr lang="en-US" sz="1200" dirty="0"/>
          </a:p>
        </p:txBody>
      </p:sp>
      <p:sp>
        <p:nvSpPr>
          <p:cNvPr id="10" name="Text 3"/>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336" y="358715"/>
            <a:ext cx="7027477" cy="77822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Генетические различия восприятия запахов и вкусов
</a:t>
            </a:r>
            <a:endParaRPr lang="en-US" sz="2400" dirty="0"/>
          </a:p>
        </p:txBody>
      </p:sp>
      <p:sp>
        <p:nvSpPr>
          <p:cNvPr id="6" name="Text 1"/>
          <p:cNvSpPr txBox="1"/>
          <p:nvPr/>
        </p:nvSpPr>
        <p:spPr>
          <a:xfrm>
            <a:off x="619125" y="2157525"/>
            <a:ext cx="2219400" cy="21477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У каждого человека свой набор генов, поэтому количество и чувствительность обонятельных и вкусовых рецепторов различаются. Из-за этого один запах кажется ярким, а другой почти незаметным совсем.
</a:t>
            </a:r>
            <a:endParaRPr lang="en-US" sz="1200" dirty="0"/>
          </a:p>
        </p:txBody>
      </p:sp>
      <p:sp>
        <p:nvSpPr>
          <p:cNvPr id="7" name="Text 2"/>
          <p:cNvSpPr txBox="1"/>
          <p:nvPr/>
        </p:nvSpPr>
        <p:spPr>
          <a:xfrm>
            <a:off x="3486150" y="2157525"/>
            <a:ext cx="2219400" cy="21477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Гены также влияют на восприятие горечи, сладости и других вкусовых оттенков. Поэтому кто-то сразу чувствует горечь в брокколи или кофе, а кто-то почти не замечает её.
</a:t>
            </a:r>
            <a:endParaRPr lang="en-US" sz="1200" dirty="0"/>
          </a:p>
        </p:txBody>
      </p:sp>
      <p:sp>
        <p:nvSpPr>
          <p:cNvPr id="8" name="Text 3"/>
          <p:cNvSpPr txBox="1"/>
          <p:nvPr/>
        </p:nvSpPr>
        <p:spPr>
          <a:xfrm>
            <a:off x="6400800" y="2157525"/>
            <a:ext cx="2219400" cy="21477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Из-за наследственных различий один и тот же запах аспарагуса или кинзы может казаться приятным одному человеку и резким другому, хотя сама еда остаётся той же.
</a:t>
            </a:r>
            <a:endParaRPr lang="en-US" sz="1200" dirty="0"/>
          </a:p>
        </p:txBody>
      </p:sp>
      <p:sp>
        <p:nvSpPr>
          <p:cNvPr id="9" name="Text 4"/>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3747" y="1460242"/>
            <a:ext cx="2020697" cy="219426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507628" y="1460242"/>
            <a:ext cx="1997126" cy="21942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624688" y="1460242"/>
            <a:ext cx="1997126" cy="2194267"/>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731504" y="1460242"/>
            <a:ext cx="1997126" cy="2194267"/>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398336" y="358715"/>
            <a:ext cx="7027500" cy="77820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Профессии, где важен точный нюх и вкус
</a:t>
            </a:r>
            <a:endParaRPr lang="en-US" sz="2400" dirty="0"/>
          </a:p>
        </p:txBody>
      </p:sp>
      <p:sp>
        <p:nvSpPr>
          <p:cNvPr id="13" name="Text 1"/>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14" name="Text 2"/>
          <p:cNvSpPr txBox="1"/>
          <p:nvPr/>
        </p:nvSpPr>
        <p:spPr>
          <a:xfrm>
            <a:off x="394428" y="3807502"/>
            <a:ext cx="2003464" cy="631671"/>
          </a:xfrm>
          <a:prstGeom prst="rect">
            <a:avLst/>
          </a:prstGeom>
          <a:noFill/>
          <a:ln/>
        </p:spPr>
        <p:txBody>
          <a:bodyPr wrap="square" lIns="0" tIns="0" rIns="0" bIns="0" rtlCol="0" anchor="t"/>
          <a:lstStyle/>
          <a:p>
            <a:pPr algn="l" indent="0" marL="0">
              <a:lnSpc>
                <a:spcPct val="100000"/>
              </a:lnSpc>
              <a:buNone/>
            </a:pPr>
            <a:r>
              <a:rPr lang="en-US" sz="598" b="1" dirty="0">
                <a:solidFill>
                  <a:srgbClr val="FB6F92"/>
                </a:solidFill>
                <a:latin typeface="Arial" pitchFamily="34" charset="0"/>
                <a:ea typeface="Arial" pitchFamily="34" charset="-122"/>
                <a:cs typeface="Arial" pitchFamily="34" charset="-120"/>
              </a:rPr>
              <a:t>Сомелье различает оттенки напитка
</a:t>
            </a:r>
            <a:pPr algn="l" indent="0" marL="0">
              <a:lnSpc>
                <a:spcPct val="100000"/>
              </a:lnSpc>
              <a:buNone/>
            </a:pPr>
            <a:r>
              <a:rPr lang="en-US" sz="598"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598" dirty="0">
                <a:solidFill>
                  <a:srgbClr val="000000"/>
                </a:solidFill>
                <a:latin typeface="Arial" pitchFamily="34" charset="0"/>
                <a:ea typeface="Arial" pitchFamily="34" charset="-122"/>
                <a:cs typeface="Arial" pitchFamily="34" charset="-120"/>
              </a:rPr>
              <a:t>Перед специалистом — бокал, блокнот и несколько одинаковых на вид вин. Сомелье ищет оттенки фруктов, дерева, специй и выдержки, чтобы точно описать напиток и подобрать его к блюду. Для такой работы нужны тренировка, память и безупречное обоняние. По ним он замечает то, что другим кажется незаметным.
</a:t>
            </a:r>
            <a:endParaRPr lang="en-US" sz="598" dirty="0"/>
          </a:p>
        </p:txBody>
      </p:sp>
      <p:sp>
        <p:nvSpPr>
          <p:cNvPr id="15" name="Text 3"/>
          <p:cNvSpPr txBox="1"/>
          <p:nvPr/>
        </p:nvSpPr>
        <p:spPr>
          <a:xfrm>
            <a:off x="2506578" y="3807502"/>
            <a:ext cx="2003464" cy="631671"/>
          </a:xfrm>
          <a:prstGeom prst="rect">
            <a:avLst/>
          </a:prstGeom>
          <a:noFill/>
          <a:ln/>
        </p:spPr>
        <p:txBody>
          <a:bodyPr wrap="square" lIns="0" tIns="0" rIns="0" bIns="0" rtlCol="0" anchor="t"/>
          <a:lstStyle/>
          <a:p>
            <a:pPr algn="l" indent="0" marL="0">
              <a:lnSpc>
                <a:spcPct val="100000"/>
              </a:lnSpc>
              <a:buNone/>
            </a:pPr>
            <a:r>
              <a:rPr lang="en-US" sz="552" b="1" dirty="0">
                <a:solidFill>
                  <a:srgbClr val="FB6F92"/>
                </a:solidFill>
                <a:latin typeface="Arial" pitchFamily="34" charset="0"/>
                <a:ea typeface="Arial" pitchFamily="34" charset="-122"/>
                <a:cs typeface="Arial" pitchFamily="34" charset="-120"/>
              </a:rPr>
              <a:t>Парфюмер собирает аромат как пазл
</a:t>
            </a:r>
            <a:pPr algn="l" indent="0" marL="0">
              <a:lnSpc>
                <a:spcPct val="100000"/>
              </a:lnSpc>
              <a:buNone/>
            </a:pPr>
            <a:r>
              <a:rPr lang="en-US" sz="552"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552" dirty="0">
                <a:solidFill>
                  <a:srgbClr val="000000"/>
                </a:solidFill>
                <a:latin typeface="Arial" pitchFamily="34" charset="0"/>
                <a:ea typeface="Arial" pitchFamily="34" charset="-122"/>
                <a:cs typeface="Arial" pitchFamily="34" charset="-120"/>
              </a:rPr>
              <a:t>В парфюмерной лаборатории на столе стоят флаконы, пробники и полоски бумаги. Парфюмер соединяет верхние, средние и базовые ноты, добиваясь новой композиции. Если один компонент звучит слишком резко, аромат теряет гармонию и становится неузнаваемым. Поэтому нюх для него — такой же важный инструмент, как кисть для художника.
</a:t>
            </a:r>
            <a:endParaRPr lang="en-US" sz="552" dirty="0"/>
          </a:p>
        </p:txBody>
      </p:sp>
      <p:sp>
        <p:nvSpPr>
          <p:cNvPr id="16" name="Text 4"/>
          <p:cNvSpPr txBox="1"/>
          <p:nvPr/>
        </p:nvSpPr>
        <p:spPr>
          <a:xfrm>
            <a:off x="4623639" y="3807502"/>
            <a:ext cx="2003464" cy="631671"/>
          </a:xfrm>
          <a:prstGeom prst="rect">
            <a:avLst/>
          </a:prstGeom>
          <a:noFill/>
          <a:ln/>
        </p:spPr>
        <p:txBody>
          <a:bodyPr wrap="square" lIns="0" tIns="0" rIns="0" bIns="0" rtlCol="0" anchor="t"/>
          <a:lstStyle/>
          <a:p>
            <a:pPr algn="l" indent="0" marL="0">
              <a:lnSpc>
                <a:spcPct val="100000"/>
              </a:lnSpc>
              <a:buNone/>
            </a:pPr>
            <a:r>
              <a:rPr lang="en-US" sz="552" b="1" dirty="0">
                <a:solidFill>
                  <a:srgbClr val="FB6F92"/>
                </a:solidFill>
                <a:latin typeface="Arial" pitchFamily="34" charset="0"/>
                <a:ea typeface="Arial" pitchFamily="34" charset="-122"/>
                <a:cs typeface="Arial" pitchFamily="34" charset="-120"/>
              </a:rPr>
              <a:t>Контроль качества начинается с ощущения
</a:t>
            </a:r>
            <a:pPr algn="l" indent="0" marL="0">
              <a:lnSpc>
                <a:spcPct val="100000"/>
              </a:lnSpc>
              <a:buNone/>
            </a:pPr>
            <a:r>
              <a:rPr lang="en-US" sz="552"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552" dirty="0">
                <a:solidFill>
                  <a:srgbClr val="000000"/>
                </a:solidFill>
                <a:latin typeface="Arial" pitchFamily="34" charset="0"/>
                <a:ea typeface="Arial" pitchFamily="34" charset="-122"/>
                <a:cs typeface="Arial" pitchFamily="34" charset="-120"/>
              </a:rPr>
              <a:t>На производстве специалист контроля качества сравнивает образцы партии с эталоном. Он оценивает запах, вкус и стабильность продукта после хранения или нагревания. От его внимательности зависит, попадёт ли на полку товар с правильным ароматом и безопасными свойствами. Ошибка здесь быстро становится заметной для покупателей и может испортить доверие к бренду.
</a:t>
            </a:r>
            <a:endParaRPr lang="en-US" sz="552" dirty="0"/>
          </a:p>
        </p:txBody>
      </p:sp>
      <p:sp>
        <p:nvSpPr>
          <p:cNvPr id="17" name="Text 5"/>
          <p:cNvSpPr txBox="1"/>
          <p:nvPr/>
        </p:nvSpPr>
        <p:spPr>
          <a:xfrm>
            <a:off x="6730455" y="3807502"/>
            <a:ext cx="2003464" cy="631671"/>
          </a:xfrm>
          <a:prstGeom prst="rect">
            <a:avLst/>
          </a:prstGeom>
          <a:noFill/>
          <a:ln/>
        </p:spPr>
        <p:txBody>
          <a:bodyPr wrap="square" lIns="0" tIns="0" rIns="0" bIns="0" rtlCol="0" anchor="t"/>
          <a:lstStyle/>
          <a:p>
            <a:pPr algn="l" indent="0" marL="0">
              <a:lnSpc>
                <a:spcPct val="100000"/>
              </a:lnSpc>
              <a:buNone/>
            </a:pPr>
            <a:r>
              <a:rPr lang="en-US" sz="552" b="1" dirty="0">
                <a:solidFill>
                  <a:srgbClr val="FB6F92"/>
                </a:solidFill>
                <a:latin typeface="Arial" pitchFamily="34" charset="0"/>
                <a:ea typeface="Arial" pitchFamily="34" charset="-122"/>
                <a:cs typeface="Arial" pitchFamily="34" charset="-120"/>
              </a:rPr>
              <a:t>Дегустатор замечает то, что скрыто
</a:t>
            </a:r>
            <a:pPr algn="l" indent="0" marL="0">
              <a:lnSpc>
                <a:spcPct val="100000"/>
              </a:lnSpc>
              <a:buNone/>
            </a:pPr>
            <a:r>
              <a:rPr lang="en-US" sz="552" b="1" dirty="0">
                <a:solidFill>
                  <a:srgbClr val="FB6F92"/>
                </a:solidFill>
                <a:latin typeface="Arial" pitchFamily="34" charset="0"/>
                <a:ea typeface="Arial" pitchFamily="34" charset="-122"/>
                <a:cs typeface="Arial" pitchFamily="34" charset="-120"/>
              </a:rPr>
              <a:t>
</a:t>
            </a:r>
            <a:pPr algn="l" indent="0" marL="0">
              <a:lnSpc>
                <a:spcPct val="100000"/>
              </a:lnSpc>
              <a:buNone/>
            </a:pPr>
            <a:r>
              <a:rPr lang="en-US" sz="552" dirty="0">
                <a:solidFill>
                  <a:srgbClr val="000000"/>
                </a:solidFill>
                <a:latin typeface="Arial" pitchFamily="34" charset="0"/>
                <a:ea typeface="Arial" pitchFamily="34" charset="-122"/>
                <a:cs typeface="Arial" pitchFamily="34" charset="-120"/>
              </a:rPr>
              <a:t>Дегустатор чая или воды работает почти незаметно для публики. Перед ним ряды чашек, и каждая должна раскрыть чистый вкус без посторонних примесей. Малейший посторонний привкус помогает вовремя остановить выпуск некачественной партии. Такой специалист замечает разницу, которую обычный человек пропустит сразу, даже в шуме цеха и спешке.
</a:t>
            </a:r>
            <a:endParaRPr lang="en-US" sz="55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971" y="1425172"/>
            <a:ext cx="2335515" cy="334017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Чьи рецепторы чувствительнее
</a:t>
            </a:r>
            <a:endParaRPr lang="en-US" sz="2400" dirty="0"/>
          </a:p>
        </p:txBody>
      </p:sp>
      <p:sp>
        <p:nvSpPr>
          <p:cNvPr id="8" name="Text 1"/>
          <p:cNvSpPr txBox="1"/>
          <p:nvPr/>
        </p:nvSpPr>
        <p:spPr>
          <a:xfrm>
            <a:off x="6356520" y="1576367"/>
            <a:ext cx="1964292" cy="297773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Зачем это важно людям
</a:t>
            </a:r>
            <a:pPr algn="l" indent="0" marL="0">
              <a:lnSpc>
                <a:spcPct val="100000"/>
              </a:lnSpc>
              <a:buNone/>
            </a:pPr>
            <a:r>
              <a:rPr lang="en-US" sz="1100" b="1" dirty="0">
                <a:solidFill>
                  <a:srgbClr val="6E9DAE"/>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Собака может находить человека по следу спустя несколько часов и чувствовать его запах на большом расстоянии. Поэтому её используют для поиска людей под завалами и обнаружения наркотиков.
</a:t>
            </a:r>
            <a:endParaRPr lang="en-US" sz="1200" dirty="0"/>
          </a:p>
        </p:txBody>
      </p:sp>
      <p:sp>
        <p:nvSpPr>
          <p:cNvPr id="9" name="Text 2"/>
          <p:cNvSpPr txBox="1"/>
          <p:nvPr/>
        </p:nvSpPr>
        <p:spPr>
          <a:xfrm>
            <a:off x="3489495" y="1576367"/>
            <a:ext cx="1964292" cy="297773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Рекордное чутьё собак
</a:t>
            </a:r>
            <a:pPr algn="l" indent="0" marL="0">
              <a:lnSpc>
                <a:spcPct val="100000"/>
              </a:lnSpc>
              <a:buNone/>
            </a:pPr>
            <a:r>
              <a:rPr lang="en-US" sz="1100" b="1" dirty="0">
                <a:solidFill>
                  <a:srgbClr val="6E9DAE"/>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 собак около 220 миллионов обонятельных рецепторов, а у человека — примерно 5–6 миллионов. Поэтому животные улавливают очень слабые запахи, которые для нас остаются почти незаметными.
</a:t>
            </a:r>
            <a:endParaRPr lang="en-US" sz="1200" dirty="0"/>
          </a:p>
        </p:txBody>
      </p:sp>
      <p:sp>
        <p:nvSpPr>
          <p:cNvPr id="10" name="Text 3"/>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336" y="358715"/>
            <a:ext cx="7027500" cy="77820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Культурное и социальное влияние на вкусовые ощущения
</a:t>
            </a:r>
            <a:endParaRPr lang="en-US" sz="2400" dirty="0"/>
          </a:p>
        </p:txBody>
      </p:sp>
      <p:sp>
        <p:nvSpPr>
          <p:cNvPr id="6" name="Text 1"/>
          <p:cNvSpPr txBox="1"/>
          <p:nvPr/>
        </p:nvSpPr>
        <p:spPr>
          <a:xfrm>
            <a:off x="398336" y="1971674"/>
            <a:ext cx="2219325" cy="2467583"/>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Вкусы часто передаются внутри семьи. Если ребёнок с детства пробует разные блюда дома, он легче принимает привычную для семьи еду и реже боится новых вкусов.
</a:t>
            </a:r>
            <a:endParaRPr lang="en-US" sz="1200" dirty="0"/>
          </a:p>
        </p:txBody>
      </p:sp>
      <p:sp>
        <p:nvSpPr>
          <p:cNvPr id="7" name="Text 2"/>
          <p:cNvSpPr txBox="1"/>
          <p:nvPr/>
        </p:nvSpPr>
        <p:spPr>
          <a:xfrm>
            <a:off x="3248693" y="1971674"/>
            <a:ext cx="2219400" cy="2467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разных регионах мира заметны свои любимые сочетания. В Азии чаще встречаются острые и кисло-сладкие блюда, а в Европе нередко выбирают более мягкие и нейтральные вкусы.
</a:t>
            </a:r>
            <a:endParaRPr lang="en-US" sz="1200" dirty="0"/>
          </a:p>
        </p:txBody>
      </p:sp>
      <p:sp>
        <p:nvSpPr>
          <p:cNvPr id="8" name="Text 3"/>
          <p:cNvSpPr txBox="1"/>
          <p:nvPr/>
        </p:nvSpPr>
        <p:spPr>
          <a:xfrm>
            <a:off x="6127624" y="1971674"/>
            <a:ext cx="2219325" cy="2467583"/>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выбор еды влияют реклама, школьная среда и мнение друзей. Социальные нормы подсказывают, что считать модным или полезным, а что воспринимать как слишком необычное для себя.
</a:t>
            </a:r>
            <a:endParaRPr lang="en-US" sz="1200" dirty="0"/>
          </a:p>
        </p:txBody>
      </p:sp>
      <p:sp>
        <p:nvSpPr>
          <p:cNvPr id="9" name="Text 4"/>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8337" y="1764091"/>
            <a:ext cx="1747945" cy="272218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Чистка зубов и языка помогает удалять налёт, который мешает рецепторам работать точно. Свежесть во рту делает вкусовые сигналы более чёткими и заметными каждый день утром.
</a:t>
            </a:r>
            <a:endParaRPr lang="en-US" sz="1100" dirty="0"/>
          </a:p>
        </p:txBody>
      </p:sp>
      <p:sp>
        <p:nvSpPr>
          <p:cNvPr id="5" name="Text 1"/>
          <p:cNvSpPr txBox="1"/>
          <p:nvPr/>
        </p:nvSpPr>
        <p:spPr>
          <a:xfrm>
            <a:off x="2579562" y="1764091"/>
            <a:ext cx="1747945" cy="272218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Кариес и воспалённые дёсны изменяют состав слюны и могут давать неприятный привкус. Из-за этого даже обычная еда иногда кажется хуже и менее привлекательной на какое-то время.
</a:t>
            </a:r>
            <a:endParaRPr lang="en-US" sz="1100" dirty="0"/>
          </a:p>
        </p:txBody>
      </p:sp>
      <p:sp>
        <p:nvSpPr>
          <p:cNvPr id="6" name="Text 2"/>
          <p:cNvSpPr txBox="1"/>
          <p:nvPr/>
        </p:nvSpPr>
        <p:spPr>
          <a:xfrm>
            <a:off x="4770312" y="1764091"/>
            <a:ext cx="1747945" cy="272218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Профилактические осмотры у стоматолога помогают заметить проблему раньше, чем она повлияет на вкус. Лечение вовремя возвращает комфорт при еде и разговоре, а также уверенность в улыбке.
</a:t>
            </a:r>
            <a:endParaRPr lang="en-US" sz="1100" dirty="0"/>
          </a:p>
        </p:txBody>
      </p:sp>
      <p:sp>
        <p:nvSpPr>
          <p:cNvPr id="7" name="Text 3"/>
          <p:cNvSpPr txBox="1"/>
          <p:nvPr/>
        </p:nvSpPr>
        <p:spPr>
          <a:xfrm>
            <a:off x="6942012" y="1764091"/>
            <a:ext cx="1747945" cy="2722182"/>
          </a:xfrm>
          <a:prstGeom prst="rect">
            <a:avLst/>
          </a:prstGeom>
          <a:noFill/>
          <a:ln/>
        </p:spPr>
        <p:txBody>
          <a:bodyPr wrap="square" lIns="0" tIns="0" rIns="0" bIns="0" rtlCol="0" anchor="t"/>
          <a:lstStyle/>
          <a:p>
            <a:pPr algn="l" indent="0" marL="0">
              <a:lnSpc>
                <a:spcPct val="110000"/>
              </a:lnSpc>
              <a:buNone/>
            </a:pPr>
            <a:r>
              <a:rPr lang="en-US" sz="1100" dirty="0">
                <a:solidFill>
                  <a:srgbClr val="000000"/>
                </a:solidFill>
                <a:latin typeface="Arial" pitchFamily="34" charset="0"/>
                <a:ea typeface="Arial" pitchFamily="34" charset="-122"/>
                <a:cs typeface="Arial" pitchFamily="34" charset="-120"/>
              </a:rPr>
              <a:t>Сбалансированное питание и достаточное количество воды поддерживают слизистые оболочки и рецепторы. Когда организм получает нужные вещества, обоняние и вкус работают стабильнее в школе и дома.
</a:t>
            </a:r>
            <a:endParaRPr lang="en-US" sz="1100" dirty="0"/>
          </a:p>
        </p:txBody>
      </p:sp>
      <p:sp>
        <p:nvSpPr>
          <p:cNvPr id="8" name="Text 4"/>
          <p:cNvSpPr txBox="1"/>
          <p:nvPr/>
        </p:nvSpPr>
        <p:spPr>
          <a:xfrm>
            <a:off x="398337" y="358714"/>
            <a:ext cx="7087500" cy="72150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Как сохранить чувствительность органов вкуса и обоняния
</a:t>
            </a:r>
            <a:endParaRPr lang="en-US" sz="2400" dirty="0"/>
          </a:p>
        </p:txBody>
      </p:sp>
      <p:sp>
        <p:nvSpPr>
          <p:cNvPr id="9" name="Text 5"/>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298" y="1415989"/>
            <a:ext cx="2335787" cy="336879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98337" y="358714"/>
            <a:ext cx="7087621" cy="721519"/>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Зачем пищевой отрасли нужны добавки
</a:t>
            </a:r>
            <a:endParaRPr lang="en-US" sz="2400" dirty="0"/>
          </a:p>
        </p:txBody>
      </p:sp>
      <p:sp>
        <p:nvSpPr>
          <p:cNvPr id="8" name="Text 1"/>
          <p:cNvSpPr txBox="1"/>
          <p:nvPr/>
        </p:nvSpPr>
        <p:spPr>
          <a:xfrm>
            <a:off x="3580479" y="1546751"/>
            <a:ext cx="4852200" cy="13851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Сохранить вкус после обработки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Ароматизаторы и пряности помогают сохранить узнаваемый вкус после нагревания, заморозки или долгого хранения. Без них многие продукты казались бы менее яркими и однообразными на полке магазина.
</a:t>
            </a:r>
            <a:endParaRPr lang="en-US" sz="1200" dirty="0"/>
          </a:p>
        </p:txBody>
      </p:sp>
      <p:sp>
        <p:nvSpPr>
          <p:cNvPr id="9" name="Text 2"/>
          <p:cNvSpPr txBox="1"/>
          <p:nvPr/>
        </p:nvSpPr>
        <p:spPr>
          <a:xfrm>
            <a:off x="3580479" y="3279686"/>
            <a:ext cx="4852219" cy="1338828"/>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Сделать вкус устойчивым и понятным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Соль, сахар, ванилин и моноглутамат натрия используются в разных рецептурах, чтобы подчеркнуть нужные ноты. Важно не скрыть качество продукта, а сделать его вкус устойчивым и понятным.
</a:t>
            </a:r>
            <a:endParaRPr lang="en-US" sz="1200" dirty="0"/>
          </a:p>
        </p:txBody>
      </p:sp>
      <p:sp>
        <p:nvSpPr>
          <p:cNvPr id="10" name="Text 3"/>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6774" y="1290793"/>
            <a:ext cx="2689325" cy="14024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68562" y="1290793"/>
            <a:ext cx="2689325" cy="140244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133205" y="1290793"/>
            <a:ext cx="2689325" cy="1402441"/>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670223" y="2680097"/>
            <a:ext cx="2160000" cy="3600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Контроль качества на заводе
</a:t>
            </a:r>
            <a:endParaRPr lang="en-US" sz="1200" dirty="0"/>
          </a:p>
        </p:txBody>
      </p:sp>
      <p:sp>
        <p:nvSpPr>
          <p:cNvPr id="13" name="Text 1"/>
          <p:cNvSpPr txBox="1"/>
          <p:nvPr/>
        </p:nvSpPr>
        <p:spPr>
          <a:xfrm>
            <a:off x="670225" y="3327800"/>
            <a:ext cx="2160000" cy="11439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На заводской линии электронный нос сравнивает запах партии с эталоном. Если в молоке, мясе или выпечке появляются посторонние летучие вещества, датчики подают сигнал раньше, чем проблему заметит покупатель. Так контроль качества становится быстрее и точнее даже в большой партии продукции на складе и в магазине.
</a:t>
            </a:r>
            <a:endParaRPr lang="en-US" sz="900" dirty="0"/>
          </a:p>
        </p:txBody>
      </p:sp>
      <p:sp>
        <p:nvSpPr>
          <p:cNvPr id="14" name="Text 2"/>
          <p:cNvSpPr txBox="1"/>
          <p:nvPr/>
        </p:nvSpPr>
        <p:spPr>
          <a:xfrm>
            <a:off x="3539343" y="2680097"/>
            <a:ext cx="2160000" cy="3600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Помощь в медицине
</a:t>
            </a:r>
            <a:endParaRPr lang="en-US" sz="1200" dirty="0"/>
          </a:p>
        </p:txBody>
      </p:sp>
      <p:sp>
        <p:nvSpPr>
          <p:cNvPr id="15" name="Text 3"/>
          <p:cNvSpPr txBox="1"/>
          <p:nvPr/>
        </p:nvSpPr>
        <p:spPr>
          <a:xfrm>
            <a:off x="3539343" y="3327797"/>
            <a:ext cx="2160000" cy="1080000"/>
          </a:xfrm>
          <a:prstGeom prst="rect">
            <a:avLst/>
          </a:prstGeom>
          <a:noFill/>
          <a:ln/>
        </p:spPr>
        <p:txBody>
          <a:bodyPr wrap="square" lIns="0" tIns="0" rIns="0" bIns="0" rtlCol="0" anchor="t"/>
          <a:lstStyle/>
          <a:p>
            <a:pPr algn="l" indent="0" marL="0">
              <a:lnSpc>
                <a:spcPct val="100000"/>
              </a:lnSpc>
              <a:buNone/>
            </a:pPr>
            <a:r>
              <a:rPr lang="en-US" sz="850" dirty="0">
                <a:solidFill>
                  <a:srgbClr val="000000"/>
                </a:solidFill>
                <a:latin typeface="Arial" pitchFamily="34" charset="0"/>
                <a:ea typeface="Arial" pitchFamily="34" charset="-122"/>
                <a:cs typeface="Arial" pitchFamily="34" charset="-120"/>
              </a:rPr>
              <a:t>В медицине электронный язык помогает анализировать жидкости и дыхание, фиксируя необычные вкусовые и химические сигналы. Такие приборы не заменяют врача, но помогают быстрее заметить изменения, которые требуют внимания и дополнительных исследований. Это особенно полезно там, где важна ранняя проверка без долгого ожидания и лишних процедур.
</a:t>
            </a:r>
            <a:endParaRPr lang="en-US" sz="850" dirty="0"/>
          </a:p>
        </p:txBody>
      </p:sp>
      <p:sp>
        <p:nvSpPr>
          <p:cNvPr id="16" name="Text 4"/>
          <p:cNvSpPr txBox="1"/>
          <p:nvPr/>
        </p:nvSpPr>
        <p:spPr>
          <a:xfrm>
            <a:off x="6407595" y="2680097"/>
            <a:ext cx="2160000" cy="360000"/>
          </a:xfrm>
          <a:prstGeom prst="rect">
            <a:avLst/>
          </a:prstGeom>
          <a:noFill/>
          <a:ln/>
        </p:spPr>
        <p:txBody>
          <a:bodyPr wrap="square" lIns="0" tIns="0" rIns="0" bIns="0" rtlCol="0" anchor="t"/>
          <a:lstStyle/>
          <a:p>
            <a:pPr algn="l" indent="0" marL="0">
              <a:lnSpc>
                <a:spcPct val="100000"/>
              </a:lnSpc>
              <a:buNone/>
            </a:pPr>
            <a:r>
              <a:rPr lang="en-US" sz="1200" b="1" dirty="0">
                <a:solidFill>
                  <a:srgbClr val="6E9DAE"/>
                </a:solidFill>
                <a:latin typeface="Arial" pitchFamily="34" charset="0"/>
                <a:ea typeface="Arial" pitchFamily="34" charset="-122"/>
                <a:cs typeface="Arial" pitchFamily="34" charset="-120"/>
              </a:rPr>
              <a:t>Поиск опасных веществ
</a:t>
            </a:r>
            <a:endParaRPr lang="en-US" sz="1200" dirty="0"/>
          </a:p>
        </p:txBody>
      </p:sp>
      <p:sp>
        <p:nvSpPr>
          <p:cNvPr id="17" name="Text 5"/>
          <p:cNvSpPr txBox="1"/>
          <p:nvPr/>
        </p:nvSpPr>
        <p:spPr>
          <a:xfrm>
            <a:off x="6407595" y="3327797"/>
            <a:ext cx="2160000" cy="1080000"/>
          </a:xfrm>
          <a:prstGeom prst="rect">
            <a:avLst/>
          </a:prstGeom>
          <a:noFill/>
          <a:ln/>
        </p:spPr>
        <p:txBody>
          <a:bodyPr wrap="square" lIns="0" tIns="0" rIns="0" bIns="0" rtlCol="0" anchor="t"/>
          <a:lstStyle/>
          <a:p>
            <a:pPr algn="l" indent="0" marL="0">
              <a:lnSpc>
                <a:spcPct val="100000"/>
              </a:lnSpc>
              <a:buNone/>
            </a:pPr>
            <a:r>
              <a:rPr lang="en-US" sz="884" dirty="0">
                <a:solidFill>
                  <a:srgbClr val="000000"/>
                </a:solidFill>
                <a:latin typeface="Arial" pitchFamily="34" charset="0"/>
                <a:ea typeface="Arial" pitchFamily="34" charset="-122"/>
                <a:cs typeface="Arial" pitchFamily="34" charset="-120"/>
              </a:rPr>
              <a:t>На транспорте и в службах безопасности такие сенсоры ищут взрывчатые вещества, химикаты и утечки опасных паров в аэропортах, на складах и в тоннелях. Устройство реагирует на следы соединений, которые человек может не почувствовать, и помогает предотвратить риск до того, как он станет серьёзным для людей вокруг.
</a:t>
            </a:r>
            <a:endParaRPr lang="en-US" sz="884" dirty="0"/>
          </a:p>
        </p:txBody>
      </p:sp>
      <p:sp>
        <p:nvSpPr>
          <p:cNvPr id="18" name="Text 6"/>
          <p:cNvSpPr txBox="1"/>
          <p:nvPr/>
        </p:nvSpPr>
        <p:spPr>
          <a:xfrm>
            <a:off x="398336" y="358715"/>
            <a:ext cx="7027477" cy="778220"/>
          </a:xfrm>
          <a:prstGeom prst="rect">
            <a:avLst/>
          </a:prstGeom>
          <a:noFill/>
          <a:ln/>
        </p:spPr>
        <p:txBody>
          <a:bodyPr wrap="square" lIns="0" tIns="0" rIns="0" bIns="0" rtlCol="0" anchor="ctr"/>
          <a:lstStyle/>
          <a:p>
            <a:pPr algn="l" indent="0" marL="0">
              <a:lnSpc>
                <a:spcPct val="100000"/>
              </a:lnSpc>
              <a:buNone/>
            </a:pPr>
            <a:r>
              <a:rPr lang="en-US" sz="2400" b="1" dirty="0">
                <a:solidFill>
                  <a:srgbClr val="FB6F92"/>
                </a:solidFill>
                <a:latin typeface="Arial" pitchFamily="34" charset="0"/>
                <a:ea typeface="Arial" pitchFamily="34" charset="-122"/>
                <a:cs typeface="Arial" pitchFamily="34" charset="-120"/>
              </a:rPr>
              <a:t>Где применяются электронный нос и электронный язык
</a:t>
            </a:r>
            <a:endParaRPr lang="en-US" sz="2400" dirty="0"/>
          </a:p>
        </p:txBody>
      </p:sp>
      <p:sp>
        <p:nvSpPr>
          <p:cNvPr id="19" name="Text 7"/>
          <p:cNvSpPr txBox="1"/>
          <p:nvPr/>
        </p:nvSpPr>
        <p:spPr>
          <a:xfrm>
            <a:off x="7919883" y="638681"/>
            <a:ext cx="992700" cy="161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274061" y="1394505"/>
            <a:ext cx="6595879" cy="1177245"/>
          </a:xfrm>
          <a:prstGeom prst="rect">
            <a:avLst/>
          </a:prstGeom>
          <a:noFill/>
          <a:ln/>
        </p:spPr>
        <p:txBody>
          <a:bodyPr wrap="square" lIns="0" tIns="0" rIns="0" bIns="0" rtlCol="0" anchor="ctr"/>
          <a:lstStyle/>
          <a:p>
            <a:pPr algn="ctr" indent="0" marL="0">
              <a:lnSpc>
                <a:spcPct val="100000"/>
              </a:lnSpc>
              <a:buNone/>
            </a:pPr>
            <a:r>
              <a:rPr lang="en-US" sz="3600" b="1" dirty="0">
                <a:solidFill>
                  <a:srgbClr val="FB6F92"/>
                </a:solidFill>
                <a:latin typeface="Arial" pitchFamily="34" charset="0"/>
                <a:ea typeface="Arial" pitchFamily="34" charset="-122"/>
                <a:cs typeface="Arial" pitchFamily="34" charset="-120"/>
              </a:rPr>
              <a:t>Почему эти чувства так важны
</a:t>
            </a:r>
            <a:endParaRPr lang="en-US" sz="3600" dirty="0"/>
          </a:p>
        </p:txBody>
      </p:sp>
      <p:sp>
        <p:nvSpPr>
          <p:cNvPr id="6" name="Text 1"/>
          <p:cNvSpPr txBox="1"/>
          <p:nvPr/>
        </p:nvSpPr>
        <p:spPr>
          <a:xfrm>
            <a:off x="1282111" y="2914262"/>
            <a:ext cx="6579779" cy="699840"/>
          </a:xfrm>
          <a:prstGeom prst="rect">
            <a:avLst/>
          </a:prstGeom>
          <a:noFill/>
          <a:ln/>
        </p:spPr>
        <p:txBody>
          <a:bodyPr wrap="square" lIns="0" tIns="0" rIns="0" bIns="0" rtlCol="0" anchor="t"/>
          <a:lstStyle/>
          <a:p>
            <a:pPr algn="ctr" indent="0" marL="0">
              <a:lnSpc>
                <a:spcPct val="100000"/>
              </a:lnSpc>
              <a:buNone/>
            </a:pPr>
            <a:r>
              <a:rPr lang="en-US" sz="1377" dirty="0">
                <a:solidFill>
                  <a:srgbClr val="000000"/>
                </a:solidFill>
                <a:latin typeface="Arial" pitchFamily="34" charset="0"/>
                <a:ea typeface="Arial" pitchFamily="34" charset="-122"/>
                <a:cs typeface="Arial" pitchFamily="34" charset="-120"/>
              </a:rPr>
              <a:t>Обоняние и вкус помогают безопасно выбирать еду, замечать опасность и получать удовольствие от мира вокруг. Забота о них поддерживает здоровье, привычки и даже развитие умных технологий, которые учатся распознавать запахи и вкусы.
</a:t>
            </a:r>
            <a:endParaRPr lang="en-US" sz="1377"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2026-05-09T16:46:23Z</dcterms:created>
  <dcterms:modified xsi:type="dcterms:W3CDTF">2026-05-09T16:46:23Z</dcterms:modified>
</cp:coreProperties>
</file>