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875" y="199993"/>
            <a:ext cx="8745300" cy="47569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5550" y="3872250"/>
            <a:ext cx="6161400" cy="10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 — глобальная экосистема Земли
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343837" y="3213975"/>
            <a:ext cx="4060200" cy="4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оболочка жизни планеты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6190250" y="246950"/>
            <a:ext cx="27378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5927" y="403000"/>
            <a:ext cx="4206797" cy="434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4375" y="520850"/>
            <a:ext cx="4034100" cy="19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биосфера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434375" y="2762250"/>
            <a:ext cx="3957300" cy="18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объединяет живые организмы, воздух, воду и горные породы в единую систему, где жизнь не только существует, но и преобразует среду. Эта тема связывает экологию, эволюцию и круговороты веществ.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8289025" y="74925"/>
            <a:ext cx="7215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8600" y="520850"/>
            <a:ext cx="3486000" cy="19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распространения жизни на Земле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4701086" y="787216"/>
            <a:ext cx="4024500" cy="4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9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встречается в нижних слоях атмосферы, куда поднимаются споры, микроорганизмы и частицы органики. Выше условия становятся слишком жёсткими из-за ультрафиолета, холода и разреженного воздуха.
</a:t>
            </a:r>
            <a:endParaRPr lang="en-US" sz="939" dirty="0"/>
          </a:p>
        </p:txBody>
      </p:sp>
      <p:sp>
        <p:nvSpPr>
          <p:cNvPr id="11" name="Text 3"/>
          <p:cNvSpPr txBox="1"/>
          <p:nvPr/>
        </p:nvSpPr>
        <p:spPr>
          <a:xfrm>
            <a:off x="4701061" y="552916"/>
            <a:ext cx="4024500" cy="2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701086" y="1638323"/>
            <a:ext cx="4024500" cy="4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9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 — самая непрерывная среда обитания: организмы обнаружены от поверхностных слоёв океана до глубинных впадин. Здесь жизнь ограничивают давление, температура, освещённость и доступ к питательным веществам.
</a:t>
            </a:r>
            <a:endParaRPr lang="en-US" sz="939" dirty="0"/>
          </a:p>
        </p:txBody>
      </p:sp>
      <p:sp>
        <p:nvSpPr>
          <p:cNvPr id="13" name="Text 5"/>
          <p:cNvSpPr txBox="1"/>
          <p:nvPr/>
        </p:nvSpPr>
        <p:spPr>
          <a:xfrm>
            <a:off x="4701061" y="1404023"/>
            <a:ext cx="4024500" cy="2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Гидросфера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4701086" y="2489429"/>
            <a:ext cx="4024500" cy="4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Верхние слои почв и пород тоже заселены, включая бактерии и грибы. На больших глубинах жизнь сдерживают высокая температура, нехватка воды и ограниченные источники энергии.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4701061" y="2255129"/>
            <a:ext cx="4024500" cy="2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4701086" y="3340535"/>
            <a:ext cx="4024500" cy="4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 выживают в горячих источниках, льдах и солёных озёрах, показывая необычайную приспособляемость. Такие находки расширяют представление о пределах жизни на Земле.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4701061" y="3106235"/>
            <a:ext cx="4024500" cy="2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Экстремальные среды
</a:t>
            </a:r>
            <a:endParaRPr lang="en-US" sz="1000" dirty="0"/>
          </a:p>
        </p:txBody>
      </p:sp>
      <p:sp>
        <p:nvSpPr>
          <p:cNvPr id="18" name="Text 10"/>
          <p:cNvSpPr txBox="1"/>
          <p:nvPr/>
        </p:nvSpPr>
        <p:spPr>
          <a:xfrm>
            <a:off x="4701086" y="4191641"/>
            <a:ext cx="4024500" cy="4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биосферы определяются не только температурой, но и энергией, влагой, давлением и химическим составом среды. Чем меньше ресурсов, тем уже возможности для жизни.
</a:t>
            </a:r>
            <a:endParaRPr lang="en-US" sz="1000" dirty="0"/>
          </a:p>
        </p:txBody>
      </p:sp>
      <p:sp>
        <p:nvSpPr>
          <p:cNvPr id="19" name="Text 11"/>
          <p:cNvSpPr txBox="1"/>
          <p:nvPr/>
        </p:nvSpPr>
        <p:spPr>
          <a:xfrm>
            <a:off x="4701061" y="3957341"/>
            <a:ext cx="4024500" cy="2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есть пределы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67" y="1651000"/>
            <a:ext cx="4296165" cy="289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биомассы живых организмов на Земле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291150" y="4779150"/>
            <a:ext cx="42984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67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глобальной биомассы: Bar-On, Phillips, Milo, 2018
</a:t>
            </a:r>
            <a:endParaRPr lang="en-US" sz="1267" dirty="0"/>
          </a:p>
        </p:txBody>
      </p:sp>
      <p:sp>
        <p:nvSpPr>
          <p:cNvPr id="9" name="Text 3"/>
          <p:cNvSpPr txBox="1"/>
          <p:nvPr/>
        </p:nvSpPr>
        <p:spPr>
          <a:xfrm>
            <a:off x="4931350" y="1854519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суше основная масса живого вещества сосредоточена в растениях, тогда как животные составляют очень малую долю общей биомассы.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31350" y="3318765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по массе определяется прежде всего фотосинтезирующими организмами; именно они формируют основу потоков вещества и энергии.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025" y="1620373"/>
            <a:ext cx="4268100" cy="31385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8600" y="520850"/>
            <a:ext cx="79485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энергия как основа работы биосферы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895250" y="1728326"/>
            <a:ext cx="3773100" cy="15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энергии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895250" y="1918965"/>
            <a:ext cx="3773100" cy="3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свет запускает фотосинтез — процесс, в котором энергия излучения превращается в химическую энергию органических веществ. Без этого механизма большинство экосистем не смогло бы существовать.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4895250" y="4081726"/>
            <a:ext cx="3773100" cy="15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пищевых сетей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4895250" y="4272365"/>
            <a:ext cx="3773100" cy="3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фотосинтез определяет количество энергии, доступной травоядным, хищникам и редуцентам. Чем выше продуктивность, тем сложнее и устойчивее экосистема.
</a:t>
            </a:r>
            <a:endParaRPr lang="en-US" sz="800" dirty="0"/>
          </a:p>
        </p:txBody>
      </p:sp>
      <p:sp>
        <p:nvSpPr>
          <p:cNvPr id="15" name="Text 6"/>
          <p:cNvSpPr txBox="1"/>
          <p:nvPr/>
        </p:nvSpPr>
        <p:spPr>
          <a:xfrm>
            <a:off x="4895250" y="3297259"/>
            <a:ext cx="3773100" cy="15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Газовый баланс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4895250" y="3487898"/>
            <a:ext cx="3773100" cy="3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ходе фотосинтеза поглощается углекислый газ и выделяется кислород. Поэтому живые организмы не только зависят от атмосферы, но и поддерживают её состав.
</a:t>
            </a:r>
            <a:endParaRPr lang="en-US" sz="800" dirty="0"/>
          </a:p>
        </p:txBody>
      </p:sp>
      <p:sp>
        <p:nvSpPr>
          <p:cNvPr id="17" name="Text 8"/>
          <p:cNvSpPr txBox="1"/>
          <p:nvPr/>
        </p:nvSpPr>
        <p:spPr>
          <a:xfrm>
            <a:off x="4895250" y="2512792"/>
            <a:ext cx="3773100" cy="15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продуценты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4895250" y="2703431"/>
            <a:ext cx="3773100" cy="3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растения, водоросли и цианобактерии создают первичную продукцию. Они образуют органическое вещество, которое затем становится пищей для остальных уровней живых систем.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150" y="2424685"/>
            <a:ext cx="4298400" cy="10809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Компоненты биосферы и их функции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772600" y="4536075"/>
            <a:ext cx="41229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биологии, раздел «Биосфера»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31350" y="1723976"/>
            <a:ext cx="37317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показано, как основные оболочки Земли и живое вещество поддерживают существование биосферы.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931350" y="3113435"/>
            <a:ext cx="37317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компонент выполняет особую функцию, но устойчивость системы возникает только при их совместной работе.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3" y="1705200"/>
            <a:ext cx="8592535" cy="3244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1150" y="520850"/>
            <a:ext cx="86046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Круговороты веществ в биосфере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91150" y="1333975"/>
            <a:ext cx="8604600" cy="3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схема основных биогеохимических циклов в природе
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0106" y="1779644"/>
            <a:ext cx="457588" cy="52295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3300" y="3462764"/>
            <a:ext cx="511200" cy="4089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0400" y="1785523"/>
            <a:ext cx="511200" cy="511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0400" y="3411644"/>
            <a:ext cx="511200" cy="511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91150" y="520850"/>
            <a:ext cx="79359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цепи и трофические уровни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5417450" y="1780565"/>
            <a:ext cx="3282900" cy="5211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Консументы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4813300" y="2366769"/>
            <a:ext cx="3886800" cy="705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Травоядные и хищники получают энергию, поедая другие организмы. При переходе между уровнями значительная её часть теряется на дыхание, движение и тепло.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417450" y="3406686"/>
            <a:ext cx="3282900" cy="5211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Надёжность цепей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4813300" y="3992891"/>
            <a:ext cx="3886800" cy="705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цепи обычно короткие, потому что энергия на каждом уровне уменьшается. Поэтому устойчивость верхних хищников зависит от состояния нижних звеньев.
</a:t>
            </a:r>
            <a:endParaRPr lang="en-US" sz="1300" dirty="0"/>
          </a:p>
        </p:txBody>
      </p:sp>
      <p:sp>
        <p:nvSpPr>
          <p:cNvPr id="17" name="Text 6"/>
          <p:cNvSpPr txBox="1"/>
          <p:nvPr/>
        </p:nvSpPr>
        <p:spPr>
          <a:xfrm>
            <a:off x="1114550" y="1780565"/>
            <a:ext cx="3282900" cy="5211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Продуценты
</a:t>
            </a:r>
            <a:endParaRPr lang="en-US" sz="1600" dirty="0"/>
          </a:p>
        </p:txBody>
      </p:sp>
      <p:sp>
        <p:nvSpPr>
          <p:cNvPr id="18" name="Text 7"/>
          <p:cNvSpPr txBox="1"/>
          <p:nvPr/>
        </p:nvSpPr>
        <p:spPr>
          <a:xfrm>
            <a:off x="510400" y="2366769"/>
            <a:ext cx="3886800" cy="705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 водоросли создают органическое вещество из неорганических соединений. Они запускают цепи питания и определяют количество энергии, доступной всей экосистеме.
</a:t>
            </a:r>
            <a:endParaRPr lang="en-US" sz="1300" dirty="0"/>
          </a:p>
        </p:txBody>
      </p:sp>
      <p:sp>
        <p:nvSpPr>
          <p:cNvPr id="19" name="Text 8"/>
          <p:cNvSpPr txBox="1"/>
          <p:nvPr/>
        </p:nvSpPr>
        <p:spPr>
          <a:xfrm>
            <a:off x="1114550" y="3406686"/>
            <a:ext cx="3282900" cy="5211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Редуценты
</a:t>
            </a:r>
            <a:endParaRPr lang="en-US" sz="1600" dirty="0"/>
          </a:p>
        </p:txBody>
      </p:sp>
      <p:sp>
        <p:nvSpPr>
          <p:cNvPr id="20" name="Text 9"/>
          <p:cNvSpPr txBox="1"/>
          <p:nvPr/>
        </p:nvSpPr>
        <p:spPr>
          <a:xfrm>
            <a:off x="510400" y="3992891"/>
            <a:ext cx="3886800" cy="705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 бактерии разлагают остатки организмов до минеральных веществ. Благодаря им элементы снова становятся доступными растениям и поддерживают круговорот веществ.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67" y="1651000"/>
            <a:ext cx="4296165" cy="289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тропические леса играют ключевую роль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291150" y="4779150"/>
            <a:ext cx="42984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26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экологии и биогеографии
</a:t>
            </a:r>
            <a:endParaRPr lang="en-US" sz="1026" dirty="0"/>
          </a:p>
        </p:txBody>
      </p:sp>
      <p:sp>
        <p:nvSpPr>
          <p:cNvPr id="9" name="Text 3"/>
          <p:cNvSpPr txBox="1"/>
          <p:nvPr/>
        </p:nvSpPr>
        <p:spPr>
          <a:xfrm>
            <a:off x="4931350" y="1854519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леса занимают небольшую долю суши, но формируют исключительную концентрацию жизни и биологически активных процессов.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31350" y="3318765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 сохранение критично для биоразнообразия, углеродного баланса и устойчивости природных циклов на планете.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750" y="1659812"/>
            <a:ext cx="4035000" cy="16983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4988" y="1659812"/>
            <a:ext cx="4035000" cy="16983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1150" y="520850"/>
            <a:ext cx="79359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как крупнейшая часть биосферы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44725" y="3904626"/>
            <a:ext cx="38742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Верхние слои океана населяет фитопланктон — микроскопические организмы, которые улавливают свет и создают органическое вещество. Их вклад в жизнь планеты огромен: именно они лежат в основе морских пищевых сетей и поддерживают газовый баланс атмосферы. На поверхности это особенно заметно там, где вода богата питательными веществами и активно перемешивается течениями.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444725" y="3480150"/>
            <a:ext cx="38742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Невидимая фабрика кислорода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787963" y="3904626"/>
            <a:ext cx="38742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 — не однообразная масса воды, а система с солёностью, температурой, освещённостью и движением вод. Течения и апвеллинг поднимают питательные вещества к поверхности, поэтому одни районы становятся особенно продуктивными, а другие — беднее жизнью. Эта динамика определяет распределение организмов по всей планете.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787963" y="3480150"/>
            <a:ext cx="38742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Среда, где всё связано течениями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7225" y="1876538"/>
            <a:ext cx="4298400" cy="24399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биомы Земли и их признаки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4597225" y="4779150"/>
            <a:ext cx="42984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3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биологии: природные зоны и биомы Земли
</a:t>
            </a:r>
            <a:endParaRPr lang="en-US" sz="953" dirty="0"/>
          </a:p>
        </p:txBody>
      </p:sp>
      <p:sp>
        <p:nvSpPr>
          <p:cNvPr id="9" name="Text 3"/>
          <p:cNvSpPr txBox="1"/>
          <p:nvPr/>
        </p:nvSpPr>
        <p:spPr>
          <a:xfrm>
            <a:off x="523500" y="1672425"/>
            <a:ext cx="37317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биомов показывает, как климат определяет растительность, а она — состав животных сообществ и устойчивость природной зоны.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23500" y="3358125"/>
            <a:ext cx="37317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Биомы различаются прежде всего по теплу и влаге; именно эти факторы задают тип растительности, а через неё — структуру всей экосистемы.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375" y="4140525"/>
            <a:ext cx="3957300" cy="48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биологии об устойчивости экосистем и роли ключевых видов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289025" y="74925"/>
            <a:ext cx="7215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4870525" y="932975"/>
            <a:ext cx="3624300" cy="154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6700" dirty="0"/>
          </a:p>
        </p:txBody>
      </p:sp>
      <p:sp>
        <p:nvSpPr>
          <p:cNvPr id="6" name="Text 3"/>
          <p:cNvSpPr txBox="1"/>
          <p:nvPr/>
        </p:nvSpPr>
        <p:spPr>
          <a:xfrm>
            <a:off x="4905025" y="2713000"/>
            <a:ext cx="3555300" cy="17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исчезновение ключевого вида способно запустить цепную перестройку всей экосистемы.
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434375" y="520850"/>
            <a:ext cx="3869100" cy="17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75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потеря одного важного вида может нарушить опыление, питание и разложение органики, поэтому разнообразие организмов повышает устойчивость природных сообществ.
</a:t>
            </a:r>
            <a:endParaRPr lang="en-US" sz="197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3" y="1705200"/>
            <a:ext cx="8592535" cy="3244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1150" y="520850"/>
            <a:ext cx="86046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деятельность человека изменяет биосферу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91150" y="1333975"/>
            <a:ext cx="8604600" cy="3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5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 обобщённым связям между хозяйственной деятельностью, состоянием среды и последствиями для экосистем.
</a:t>
            </a:r>
            <a:endParaRPr lang="en-US" sz="134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67" y="1651000"/>
            <a:ext cx="4296165" cy="289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антропогенного давления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291150" y="4779150"/>
            <a:ext cx="42984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32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ранжирование по материалам школьного курса биологии и экологии
</a:t>
            </a:r>
            <a:endParaRPr lang="en-US" sz="932" dirty="0"/>
          </a:p>
        </p:txBody>
      </p:sp>
      <p:sp>
        <p:nvSpPr>
          <p:cNvPr id="9" name="Text 3"/>
          <p:cNvSpPr txBox="1"/>
          <p:nvPr/>
        </p:nvSpPr>
        <p:spPr>
          <a:xfrm>
            <a:off x="4931350" y="1854519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воздействия усиливают друг друга: например, вырубка лесов повышает уязвимость экосистем, а загрязнение снижает их способность к самовосстановлению.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31350" y="3318765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Антропогенная нагрузка носит системный характер, поэтому локальные меры без общей экологической политики дают ограниченный эффект.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8606" y="2665744"/>
            <a:ext cx="3637200" cy="1731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Экосистемные услуги биосферы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1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4704300" y="10216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и сырьё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704300" y="1277347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обеспечивает человека продовольствием, древесиной, волокнами и другими ресурсами, которые формируются в живых сообществах и поддерживают повседневную жизнь, экономику и развитие сельского хозяйства.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704300" y="18232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среды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704300" y="2078947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Леса, болота, океан и почвы смягчают климатические колебания, накапливают углерод, удерживают влагу и помогают стабилизировать температурный и водный режимы территорий.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4704300" y="26248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Очистка и восстановление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704300" y="2880547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Экосистемы естественным образом фильтруют воду, разлагают органические остатки, формируют почву и уменьшают эрозию, то есть выполняют функции, которые трудно полностью заменить техникой.
</a:t>
            </a:r>
            <a:endParaRPr lang="en-US" sz="900" dirty="0"/>
          </a:p>
        </p:txBody>
      </p:sp>
      <p:sp>
        <p:nvSpPr>
          <p:cNvPr id="16" name="Text 8"/>
          <p:cNvSpPr txBox="1"/>
          <p:nvPr/>
        </p:nvSpPr>
        <p:spPr>
          <a:xfrm>
            <a:off x="4704300" y="34264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ценность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704300" y="3682147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территории поддерживают здоровье, отдых, туризм и экологическое образование, а их сохранение имеет не только биологическое, но и важное общественное значение.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025" y="1620373"/>
            <a:ext cx="4268100" cy="31385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8600" y="520850"/>
            <a:ext cx="79485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Мониторинг биосферы с помощью космических технологий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895250" y="1728326"/>
            <a:ext cx="3773100" cy="15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изменений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895250" y="1918965"/>
            <a:ext cx="3773100" cy="3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позволяют регулярно отслеживать вырубку лесов, пожары, таяние ледников, рост городов и изменения растительного покрова на больших территориях, недоступных для постоянных наземных измерений.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4895250" y="4081726"/>
            <a:ext cx="3773100" cy="15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польза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4895250" y="4272365"/>
            <a:ext cx="3773100" cy="3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Космический мониторинг помогает быстрее обнаруживать экологические риски, планировать восстановление территорий и принимать решения, основанные на объективных данных.
</a:t>
            </a:r>
            <a:endParaRPr lang="en-US" sz="800" dirty="0"/>
          </a:p>
        </p:txBody>
      </p:sp>
      <p:sp>
        <p:nvSpPr>
          <p:cNvPr id="15" name="Text 6"/>
          <p:cNvSpPr txBox="1"/>
          <p:nvPr/>
        </p:nvSpPr>
        <p:spPr>
          <a:xfrm>
            <a:off x="4895250" y="3297259"/>
            <a:ext cx="3773100" cy="15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Долгие ряды данных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4895250" y="3487898"/>
            <a:ext cx="3773100" cy="3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Многолетние серии снимков позволяют выявлять тренды, отделять случайные колебания от устойчивых изменений и оценивать эффективность природоохранных мер.
</a:t>
            </a:r>
            <a:endParaRPr lang="en-US" sz="800" dirty="0"/>
          </a:p>
        </p:txBody>
      </p:sp>
      <p:sp>
        <p:nvSpPr>
          <p:cNvPr id="17" name="Text 8"/>
          <p:cNvSpPr txBox="1"/>
          <p:nvPr/>
        </p:nvSpPr>
        <p:spPr>
          <a:xfrm>
            <a:off x="4895250" y="2512792"/>
            <a:ext cx="3773100" cy="15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состояния растений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4895250" y="2703431"/>
            <a:ext cx="3773100" cy="3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Индексы растительности, включая NDVI, помогают судить о густоте и жизнеспособности покрова, а также сравнивать состояние экосистем в разные сезоны и годы.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150" y="1918991"/>
            <a:ext cx="4298400" cy="20923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сохранения биосферы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772600" y="4536075"/>
            <a:ext cx="41229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биологии и экологии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31350" y="1723976"/>
            <a:ext cx="37317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практические шаги помогают снижать нагрузку на природные системы и восстанавливать их устойчивость.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931350" y="3113435"/>
            <a:ext cx="37317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результативны меры, которые одновременно защищают местообитания, сокращают загрязнение и меняют поведение людей в сторону бережного природопользования.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67" y="1651000"/>
            <a:ext cx="4296165" cy="289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экологические вызовы XXI века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291150" y="4779150"/>
            <a:ext cx="42984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32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на основе данных климатических и экологических обзоров; для учебной схемы используются относительные тренды
</a:t>
            </a:r>
            <a:endParaRPr lang="en-US" sz="932" dirty="0"/>
          </a:p>
        </p:txBody>
      </p:sp>
      <p:sp>
        <p:nvSpPr>
          <p:cNvPr id="9" name="Text 3"/>
          <p:cNvSpPr txBox="1"/>
          <p:nvPr/>
        </p:nvSpPr>
        <p:spPr>
          <a:xfrm>
            <a:off x="4931350" y="1854519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связаны между собой: изменения климата ускоряют деградацию почв, а потеря устойчивых экосистем, в свою очередь, ослабляет природные механизмы саморегуляции.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31350" y="3318765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Тенденции показывают взаимное усиление климатических и биологических кризисов, поэтому решения должны охватывать сразу несколько направлений.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7000" y="2329250"/>
            <a:ext cx="3050400" cy="3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привычки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537000" y="2794525"/>
            <a:ext cx="3050400" cy="12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 отходов, экономия воды и электроэнергии, отказ от одноразового пластика снижают нагрузку на природу уже на уровне дома и школы, формируя устойчивое экологическое поведение.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124600" y="2109475"/>
            <a:ext cx="3777000" cy="3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и участие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124600" y="2510275"/>
            <a:ext cx="4636800" cy="5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 школьных проектах, посадках деревьев и наблюдениях за местными экосистемами помогает лучше понимать природные процессы и видеть результаты собственных действий.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124600" y="3596875"/>
            <a:ext cx="3777000" cy="3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за среду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124600" y="3997675"/>
            <a:ext cx="4636800" cy="5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отношение к паркам, лесам и водоёмам показывает, что личный выбор связан с состоянием биосферы, а небольшие шаги множества людей дают заметный суммарный эффект.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291150" y="520850"/>
            <a:ext cx="79359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школьника в сохранении глобальной экосистемы
</a:t>
            </a:r>
            <a:endParaRPr lang="en-US" sz="2700" dirty="0"/>
          </a:p>
        </p:txBody>
      </p:sp>
      <p:sp>
        <p:nvSpPr>
          <p:cNvPr id="14" name="Text 7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5350" y="1794050"/>
            <a:ext cx="6885900" cy="108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 — основа жизни и ответственность человека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802100" y="3631975"/>
            <a:ext cx="6123000" cy="8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объединяет живое и неживое в единую систему, чья устойчивость зависит от энергии Солнца, круговоротов веществ и разнообразия организмов. Сохранить её можно только через разумные решения человека.
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2026-06-01T23:56:39Z</dcterms:created>
  <dcterms:modified xsi:type="dcterms:W3CDTF">2026-06-01T23:56:39Z</dcterms:modified>
</cp:coreProperties>
</file>