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846810"/>
            <a:ext cx="9144000" cy="229493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1664925"/>
            <a:ext cx="48162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Приключение, где спасает не сила, а характер: честность, терпение и верность слову.
</a:t>
            </a:r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53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606975"/>
            <a:ext cx="84942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«Хрустальная гора»: сказка о выборе, смелости и настойчивости
</a:t>
            </a:r>
            <a:endParaRPr lang="en-US" sz="3252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2245" y="1250100"/>
            <a:ext cx="3297110" cy="33864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71550" y="1840700"/>
            <a:ext cx="4763100" cy="279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«Хрустальная гора» — волшебная сказка о жизненном выборе: цель красива, но опасна. Хрусталь в названии подчеркивает блеск и хрупкость, а сюжет проверяет стойкость, честность и умение слышать добрый совет.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513950" y="695125"/>
            <a:ext cx="4320600" cy="9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это за сказка и почему она запоминается
</a:t>
            </a:r>
            <a:endParaRPr lang="en-US" sz="2819" dirty="0"/>
          </a:p>
        </p:txBody>
      </p:sp>
      <p:sp>
        <p:nvSpPr>
          <p:cNvPr id="7" name="Text 2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6887" y="1642900"/>
            <a:ext cx="169838" cy="194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13386" y="1642900"/>
            <a:ext cx="145575" cy="194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4756" y="3328333"/>
            <a:ext cx="194100" cy="194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89124" y="3328333"/>
            <a:ext cx="194100" cy="1941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7650" y="803000"/>
            <a:ext cx="40182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персонажи и их функции в сюжете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687825" y="1640475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проходит испытания и постепенно меняется. С каждым шагом он учится принимать решения не на эмоциях, а по совести. Так путь к цели превращается в проверку характера.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5152193" y="1640475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Мудрый советчик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Помощник дает подсказку, без которой движение к цели становится невозможным. Его совет помогает выбрать правильное направление, заметить опасность и не потерять смысл начатого дела.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87825" y="3325908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Хрустальная гора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Хрустальная гора — не просто место действия. Это главное испытание, которое отражает готовность героя идти до конца. Чем ближе вершина, тем яснее проверка на стойкость и честность.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152193" y="3325908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препятствия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Противник или препятствие создает опасность и проверяет решимость героя. Он сталкивается с трудностями, из-за которых легко отступить. Побеждает тот, кто не сдается и действует разумно.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1547382"/>
            <a:ext cx="8536800" cy="31536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7650" y="803000"/>
            <a:ext cx="85368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сюжет: от решения до победы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11700" y="1199900"/>
            <a:ext cx="8536800" cy="2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Типовой ход волшебной сказки: завязка → испытание → помощь → кульминация → развязка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1700" y="2376988"/>
            <a:ext cx="2632800" cy="179462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5600" y="2907338"/>
            <a:ext cx="2632800" cy="17946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9500" y="2109738"/>
            <a:ext cx="2632800" cy="179462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7650" y="803000"/>
            <a:ext cx="5590800" cy="4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Хрустальной горы: что рисует воображение
</a:t>
            </a:r>
            <a:endParaRPr lang="en-US" sz="1934" dirty="0"/>
          </a:p>
        </p:txBody>
      </p:sp>
      <p:sp>
        <p:nvSpPr>
          <p:cNvPr id="7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11700" y="1389400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Вершина, которая сияет и пугает
</a:t>
            </a:r>
            <a:pPr algn="l" indent="0" marL="0">
              <a:lnSpc>
                <a:spcPct val="115000"/>
              </a:lnSpc>
              <a:buNone/>
            </a:pPr>
            <a:r>
              <a:rPr lang="en-US" sz="3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Гора выглядит высокой, блестящей и почти недоступной. Она притягивает взгляд холодным светом, но одновременно предупреждает: подступ к цели опасен. Важно передать контраст красоты и трудности, чтобы образ сразу запоминался.
</a:t>
            </a:r>
            <a:endParaRPr lang="en-US" sz="1072" dirty="0"/>
          </a:p>
        </p:txBody>
      </p:sp>
      <p:sp>
        <p:nvSpPr>
          <p:cNvPr id="9" name="Text 3"/>
          <p:cNvSpPr txBox="1"/>
          <p:nvPr/>
        </p:nvSpPr>
        <p:spPr>
          <a:xfrm>
            <a:off x="3255600" y="1928563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Прозрачный склон: красота, которая скользит
</a:t>
            </a:r>
            <a:pPr algn="l" indent="0" marL="0">
              <a:lnSpc>
                <a:spcPct val="115000"/>
              </a:lnSpc>
              <a:buNone/>
            </a:pPr>
            <a:r>
              <a:rPr lang="en-US" sz="3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Поверхность кажется гладкой и прозрачной, но именно это делает путь обманчивым. Иллюстрацию можно построить на идее: склон красивый на вид, однако по нему трудно идти. Так подчеркивается, что успех требует осторожности.
</a:t>
            </a:r>
            <a:endParaRPr lang="en-US" sz="970" dirty="0"/>
          </a:p>
        </p:txBody>
      </p:sp>
      <p:sp>
        <p:nvSpPr>
          <p:cNvPr id="10" name="Text 4"/>
          <p:cNvSpPr txBox="1"/>
          <p:nvPr/>
        </p:nvSpPr>
        <p:spPr>
          <a:xfrm>
            <a:off x="6199500" y="1148613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 и хрупкость как предупреждение
</a:t>
            </a:r>
            <a:pPr algn="l" indent="0" marL="0">
              <a:lnSpc>
                <a:spcPct val="115000"/>
              </a:lnSpc>
              <a:buNone/>
            </a:pPr>
            <a:r>
              <a:rPr lang="en-US" sz="3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Хрусталь в названии заставляет почувствовать хрупкость и отстраненный холод. Гора как будто «светится» изнутри, создавая ощущение опасной красоты. Через такие детали легко показать, что герой побеждает не яростью, а умом и выдержкой.
</a:t>
            </a:r>
            <a:endParaRPr lang="en-US" sz="1065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2600" y="2025462"/>
            <a:ext cx="24306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вершине нельзя прийти быстро: гора проверяет настойчивость. Даже если путь кажется понятным, результат зависит от того, готов ли герой терпеливо продолжать попытки.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71625" y="2025462"/>
            <a:ext cx="24306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Скользкая или неприступная поверхность показывает: успех требует усилий и смекалки. Здесь важно не «сломать препятствие», а понять, как действовать правильно и аккуратно.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312450" y="2036376"/>
            <a:ext cx="23010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зависит от выдержки, внимательности и верного решения. Внешняя преграда служит зеркалом внутренней готовности: трудная цель требует труда и характера.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8023500" cy="6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гора становится главным испытанием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99971" y="915425"/>
            <a:ext cx="4793507" cy="3178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1902251"/>
            <a:ext cx="3155100" cy="94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сюжете качества работают вместе: герой продвигается, потому что умеет ждать удачного момента и одновременно не боится пробовать снова.
</a:t>
            </a:r>
            <a:endParaRPr lang="en-US" sz="1238" dirty="0"/>
          </a:p>
        </p:txBody>
      </p:sp>
      <p:sp>
        <p:nvSpPr>
          <p:cNvPr id="6" name="Text 1"/>
          <p:cNvSpPr txBox="1"/>
          <p:nvPr/>
        </p:nvSpPr>
        <p:spPr>
          <a:xfrm>
            <a:off x="297675" y="3278100"/>
            <a:ext cx="31716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диаграммы видно, что без терпения и смелости невозможно продолжать путь. Остальные качества помогают избежать ошибок и получить поддержку на критических участках.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99575" y="4302663"/>
            <a:ext cx="47943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по смысловой структуре сказки (распределение условной значимости для учебного анализа).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32313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качества помогают герою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650" y="1898728"/>
            <a:ext cx="3962400" cy="18937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67175" y="1714100"/>
            <a:ext cx="35460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связать образы с нравственными задачами, которые проверяются в ходе испытаний.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067175" y="2969225"/>
            <a:ext cx="35460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в сказке не только двигают сюжет, но и объясняют урок: нравственный выбор подтверждается поступками, а не словами.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11700" y="4424575"/>
            <a:ext cx="40185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 символов на основе структуры и образности сказки.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97650" y="803000"/>
            <a:ext cx="3962400" cy="5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сказки и их значение
</a:t>
            </a:r>
            <a:endParaRPr lang="en-US" sz="2222" dirty="0"/>
          </a:p>
        </p:txBody>
      </p:sp>
      <p:sp>
        <p:nvSpPr>
          <p:cNvPr id="10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1700" y="1657350"/>
            <a:ext cx="27300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1) Начать путь
</a:t>
            </a:r>
            <a:pPr algn="l" indent="0" marL="0">
              <a:lnSpc>
                <a:spcPct val="130039"/>
              </a:lnSpc>
              <a:buNone/>
            </a:pPr>
            <a:r>
              <a:rPr lang="en-US" sz="1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сталкивается с решением: идти или остаться в страхе. Первое испытание проверяет смелость и готовность действовать, даже когда цель пока кажется далекой.
</a:t>
            </a:r>
            <a:endParaRPr lang="en-US" sz="1188" dirty="0"/>
          </a:p>
        </p:txBody>
      </p:sp>
      <p:sp>
        <p:nvSpPr>
          <p:cNvPr id="6" name="Text 1"/>
          <p:cNvSpPr txBox="1"/>
          <p:nvPr/>
        </p:nvSpPr>
        <p:spPr>
          <a:xfrm>
            <a:off x="3154175" y="2322175"/>
            <a:ext cx="27300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2) Дорога к горе
</a:t>
            </a:r>
            <a:pPr algn="l" indent="0" marL="0">
              <a:lnSpc>
                <a:spcPct val="130039"/>
              </a:lnSpc>
              <a:buNone/>
            </a:pPr>
            <a:r>
              <a:rPr lang="en-US" sz="1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пути встречаются трудности: неудобный подъём, опасность и преграды. Второе испытание связано с терпением и внимательностью, потому что ошибаться здесь особенно опасно.
</a:t>
            </a:r>
            <a:endParaRPr lang="en-US" sz="1168" dirty="0"/>
          </a:p>
        </p:txBody>
      </p:sp>
      <p:sp>
        <p:nvSpPr>
          <p:cNvPr id="7" name="Text 2"/>
          <p:cNvSpPr txBox="1"/>
          <p:nvPr/>
        </p:nvSpPr>
        <p:spPr>
          <a:xfrm>
            <a:off x="6002150" y="2991050"/>
            <a:ext cx="27300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3) Решающий выбор
</a:t>
            </a:r>
            <a:pPr algn="l" indent="0" marL="0">
              <a:lnSpc>
                <a:spcPct val="130039"/>
              </a:lnSpc>
              <a:buNone/>
            </a:pPr>
            <a:r>
              <a:rPr lang="en-US" sz="1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самый трудный момент герою приходится выбирать: сдаться, нарушить слово или довести дело до конца. Третье испытание раскрывает характер и показывает, что сомнение сильнее всего.
</a:t>
            </a:r>
            <a:endParaRPr lang="en-US" sz="1168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85368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главных испытания героя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2783558"/>
            <a:ext cx="4018500" cy="166783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12575" y="1077550"/>
            <a:ext cx="36324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сказке появляются необычные существа, волшебные предметы, чудесные подсказки и даже заклятия. Эти детали украшают события, но главное — помогают подчеркнуть мысль: добро, ум и верность слову сильнее грубой силы.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5012575" y="2961975"/>
            <a:ext cx="36324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Волшебство здесь работает как проверка человека. Оно не отменяет усилия героя, а направляет их: совет делает путь яснее, светящийся предмет или особая тропа усиливают атмосферу и помогают увидеть смысл испытания.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297650" y="803000"/>
            <a:ext cx="4018500" cy="10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Волшебные детали и их роль в сказке
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8972" y="3220800"/>
            <a:ext cx="218400" cy="218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32735" y="3232933"/>
            <a:ext cx="218400" cy="1941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32735" y="1298175"/>
            <a:ext cx="218400" cy="21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42610" y="1320015"/>
            <a:ext cx="218400" cy="17472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7650" y="803000"/>
            <a:ext cx="2401500" cy="208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и настойчивость — путь к победе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635000" y="3216900"/>
            <a:ext cx="2097600" cy="14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Проба и повтор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Важный результат появляется не сразу: герой пробует, делает ошибки и возвращается к попыткам. Так формируется привычка учиться на ходе дел, а не ждать готового шанса.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588763" y="3216900"/>
            <a:ext cx="2097600" cy="14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Терпение как навык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требует времени и выдержки. Сказка связывает успех с терпением: движение к вершине состоит из последовательных действий, а не из одного удачного усилия или рывка.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588763" y="1294275"/>
            <a:ext cx="2097600" cy="14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Цель важнее страха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первой неудачи герой не отступает: он выбирает продолжение пути. Этот шаг показывает, что смелость — это не отсутствие тревоги, а умение идти дальше.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798637" y="1294275"/>
            <a:ext cx="2097600" cy="14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Близко школьному опыту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Идея настойчивости понятна пятиклассникам: она похожа на учебу, тренировки и любые регулярные занятия. Победа приходит тем, кто упорно повторяет и доводит дело до результата.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99971" y="915425"/>
            <a:ext cx="4793507" cy="3178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1902251"/>
            <a:ext cx="3155100" cy="94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Победная цепочка строится так: добро задаёт нравственное направление, а остальное поддерживает героя в трудных шагах. Волшебство работает как усилитель, а не как замена труда.
</a:t>
            </a:r>
            <a:endParaRPr lang="en-US" sz="1047" dirty="0"/>
          </a:p>
        </p:txBody>
      </p:sp>
      <p:sp>
        <p:nvSpPr>
          <p:cNvPr id="6" name="Text 1"/>
          <p:cNvSpPr txBox="1"/>
          <p:nvPr/>
        </p:nvSpPr>
        <p:spPr>
          <a:xfrm>
            <a:off x="297675" y="3278100"/>
            <a:ext cx="31716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показывает, что решающую роль играют человеческие качества — прежде всего добро и упорство. Они запускают остальные механизмы, без которых развязка не складывается.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99575" y="4302663"/>
            <a:ext cx="47943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Интерпретация по описанию качеств в сказке «Хрустальная гора» (без внешних измерений).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32313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побеждает в сказке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1700" y="1468075"/>
            <a:ext cx="63669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подчёркивает ценность обещания: слово в ней не пустое. Герой отвечает за выбор, потому что его поступки имеют последствия, а неудача не отменяет ответственности.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297650" y="803000"/>
            <a:ext cx="8178000" cy="5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сказка учит читателя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11700" y="2636124"/>
            <a:ext cx="63669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Повествование напоминает, что внешняя красота может скрывать опасность. Хрустальный блеск манит, но путь к цели проверяет внимательность: не каждый соблазн ведёт к лёгкой победе.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11700" y="3844188"/>
            <a:ext cx="63669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Награда достаётся не самым сильным, а самым стойким: честным и терпеливым. Доброе намерение должно подтверждаться действием, иначе оно остаётся только желанием, а не результатом.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1652" y="1661225"/>
            <a:ext cx="3794195" cy="2226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65775" y="1788722"/>
            <a:ext cx="36474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характер героя раскрывается через столкновение с испытанием: гора остаётся неподвижной, но её сопротивление усиливает смысл выбора и поступка.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965775" y="2901425"/>
            <a:ext cx="36474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герой действует и уточняет выбор, препятствие перестаёт быть просто местом — оно становится нравственным экзаменом. Внутренняя готовность сильнее внешней неподатливости.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94000" y="4378850"/>
            <a:ext cx="43779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 мотивам и функциям образов в тексте сказки «Хрустальная гора» (литературный разбор).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97650" y="803000"/>
            <a:ext cx="8536800" cy="61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и Хрустальная гора: сравнение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1547382"/>
            <a:ext cx="8536800" cy="31536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7650" y="803000"/>
            <a:ext cx="85368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проблемы к решению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11700" y="1199900"/>
            <a:ext cx="8536800" cy="2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героя в сказочной логике (по описанным этапам сюжета)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20950" y="814850"/>
            <a:ext cx="6302100" cy="194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endParaRPr lang="en-US" sz="6200" dirty="0"/>
          </a:p>
        </p:txBody>
      </p:sp>
      <p:sp>
        <p:nvSpPr>
          <p:cNvPr id="5" name="Text 1"/>
          <p:cNvSpPr txBox="1"/>
          <p:nvPr/>
        </p:nvSpPr>
        <p:spPr>
          <a:xfrm>
            <a:off x="411500" y="4615375"/>
            <a:ext cx="82281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по последовательности эмоций в описании сказки «Хрустальная гора» (любопытство → тревога → страх → надежда → радость).
</a:t>
            </a:r>
            <a:endParaRPr lang="en-US" sz="1096" dirty="0"/>
          </a:p>
        </p:txBody>
      </p:sp>
      <p:sp>
        <p:nvSpPr>
          <p:cNvPr id="6" name="Text 2"/>
          <p:cNvSpPr txBox="1"/>
          <p:nvPr/>
        </p:nvSpPr>
        <p:spPr>
          <a:xfrm>
            <a:off x="1420850" y="2813200"/>
            <a:ext cx="6302100" cy="15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ключевых эмоциональных состояний помогают читателю следить за напряжением сюжета и сопереживать герою
</a:t>
            </a:r>
            <a:pPr algn="ctr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повествования держит читателя в движении: после тревожных моментов появляется надежда, а после победы наступает облегчение.
</a:t>
            </a:r>
            <a:endParaRPr lang="en-US" sz="1700" dirty="0"/>
          </a:p>
        </p:txBody>
      </p:sp>
      <p:sp>
        <p:nvSpPr>
          <p:cNvPr id="7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62900" y="2346660"/>
            <a:ext cx="4071600" cy="23061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14575" y="2919885"/>
            <a:ext cx="3647400" cy="153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Яркое препятствие и узнаваемая трудность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Преграда работает как наглядный урок: к важному идут не по прямой дороге. В итоге каждый эпизод «прикрепляется» к идее настойчивости, а не растворяется в деталях, поэтому история запоминается надолго.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514575" y="1066463"/>
            <a:ext cx="3647400" cy="153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образ и понятная цель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Хрустальная гора становится центральной метафорой: её легко представить и связать с трудной мечтой. Когда цель ясна, а образ один, события складываются в цельную картину.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5241800" y="800025"/>
            <a:ext cx="35904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сюжет легко запоминается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99971" y="915425"/>
            <a:ext cx="4793507" cy="3178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1902251"/>
            <a:ext cx="3155100" cy="94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Пик напряжения приходится на самую трудную часть подъёма или решающий выбор. Именно здесь герой сильнее всего проверяет себя, и читатель ощущает максимальный риск.
</a:t>
            </a:r>
            <a:endParaRPr lang="en-US" sz="1127" dirty="0"/>
          </a:p>
        </p:txBody>
      </p:sp>
      <p:sp>
        <p:nvSpPr>
          <p:cNvPr id="6" name="Text 1"/>
          <p:cNvSpPr txBox="1"/>
          <p:nvPr/>
        </p:nvSpPr>
        <p:spPr>
          <a:xfrm>
            <a:off x="297675" y="3278100"/>
            <a:ext cx="31716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показывает управляемое движение: после подъёма начинается спад, потому что развязка проясняет исход. Значит, эмоциональная динамика поддерживает смысл испытания.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99575" y="4302663"/>
            <a:ext cx="47943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мотивам сказки «Хрустальная гора»: качественная последовательность эмоций, представленная в виде условных значений.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32313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Эмоции по ходу сказки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4756" y="1642900"/>
            <a:ext cx="194100" cy="194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6887" y="3341593"/>
            <a:ext cx="169838" cy="194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70431" y="1652590"/>
            <a:ext cx="218400" cy="17472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7650" y="803000"/>
            <a:ext cx="40107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выводы для урока литературы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02175" y="1643375"/>
            <a:ext cx="3671400" cy="13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Нравственный урок в приключении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соединяет действие и мораль: трудная цель требует терпения и смелости. Одновременно она показывает ценность доброты и поддержки, благодаря которым герой не теряет верный ориентир.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702175" y="3341600"/>
            <a:ext cx="8118600" cy="13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Доведи дело до конца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убеждает: побеждает не случайная удача, а человек, который не бросает начатое. Для разговора о мечте, труде и взрослении это особенно наглядный пример.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160000" y="1643375"/>
            <a:ext cx="3671400" cy="13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Верность слову и помощь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Отдельный акцент сделан на уважении к совету и готовности отвечать за поступки. Взаимопомощь помогает справляться с опасностью, а правильные решения опираются на доверие к мудрому слову.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40625" y="2982925"/>
            <a:ext cx="5016000" cy="15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чтения остаются яркий образ горы, трудное испытание и победа благодаря настойчивости. Сказка учит честности, взаимопомощи и внимательному выбору, который ведёт к подлинному результату.
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540625" y="748450"/>
            <a:ext cx="5016000" cy="169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остается после сказки «Хрустальная гора»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2026-05-12T20:51:25Z</dcterms:created>
  <dcterms:modified xsi:type="dcterms:W3CDTF">2026-05-12T20:51:25Z</dcterms:modified>
</cp:coreProperties>
</file>