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подготовило язык свободы, но не отменило старые порядки.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 и долгий путь к демократии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Европа: общее в разном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сосуществовали разные режимы, но почти везде власть монарха была сильнее общества, а сословные различия — важнее гражданского равенства.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демократия пришла не сразу?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7974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политические порядки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Польско-литовские земли, Габсбургские владения, Пруссия, Российская империя и Балканы развивались по разным траекториям, но почти везде сохранялась зависимость от монарха.
</a:t>
            </a:r>
            <a:endParaRPr lang="en-US" sz="1160" dirty="0"/>
          </a:p>
        </p:txBody>
      </p:sp>
      <p:sp>
        <p:nvSpPr>
          <p:cNvPr id="11" name="Text 3"/>
          <p:cNvSpPr txBox="1"/>
          <p:nvPr/>
        </p:nvSpPr>
        <p:spPr>
          <a:xfrm>
            <a:off x="2604255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гражданская автономия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Сословное общество ограничивало участие большинства жителей в управлении и суде, поэтому идеи гражданства долго оставались уделом узких образованных кругов.
</a:t>
            </a:r>
            <a:endParaRPr lang="en-US" sz="1160" dirty="0"/>
          </a:p>
        </p:txBody>
      </p:sp>
      <p:sp>
        <p:nvSpPr>
          <p:cNvPr id="12" name="Text 4"/>
          <p:cNvSpPr txBox="1"/>
          <p:nvPr/>
        </p:nvSpPr>
        <p:spPr>
          <a:xfrm>
            <a:off x="4660496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распространение идей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проникало неравномерно: сначала через придворные и университетские среды, затем через реформы, кризисы и конституционные проекты.
</a:t>
            </a:r>
            <a:endParaRPr lang="en-US" sz="1196" dirty="0"/>
          </a:p>
        </p:txBody>
      </p:sp>
      <p:sp>
        <p:nvSpPr>
          <p:cNvPr id="13" name="Text 5"/>
          <p:cNvSpPr txBox="1"/>
          <p:nvPr/>
        </p:nvSpPr>
        <p:spPr>
          <a:xfrm>
            <a:off x="6716812" y="1278134"/>
            <a:ext cx="189510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путь был долгим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демократические принципы не возникли сразу: им пришлось пробиваться через традицию, войну и борьбу за власть.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как политическая программа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98275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 вместо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утверждало, что политический порядок должен опираться не на традицию, а на разумное объяснение и проверяемые нормы.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311350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личности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естественных прав вводила представление о личности как носителе неотчуждаемых свобод, а не только обязанностей перед государем.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943466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легитимности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общественного договора связывала власть с согласием общества и делала подданных участниками политического сообщества.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554216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властей и суды, действующие по закону, должны были ограничивать произвол и повышать предсказуемость управления.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7193466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гражданство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рассматривалось как условие ответственного гражданства, без которого реформы оставались бы поверхностными.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45345"/>
            <a:ext cx="425700" cy="3405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9962" y="1245345"/>
            <a:ext cx="425700" cy="340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9162" y="1226425"/>
            <a:ext cx="425700" cy="37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762" y="3080520"/>
            <a:ext cx="425700" cy="340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9962" y="3061600"/>
            <a:ext cx="425700" cy="37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идей, изменивших политику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7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права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 жизнь, свободу и собственность стало основой нового представления о человеке как о носителе неотъемлемых прав.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999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договор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считалась законной только тогда, когда она опиралась на согласие общества и служила общему благу.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591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Сдержки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функций между органами власти должно было сдерживать произвол и не допускать концентрации силы в одних руках.
</a:t>
            </a:r>
            <a:endParaRPr lang="en-US" sz="1174" dirty="0"/>
          </a:p>
        </p:txBody>
      </p:sp>
      <p:sp>
        <p:nvSpPr>
          <p:cNvPr id="13" name="Text 5"/>
          <p:cNvSpPr txBox="1"/>
          <p:nvPr/>
        </p:nvSpPr>
        <p:spPr>
          <a:xfrm>
            <a:off x="5407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Свободы личности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слова и вероисповедания защищала личность от давления государства и расширяла пространство общественной дискуссии.
</a:t>
            </a:r>
            <a:endParaRPr lang="en-US" sz="1174" dirty="0"/>
          </a:p>
        </p:txBody>
      </p:sp>
      <p:sp>
        <p:nvSpPr>
          <p:cNvPr id="14" name="Text 6"/>
          <p:cNvSpPr txBox="1"/>
          <p:nvPr/>
        </p:nvSpPr>
        <p:spPr>
          <a:xfrm>
            <a:off x="32999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через школу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распространяло новые нормы поведения, формировало политический кругозор и подготавливало будущих граждан к участию в публичной жизни.
</a:t>
            </a:r>
            <a:endParaRPr lang="en-US" sz="115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идеи пересекали границы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идей от текстов и разговоров к элитным реформаторским кругам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363471"/>
            <a:ext cx="4821300" cy="857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реформ регион оставался сословным и централизованным: законы зависели от статуса, а политическое участие большинства было минимальным.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опиралась на привилегии и подчинение, а не на гражданское равенство.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 до реформ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политической истории Восточной Европы XVIII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продвигал перемены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Монархи-реформаторы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Просвещённые монархи видели в реформах способ укрепить государство, повысить управляемость и уменьшить зависимость от старых привилегий.
</a:t>
            </a:r>
            <a:endParaRPr lang="en-US" sz="1181" dirty="0"/>
          </a:p>
        </p:txBody>
      </p:sp>
      <p:sp>
        <p:nvSpPr>
          <p:cNvPr id="10" name="Text 3"/>
          <p:cNvSpPr txBox="1"/>
          <p:nvPr/>
        </p:nvSpPr>
        <p:spPr>
          <a:xfrm>
            <a:off x="729400" y="216405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Дворянские сторонники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дворянства поддерживала перемены, пока они не подрывали её статус, доходы и влияние на местном уровне.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29400" y="300190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 стремились к более предсказуемому управлению, единым правилам и профессиональной администрации вместо личных связей и исключений.
</a:t>
            </a:r>
            <a:endParaRPr lang="en-US" sz="1181" dirty="0"/>
          </a:p>
        </p:txBody>
      </p:sp>
      <p:sp>
        <p:nvSpPr>
          <p:cNvPr id="12" name="Text 5"/>
          <p:cNvSpPr txBox="1"/>
          <p:nvPr/>
        </p:nvSpPr>
        <p:spPr>
          <a:xfrm>
            <a:off x="729388" y="381990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Образованные горожане связывали реформы с законом, школой и общественным порядком, а не только с интересами элит.
</a:t>
            </a:r>
            <a:endParaRPr lang="en-US" sz="124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сверху: управление и закон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нормы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Кодификация законов делала правила более едиными и понятными, уменьшая зависимость суда от местной традиции и личного произвола.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администрация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Бюрократия становилась регулярнее: появлялись должности, инструкции и отчётность, которые снижали роль случайных решений и связей.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32821" y="2180525"/>
            <a:ext cx="172242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и сословия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судов и частичное ограничение феодальных практик усиливали роль закона, хотя сословные различия сохранялись ещё долго.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кадры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образования готовило кадры для государства и создавало более широкий круг людей, способных обсуждать реформы.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год символизирует пик конституционных надежд, которые столкнулись с внешним давлением и внутренним сопротивлением элит.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3 мая 1791 года (Речь Посполитая)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1791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символом конституционной попытки ограничить старый порядок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образование и печать меняли политическое мышление
</a:t>
            </a:r>
            <a:endParaRPr lang="en-US" sz="2275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превращается в площадку спора
</a:t>
            </a:r>
            <a:pPr algn="ctr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аудитории, университетские лекции и новые учебники постепенно меняли круг чтения образованных людей. Через обсуждение истории, права и философии они начинали смотреть на государство как на систему правил, а не только как на власть наследования.
</a:t>
            </a:r>
            <a:endParaRPr lang="en-US" sz="1006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читатели — новые ожидания
</a:t>
            </a:r>
            <a:pPr algn="ctr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дворянских и чиновничьих кругов чтение становилось не просто знакомством с модой Европы, а способом осмыслить реформы. Образование помогало видеть в переменах вопрос закона, обязанностей и будущего общества.
</a:t>
            </a:r>
            <a:endParaRPr lang="en-US" sz="1025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Печатное слово расширяет аудиторию
</a:t>
            </a:r>
            <a:pPr algn="ctr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Газеты, журналы и переводы выносили политические идеи за стены дворов и канцелярий. Там, где раньше новости передавались устно, теперь появлялся письменный аргумент, который можно было обсуждать, сравнивать и критиковать.
</a:t>
            </a:r>
            <a:endParaRPr lang="en-US" sz="102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 конституционная логика: три этапа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Монархии усиливают централизованное управление, стремясь сделать сбор налогов и набор войска более предсказуемыми. Реформы сопровождаются попытками упорядочить администрацию и подчинить местные привилегии общему порядку.
</a:t>
            </a:r>
            <a:endParaRPr lang="en-US" sz="1032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Конституционные проекты
</a:t>
            </a:r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ряде земель появляются проекты законов и представительных механизмов, где подданный начинает мыслиться как гражданин с правами. Однако эти инициативы сталкиваются с сопротивлением элит и внешним вмешательством.
</a:t>
            </a:r>
            <a:endParaRPr lang="en-US" sz="1018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 откаты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кризисов, войн и смены правителей часть преобразований откатывается, а часть закрепляется в новых институтах. Именно так реформы превращаются в долгий и неровный путь к модернизации.
</a:t>
            </a:r>
            <a:endParaRPr lang="en-US" sz="111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кризисы превращали Просвещение в политику
</a:t>
            </a:r>
            <a:endParaRPr lang="en-US" sz="2677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От идей к требованиям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государство оказывалось в кризисе, просветительские идеи переставали быть только темой для обсуждений. Их превращали в требования к власти: созвать собрания, ограничить произвол и закрепить права письменно.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Кризис меняет язык политики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потрясения ускоряли политизацию общества. Образованные группы начинали связывать порядок не с силой монарха, а с законом, представительством и ответственностью власти перед обществом.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Нестабильные результаты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 новые порядки были хрупкими. Без устойчивых институтов и широкого согласия конституционные решения зависели от войны, дипломатии и баланса сил внутри элит.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Долгий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восточноевропейские реформы редко приводили к быстрым переменам. Чаще они оставляли после себя опыт политического участия, который позже становился основой для новых требований.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идеи к институтам власти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идеи разделения властей переводились в конкретные государственные механизмы.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произвола к правовым нормам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0043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право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кодексы заменяли разрозненные местные правила и делали право более предсказуемым. Для жителей это означало, что решение все меньше зависело от происхождения и все больше — от нормы.
</a:t>
            </a:r>
            <a:endParaRPr lang="en-US" sz="1296" dirty="0"/>
          </a:p>
        </p:txBody>
      </p:sp>
      <p:sp>
        <p:nvSpPr>
          <p:cNvPr id="10" name="Text 3"/>
          <p:cNvSpPr txBox="1"/>
          <p:nvPr/>
        </p:nvSpPr>
        <p:spPr>
          <a:xfrm>
            <a:off x="2596324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понятный суд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Судебные процедуры постепенно становились регулярными и формализованными. Даже если справедливость оставалась неполной, сам факт обращения к установленному порядку ограничивал произвол чиновников и землевладельцев.
</a:t>
            </a:r>
            <a:endParaRPr lang="en-US" sz="1155" dirty="0"/>
          </a:p>
        </p:txBody>
      </p:sp>
      <p:sp>
        <p:nvSpPr>
          <p:cNvPr id="11" name="Text 4"/>
          <p:cNvSpPr txBox="1"/>
          <p:nvPr/>
        </p:nvSpPr>
        <p:spPr>
          <a:xfrm>
            <a:off x="4652565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привилегий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Сословные различия не исчезали сразу, но их роль в правоприменении начинала уменьшаться. Это был важный шаг от привилегии к универсальному правилу, пусть и неполному.
</a:t>
            </a:r>
            <a:endParaRPr lang="en-US" sz="1240" dirty="0"/>
          </a:p>
        </p:txBody>
      </p:sp>
      <p:sp>
        <p:nvSpPr>
          <p:cNvPr id="12" name="Text 5"/>
          <p:cNvSpPr txBox="1"/>
          <p:nvPr/>
        </p:nvSpPr>
        <p:spPr>
          <a:xfrm>
            <a:off x="6708880" y="2070412"/>
            <a:ext cx="18951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для 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закон становился выше личной воли, власть приобретала более устойчивые рамки. Такой переход не отменял авторитарные черты, но создавал основу для будущих правовых гарантий.
</a:t>
            </a:r>
            <a:endParaRPr lang="en-US" sz="11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232624"/>
            <a:ext cx="4228200" cy="9886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свобод в Восточной Европе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расширение свобод шло неравномерно: одни права закреплялись раньше, другие оставались под контролем государства или привилегированных групп.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заметные изменения касались не полной свободы, а частичного ослабления старых ограничений.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истории Восточной Европы и Просвещения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общество платило за реформы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Сопротивление элит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Дворянство часто поддерживало реформы только тогда, когда они не затрагивали его привилегий. Как только речь заходила о налогах, судах или контроле над крестьянами, согласие быстро ослабевало.
</a:t>
            </a:r>
            <a:endParaRPr lang="en-US" sz="1181" dirty="0"/>
          </a:p>
        </p:txBody>
      </p:sp>
      <p:sp>
        <p:nvSpPr>
          <p:cNvPr id="10" name="Text 3"/>
          <p:cNvSpPr txBox="1"/>
          <p:nvPr/>
        </p:nvSpPr>
        <p:spPr>
          <a:xfrm>
            <a:off x="729400" y="216405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Недоверие снизу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нередко воспринимали нововведения с осторожностью, потому что перемены могли означать новые обязанности без немедленного улучшения жизни. Недоверие замедляло распространение реформ в повседневной практике.
</a:t>
            </a:r>
            <a:endParaRPr lang="en-US" sz="1181" dirty="0"/>
          </a:p>
        </p:txBody>
      </p:sp>
      <p:sp>
        <p:nvSpPr>
          <p:cNvPr id="11" name="Text 4"/>
          <p:cNvSpPr txBox="1"/>
          <p:nvPr/>
        </p:nvSpPr>
        <p:spPr>
          <a:xfrm>
            <a:off x="729400" y="300190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Осторожная тактика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вызвать открытый конфликт, власти выбирали частичные уступки и экспериментальные меры. Так реформы внедрялись поэтапно — от отдельных правил к более широким изменениям в управлении.
</a:t>
            </a:r>
            <a:endParaRPr lang="en-US" sz="1181" dirty="0"/>
          </a:p>
        </p:txBody>
      </p:sp>
      <p:sp>
        <p:nvSpPr>
          <p:cNvPr id="12" name="Text 5"/>
          <p:cNvSpPr txBox="1"/>
          <p:nvPr/>
        </p:nvSpPr>
        <p:spPr>
          <a:xfrm>
            <a:off x="729388" y="381990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Долгая перестройка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становился компромисс: старый порядок не исчезал сразу, но постепенно терял устойчивость. Именно такая медленная перестройка и определила длительность перехода к демократии.
</a:t>
            </a:r>
            <a:endParaRPr lang="en-US" sz="11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демократизация затянулась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Сила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институты обладали большой инерцией: привилегии, сословные правила и привычка к личной власти не исчезали от одного указа. Любая перемена требовала долгого согласования и постоянного давления сверху.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Слабые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развивались слабее, чем на Западе Европы, поэтому не возникало достаточно широкого слоя, способного быстро поддержать парламентские и гражданские практики. Это сдерживало политическую модернизацию.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32821" y="2180525"/>
            <a:ext cx="172242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Аграрная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Аграрная экономика сохраняла зависимость большинства населения от земли и помещика. В таких условиях идеи политических свобод доходили медленнее и часто не затрагивали повседневную жизнь большинства людей.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Уязвимость реформ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давление соседних держав делало реформы уязвимыми: войны, разделы и смены правителей легко прерывали начатые преобразования и возвращали старые порядки в новой форме.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международная среда влияла на реформы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Французский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революция показала, что идеи о правах и представительстве могут стать политической реальностью. Для восточноевропейских элит это было и вдохновением, и предупреждением о цене резких перемен.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Язык конституций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Конституционализм предлагал понятный язык реформ: закон, разделение властей, права граждан. Восточноевропейские реформаторы заимствовали этот язык, но приспосабливали его к монархическим и сословным условиям.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Избирательное заимствование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крупных держав определяло пределы допустимых преобразований. Поэтому западные модели переносили выборочно: брали то, что усиливало государство, и осторожно отбрасывали то, что могло ослабить контроль.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в Восточной Европе не принесло демократию мгновенно, но создало язык прав, закона и гражданства. Именно из этих идей выросли реформы, конституционные проекты и новые формы политического участия.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просветительских идей к политическим институтам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2026-07-26T06:05:19Z</dcterms:created>
  <dcterms:modified xsi:type="dcterms:W3CDTF">2026-07-26T06:05:19Z</dcterms:modified>
</cp:coreProperties>
</file>