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image" Target="../media/image-14-9.png"/><Relationship Id="rId10" Type="http://schemas.openxmlformats.org/officeDocument/2006/relationships/slideLayout" Target="../slideLayouts/slideLayout1.xml"/><Relationship Id="rId11"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8140" y="213362"/>
            <a:ext cx="8502071" cy="376947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09367" y="2638425"/>
            <a:ext cx="5431304" cy="1504168"/>
          </a:xfrm>
          <a:prstGeom prst="rect">
            <a:avLst/>
          </a:prstGeom>
          <a:noFill/>
          <a:ln/>
        </p:spPr>
        <p:txBody>
          <a:bodyPr wrap="square" lIns="0" tIns="0" rIns="0" bIns="0" rtlCol="0" anchor="ctr"/>
          <a:lstStyle/>
          <a:p>
            <a:pPr algn="l" indent="0" marL="0">
              <a:lnSpc>
                <a:spcPct val="100000"/>
              </a:lnSpc>
              <a:buNone/>
            </a:pPr>
            <a:r>
              <a:rPr lang="en-US" sz="2858" b="1" dirty="0">
                <a:solidFill>
                  <a:srgbClr val="472406"/>
                </a:solidFill>
                <a:latin typeface="Arial" pitchFamily="34" charset="0"/>
                <a:ea typeface="Arial" pitchFamily="34" charset="-122"/>
                <a:cs typeface="Arial" pitchFamily="34" charset="-120"/>
              </a:rPr>
              <a:t>Построение трёх правильных многоугольников. Вопросы и задачи
</a:t>
            </a:r>
            <a:pPr algn="l" indent="0" marL="0">
              <a:lnSpc>
                <a:spcPct val="100000"/>
              </a:lnSpc>
              <a:buNone/>
            </a:pPr>
            <a:r>
              <a:rPr lang="en-US" sz="1039" dirty="0">
                <a:solidFill>
                  <a:srgbClr val="472406"/>
                </a:solidFill>
                <a:latin typeface="Arial" pitchFamily="34" charset="0"/>
                <a:ea typeface="Arial" pitchFamily="34" charset="-122"/>
                <a:cs typeface="Arial" pitchFamily="34" charset="-120"/>
              </a:rPr>
              <a:t>
</a:t>
            </a:r>
            <a:pPr algn="l" indent="0" marL="0">
              <a:lnSpc>
                <a:spcPct val="100000"/>
              </a:lnSpc>
              <a:buNone/>
            </a:pPr>
            <a:r>
              <a:rPr lang="en-US" sz="1039" dirty="0">
                <a:solidFill>
                  <a:srgbClr val="472406"/>
                </a:solidFill>
                <a:latin typeface="Arial" pitchFamily="34" charset="0"/>
                <a:ea typeface="Arial" pitchFamily="34" charset="-122"/>
                <a:cs typeface="Arial" pitchFamily="34" charset="-120"/>
              </a:rPr>
              <a:t>Правильные фигуры строятся циркулем и линейкой: от окружности к треугольнику, квадрату и шестиугольнику.
</a:t>
            </a:r>
            <a:endParaRPr lang="en-US" sz="2858" dirty="0"/>
          </a:p>
        </p:txBody>
      </p:sp>
      <p:sp>
        <p:nvSpPr>
          <p:cNvPr id="6" name="Text 1"/>
          <p:cNvSpPr txBox="1"/>
          <p:nvPr/>
        </p:nvSpPr>
        <p:spPr>
          <a:xfrm>
            <a:off x="409366" y="4496516"/>
            <a:ext cx="3853934" cy="183093"/>
          </a:xfrm>
          <a:prstGeom prst="rect">
            <a:avLst/>
          </a:prstGeom>
          <a:noFill/>
          <a:ln/>
        </p:spPr>
        <p:txBody>
          <a:bodyPr wrap="square" lIns="0" tIns="0" rIns="0" bIns="0" rtlCol="0" anchor="ctr"/>
          <a:lstStyle/>
          <a:p>
            <a:pPr algn="l" indent="0" marL="0">
              <a:lnSpc>
                <a:spcPct val="100000"/>
              </a:lnSpc>
              <a:buNone/>
            </a:pPr>
            <a:r>
              <a:rPr lang="en-US" sz="900" dirty="0">
                <a:solidFill>
                  <a:srgbClr val="472406"/>
                </a:solidFill>
                <a:latin typeface="Arial" pitchFamily="34" charset="0"/>
                <a:ea typeface="Arial" pitchFamily="34" charset="-122"/>
                <a:cs typeface="Arial" pitchFamily="34" charset="-120"/>
              </a:rPr>
              <a:t>
</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89447" y="0"/>
            <a:ext cx="3953061"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71476" y="839940"/>
            <a:ext cx="4200525" cy="3463620"/>
          </a:xfrm>
          <a:prstGeom prst="rect">
            <a:avLst/>
          </a:prstGeom>
          <a:noFill/>
          <a:ln/>
        </p:spPr>
        <p:txBody>
          <a:bodyPr wrap="square" lIns="0" tIns="0" rIns="0" bIns="0" rtlCol="0" anchor="ctr"/>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Где встречаются правильные многоугольники
</a:t>
            </a:r>
            <a:pPr algn="l" indent="0" marL="0">
              <a:lnSpc>
                <a:spcPct val="100000"/>
              </a:lnSpc>
              <a:buNone/>
            </a:pPr>
            <a:r>
              <a:rPr lang="en-US" sz="1200" dirty="0">
                <a:solidFill>
                  <a:srgbClr val="9A6538"/>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Правильные многоугольники можно увидеть в мозаиках, плитке и узорах, а также в форме некоторых дорожных знаков и архитектурных элементов. В геометрии 8 класса они помогают научиться строить и измерять углы, используя окружность.
</a:t>
            </a:r>
            <a:endParaRPr lang="en-US" sz="3000" dirty="0"/>
          </a:p>
        </p:txBody>
      </p:sp>
      <p:sp>
        <p:nvSpPr>
          <p:cNvPr id="5" name="Text 1"/>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000000"/>
                </a:solidFill>
                <a:latin typeface="Arial" pitchFamily="34" charset="0"/>
                <a:ea typeface="Arial" pitchFamily="34" charset="-122"/>
                <a:cs typeface="Arial" pitchFamily="34" charset="-120"/>
              </a:rPr>
              <a:t>2</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3</a:t>
            </a:r>
            <a:endParaRPr lang="en-US" sz="1400" dirty="0"/>
          </a:p>
        </p:txBody>
      </p:sp>
      <p:sp>
        <p:nvSpPr>
          <p:cNvPr id="5" name="Text 1"/>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Признаки правильного многоугольника
</a:t>
            </a:r>
            <a:endParaRPr lang="en-US" sz="3000" dirty="0"/>
          </a:p>
        </p:txBody>
      </p:sp>
      <p:sp>
        <p:nvSpPr>
          <p:cNvPr id="6" name="Text 2"/>
          <p:cNvSpPr txBox="1"/>
          <p:nvPr/>
        </p:nvSpPr>
        <p:spPr>
          <a:xfrm>
            <a:off x="369928"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правильного многоугольника все стороны равны, а все внутренние углы одинаковые. Поэтому любая его «часть» выглядит так же, как и остальные: фигура получается строгой и однородной.
</a:t>
            </a:r>
            <a:endParaRPr lang="en-US" sz="1000" dirty="0"/>
          </a:p>
        </p:txBody>
      </p:sp>
      <p:sp>
        <p:nvSpPr>
          <p:cNvPr id="7" name="Text 3"/>
          <p:cNvSpPr txBox="1"/>
          <p:nvPr/>
        </p:nvSpPr>
        <p:spPr>
          <a:xfrm>
            <a:off x="3571664"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Вершины правильного многоугольника лежат на одной окружности. Есть центр, который находится на одинаковом расстоянии от всех вершин, поэтому радиус связан с построением каждой стороны.
</a:t>
            </a:r>
            <a:endParaRPr lang="en-US" sz="1000" dirty="0"/>
          </a:p>
        </p:txBody>
      </p:sp>
      <p:sp>
        <p:nvSpPr>
          <p:cNvPr id="8" name="Text 4"/>
          <p:cNvSpPr txBox="1"/>
          <p:nvPr/>
        </p:nvSpPr>
        <p:spPr>
          <a:xfrm>
            <a:off x="6688269"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Такие фигуры обладают осевой и поворотной симметрией. Эта симметрия делает их удобными для проверок: по построенной окружности легко контролировать и форму, и равенство отрезков.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47944" y="1935209"/>
            <a:ext cx="5408737" cy="2553242"/>
          </a:xfrm>
          <a:prstGeom prst="rect">
            <a:avLst/>
          </a:prstGeom>
        </p:spPr>
      </p:pic>
      <p:sp>
        <p:nvSpPr>
          <p:cNvPr id="4" name="Text 0"/>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Три фигуры и их основные свойства
</a:t>
            </a:r>
            <a:endParaRPr lang="en-US" sz="3000" dirty="0"/>
          </a:p>
        </p:txBody>
      </p:sp>
      <p:sp>
        <p:nvSpPr>
          <p:cNvPr id="5" name="Text 1"/>
          <p:cNvSpPr txBox="1"/>
          <p:nvPr/>
        </p:nvSpPr>
        <p:spPr>
          <a:xfrm>
            <a:off x="371476" y="1935211"/>
            <a:ext cx="1883795" cy="2553242"/>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Сравним равносторонний треугольник, квадрат и правильный шестиугольник по числу вершин, величине угла и сумме внутренних углов.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72406"/>
                </a:solidFill>
                <a:latin typeface="Arial" pitchFamily="34" charset="0"/>
                <a:ea typeface="Arial" pitchFamily="34" charset="-122"/>
                <a:cs typeface="Arial" pitchFamily="34" charset="-120"/>
              </a:rPr>
              <a:t>По мере увеличения числа сторон внутренний угол растёт, а форма становится «ближе» к окружности.
</a:t>
            </a:r>
            <a:pPr algn="l" indent="0" marL="0">
              <a:lnSpc>
                <a:spcPct val="100000"/>
              </a:lnSpc>
              <a:buNone/>
            </a:pPr>
            <a:r>
              <a:rPr lang="en-US" sz="1000" dirty="0">
                <a:solidFill>
                  <a:srgbClr val="472406"/>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472406"/>
                </a:solidFill>
                <a:latin typeface="Arial" pitchFamily="34" charset="0"/>
                <a:ea typeface="Arial" pitchFamily="34" charset="-122"/>
                <a:cs typeface="Arial" pitchFamily="34" charset="-120"/>
              </a:rPr>
              <a:t>Школьный курс геометрии
</a:t>
            </a:r>
            <a:endParaRPr lang="en-US" sz="1000" dirty="0"/>
          </a:p>
        </p:txBody>
      </p:sp>
      <p:sp>
        <p:nvSpPr>
          <p:cNvPr id="6" name="Text 2"/>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472406"/>
                </a:solidFill>
                <a:latin typeface="Arial" pitchFamily="34" charset="0"/>
                <a:ea typeface="Arial" pitchFamily="34" charset="-122"/>
                <a:cs typeface="Arial" pitchFamily="34" charset="-120"/>
              </a:rPr>
              <a:t>4</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46" y="1688549"/>
            <a:ext cx="8399709" cy="2799903"/>
          </a:xfrm>
          <a:prstGeom prst="rect">
            <a:avLst/>
          </a:prstGeom>
        </p:spPr>
      </p:pic>
      <p:sp>
        <p:nvSpPr>
          <p:cNvPr id="4"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472406"/>
                </a:solidFill>
                <a:latin typeface="Arial" pitchFamily="34" charset="0"/>
                <a:ea typeface="Arial" pitchFamily="34" charset="-122"/>
                <a:cs typeface="Arial" pitchFamily="34" charset="-120"/>
              </a:rPr>
              <a:t>5</a:t>
            </a:r>
            <a:endParaRPr lang="en-US" sz="1400" dirty="0"/>
          </a:p>
        </p:txBody>
      </p:sp>
      <p:sp>
        <p:nvSpPr>
          <p:cNvPr id="5" name="Text 1"/>
          <p:cNvSpPr txBox="1"/>
          <p:nvPr/>
        </p:nvSpPr>
        <p:spPr>
          <a:xfrm>
            <a:off x="371476" y="375657"/>
            <a:ext cx="8408226" cy="1295266"/>
          </a:xfrm>
          <a:prstGeom prst="rect">
            <a:avLst/>
          </a:prstGeom>
          <a:noFill/>
          <a:ln/>
        </p:spPr>
        <p:txBody>
          <a:bodyPr wrap="square" lIns="0" tIns="0" rIns="0" bIns="0" rtlCol="0" anchor="ctr"/>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Общий алгоритм построения
</a:t>
            </a:r>
            <a:pPr algn="l" indent="0" marL="0">
              <a:lnSpc>
                <a:spcPct val="100000"/>
              </a:lnSpc>
              <a:buNone/>
            </a:pPr>
            <a:r>
              <a:rPr lang="en-US" sz="1200" dirty="0">
                <a:solidFill>
                  <a:srgbClr val="472406"/>
                </a:solidFill>
                <a:latin typeface="Arial" pitchFamily="34" charset="0"/>
                <a:ea typeface="Arial" pitchFamily="34" charset="-122"/>
                <a:cs typeface="Arial" pitchFamily="34" charset="-120"/>
              </a:rPr>
              <a:t>Последовательность основана на работе с окружностью, равными отрезками и проверкой по результату.
</a:t>
            </a:r>
            <a:endParaRPr lang="en-US" sz="3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58050" y="619125"/>
            <a:ext cx="3400425" cy="3886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000000"/>
                </a:solidFill>
                <a:latin typeface="Arial" pitchFamily="34" charset="0"/>
                <a:ea typeface="Arial" pitchFamily="34" charset="-122"/>
                <a:cs typeface="Arial" pitchFamily="34" charset="-120"/>
              </a:rPr>
              <a:t>6</a:t>
            </a:r>
            <a:endParaRPr lang="en-US" sz="1400" dirty="0"/>
          </a:p>
        </p:txBody>
      </p:sp>
      <p:sp>
        <p:nvSpPr>
          <p:cNvPr id="6" name="Text 1"/>
          <p:cNvSpPr txBox="1"/>
          <p:nvPr/>
        </p:nvSpPr>
        <p:spPr>
          <a:xfrm>
            <a:off x="386607" y="2981096"/>
            <a:ext cx="2031299" cy="1498976"/>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Смысл построения через хорду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Равносторонний треугольник удобно строить на окружности с центром O. Если сторона треугольника равна радиусу, то она совпадает с длиной хорды, которая «вмещается» в окружность при нужном шаге.
</a:t>
            </a:r>
            <a:endParaRPr lang="en-US" sz="1200" dirty="0"/>
          </a:p>
        </p:txBody>
      </p:sp>
      <p:sp>
        <p:nvSpPr>
          <p:cNvPr id="7" name="Text 2"/>
          <p:cNvSpPr txBox="1"/>
          <p:nvPr/>
        </p:nvSpPr>
        <p:spPr>
          <a:xfrm>
            <a:off x="2889878" y="2981096"/>
            <a:ext cx="2031299" cy="1498976"/>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Почему получаются равные стороны и углы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При последовательном откладывании этой хорды по окружности отмечаются три вершины. Соединяя их, получаем треугольник: все его стороны равны радиусу, а каждый внутренний угол равен 60°. Сумма углов составляет 180°.
</a:t>
            </a:r>
            <a:endParaRPr lang="en-US" sz="1200" dirty="0"/>
          </a:p>
        </p:txBody>
      </p:sp>
      <p:sp>
        <p:nvSpPr>
          <p:cNvPr id="8" name="Text 3"/>
          <p:cNvSpPr txBox="1"/>
          <p:nvPr/>
        </p:nvSpPr>
        <p:spPr>
          <a:xfrm>
            <a:off x="371475" y="375657"/>
            <a:ext cx="4592240"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Равносторонний треугольник в окружности
</a:t>
            </a:r>
            <a:endParaRPr lang="en-US" sz="3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69928" y="3035473"/>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Сначала проведите окружность заданного радиуса. Затем на ней поставьте точку A — это будет первая вершина треугольника. Удобно выбирать точку ближе к центру листа, чтобы хватило места для построений.
</a:t>
            </a:r>
            <a:endParaRPr lang="en-US" sz="1000" dirty="0"/>
          </a:p>
        </p:txBody>
      </p:sp>
      <p:sp>
        <p:nvSpPr>
          <p:cNvPr id="5" name="Text 1"/>
          <p:cNvSpPr txBox="1"/>
          <p:nvPr/>
        </p:nvSpPr>
        <p:spPr>
          <a:xfrm>
            <a:off x="3571664" y="3035473"/>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Не меняя раствор циркуля, отметьте на окружности точку B. После этого тем же раствором циркуля отметьте точку C, двигаясь по окружности так, чтобы отрезки были равными. Получятся три вершины на одной окружности.
</a:t>
            </a:r>
            <a:endParaRPr lang="en-US" sz="1000" dirty="0"/>
          </a:p>
        </p:txBody>
      </p:sp>
      <p:sp>
        <p:nvSpPr>
          <p:cNvPr id="6" name="Text 2"/>
          <p:cNvSpPr txBox="1"/>
          <p:nvPr/>
        </p:nvSpPr>
        <p:spPr>
          <a:xfrm>
            <a:off x="6688269" y="3035473"/>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Соедините точки A, B и C. Получившаяся фигура — равносторонний треугольник. Проверка показывает: каждая сторона равна радиусу окружности, а вершины лежат на построенной окружности.
</a:t>
            </a:r>
            <a:endParaRPr lang="en-US" sz="1000" dirty="0"/>
          </a:p>
        </p:txBody>
      </p:sp>
      <p:sp>
        <p:nvSpPr>
          <p:cNvPr id="7" name="Text 3"/>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7</a:t>
            </a:r>
            <a:endParaRPr lang="en-US" sz="1400" dirty="0"/>
          </a:p>
        </p:txBody>
      </p:sp>
      <p:sp>
        <p:nvSpPr>
          <p:cNvPr id="8" name="Text 4"/>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Пошаговое построение треугольника
</a:t>
            </a:r>
            <a:endParaRPr lang="en-US" sz="3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22719" y="1859009"/>
            <a:ext cx="6059187" cy="2553242"/>
          </a:xfrm>
          <a:prstGeom prst="rect">
            <a:avLst/>
          </a:prstGeom>
        </p:spPr>
      </p:pic>
      <p:sp>
        <p:nvSpPr>
          <p:cNvPr id="4" name="Text 0"/>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Углы трёх правильных фигур
</a:t>
            </a:r>
            <a:endParaRPr lang="en-US" sz="3000" dirty="0"/>
          </a:p>
        </p:txBody>
      </p:sp>
      <p:sp>
        <p:nvSpPr>
          <p:cNvPr id="5" name="Text 1"/>
          <p:cNvSpPr txBox="1"/>
          <p:nvPr/>
        </p:nvSpPr>
        <p:spPr>
          <a:xfrm>
            <a:off x="371476" y="1859011"/>
            <a:ext cx="1883795" cy="2553242"/>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Так как угол увеличивается от 60° к 120°, правильная фигура «раскрывается» сильнее и лучше заполняет плоскость вместе с другими одинаковыми фигурами.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Диаграмма показывает закономерность: рост числа сторон приводит к увеличению внутреннего угла и к более гладкому приближению к окружности.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Данные: школьный курс геометрии (внутренние углы правильных многоугольников)
</a:t>
            </a:r>
            <a:endParaRPr lang="en-US" sz="1000" dirty="0"/>
          </a:p>
        </p:txBody>
      </p:sp>
      <p:sp>
        <p:nvSpPr>
          <p:cNvPr id="6" name="Text 2"/>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8</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71476" y="375657"/>
            <a:ext cx="4002015" cy="1882178"/>
          </a:xfrm>
          <a:prstGeom prst="rect">
            <a:avLst/>
          </a:prstGeom>
          <a:noFill/>
          <a:ln/>
        </p:spPr>
        <p:txBody>
          <a:bodyPr wrap="square" lIns="0" tIns="0" rIns="0" bIns="0" rtlCol="0" anchor="ctr"/>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Квадрат как правильный четырёхугольник
</a:t>
            </a:r>
            <a:endParaRPr lang="en-US" sz="3000" dirty="0"/>
          </a:p>
        </p:txBody>
      </p:sp>
      <p:sp>
        <p:nvSpPr>
          <p:cNvPr id="5" name="Text 1"/>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9</a:t>
            </a:r>
            <a:endParaRPr lang="en-US" sz="1400" dirty="0"/>
          </a:p>
        </p:txBody>
      </p:sp>
      <p:sp>
        <p:nvSpPr>
          <p:cNvPr id="6" name="Text 2"/>
          <p:cNvSpPr txBox="1"/>
          <p:nvPr/>
        </p:nvSpPr>
        <p:spPr>
          <a:xfrm>
            <a:off x="4981635" y="1341059"/>
            <a:ext cx="3798067" cy="1036013"/>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Квадрат — правильный четырёхугольник, потому что у него все стороны равны, а все углы прямые. Это означает, что каждая «клеточка» квадрата имеет одинаковые размеры по всем направлениям.
</a:t>
            </a:r>
            <a:endParaRPr lang="en-US" sz="1000" dirty="0"/>
          </a:p>
        </p:txBody>
      </p:sp>
      <p:sp>
        <p:nvSpPr>
          <p:cNvPr id="7" name="Text 3"/>
          <p:cNvSpPr txBox="1"/>
          <p:nvPr/>
        </p:nvSpPr>
        <p:spPr>
          <a:xfrm>
            <a:off x="388616" y="3379958"/>
            <a:ext cx="3798067" cy="1036013"/>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Противоположные стороны квадрата параллельны, поэтому фигура сохраняет форму при сдвиге. Его диагонали равны и пересекаются под прямым углом, что удобно использовать при проверках на рисунке.
</a:t>
            </a:r>
            <a:endParaRPr lang="en-US" sz="1000" dirty="0"/>
          </a:p>
        </p:txBody>
      </p:sp>
      <p:sp>
        <p:nvSpPr>
          <p:cNvPr id="8" name="Text 4"/>
          <p:cNvSpPr txBox="1"/>
          <p:nvPr/>
        </p:nvSpPr>
        <p:spPr>
          <a:xfrm>
            <a:off x="5001834" y="3398170"/>
            <a:ext cx="3798067" cy="1036013"/>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Каждый внутренний угол квадрата равен 90°, а сумма всех внутренних углов — 360°. Эти свойства связаны со строгой симметрией квадрата и помогают уверенно контролировать построение.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89447" y="0"/>
            <a:ext cx="3953061"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71475" y="375657"/>
            <a:ext cx="4592240"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Построение квадрата по окружности
</a:t>
            </a:r>
            <a:endParaRPr lang="en-US" sz="3000" dirty="0"/>
          </a:p>
        </p:txBody>
      </p:sp>
      <p:sp>
        <p:nvSpPr>
          <p:cNvPr id="5" name="Text 1"/>
          <p:cNvSpPr txBox="1"/>
          <p:nvPr/>
        </p:nvSpPr>
        <p:spPr>
          <a:xfrm>
            <a:off x="386607" y="2981096"/>
            <a:ext cx="2031299" cy="149897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Возьмите окружность и проведите два взаимно перпендикулярных диаметра. Их концы будут вершинами квадрата, лежащими на окружности. Такой способ особенно удобен, когда важно сразу обеспечить равенство сторон.
</a:t>
            </a:r>
            <a:endParaRPr lang="en-US" sz="1000" dirty="0"/>
          </a:p>
        </p:txBody>
      </p:sp>
      <p:sp>
        <p:nvSpPr>
          <p:cNvPr id="6" name="Text 2"/>
          <p:cNvSpPr txBox="1"/>
          <p:nvPr/>
        </p:nvSpPr>
        <p:spPr>
          <a:xfrm>
            <a:off x="2889878" y="2981096"/>
            <a:ext cx="2031299" cy="1498976"/>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Остаётся соединить соседние вершины по порядку, чтобы получить контур квадрата. В результате все четыре стороны окажутся равными, а вершины сохранятся на одной и той же окружности, как в исходной разметке.
</a:t>
            </a:r>
            <a:endParaRPr lang="en-US" sz="1000" dirty="0"/>
          </a:p>
        </p:txBody>
      </p:sp>
      <p:sp>
        <p:nvSpPr>
          <p:cNvPr id="7" name="Text 3"/>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000000"/>
                </a:solidFill>
                <a:latin typeface="Arial" pitchFamily="34" charset="0"/>
                <a:ea typeface="Arial" pitchFamily="34" charset="-122"/>
                <a:cs typeface="Arial" pitchFamily="34" charset="-120"/>
              </a:rPr>
              <a:t>10</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11</a:t>
            </a:r>
            <a:endParaRPr lang="en-US" sz="1400" dirty="0"/>
          </a:p>
        </p:txBody>
      </p:sp>
      <p:sp>
        <p:nvSpPr>
          <p:cNvPr id="5" name="Text 1"/>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Правильный шестиугольник и радиус
</a:t>
            </a:r>
            <a:endParaRPr lang="en-US" sz="3000" dirty="0"/>
          </a:p>
        </p:txBody>
      </p:sp>
      <p:sp>
        <p:nvSpPr>
          <p:cNvPr id="6" name="Text 2"/>
          <p:cNvSpPr txBox="1"/>
          <p:nvPr/>
        </p:nvSpPr>
        <p:spPr>
          <a:xfrm>
            <a:off x="369928"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правильного шестиугольника сторона равна радиусу описанной окружности. Это означает: каждая вершина лежит на окружности, а отрезок между соседними вершинами — такой же длины, как радиус.
</a:t>
            </a:r>
            <a:endParaRPr lang="en-US" sz="1000" dirty="0"/>
          </a:p>
        </p:txBody>
      </p:sp>
      <p:sp>
        <p:nvSpPr>
          <p:cNvPr id="7" name="Text 3"/>
          <p:cNvSpPr txBox="1"/>
          <p:nvPr/>
        </p:nvSpPr>
        <p:spPr>
          <a:xfrm>
            <a:off x="3571664"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на окружности последовательно отложить шесть равных хорд, точки автоматически получатся на одной и той же окружности. Соединив соседние точки, вы построите правильный шестиугольник без «на глаз».
</a:t>
            </a:r>
            <a:endParaRPr lang="en-US" sz="1000" dirty="0"/>
          </a:p>
        </p:txBody>
      </p:sp>
      <p:sp>
        <p:nvSpPr>
          <p:cNvPr id="8" name="Text 4"/>
          <p:cNvSpPr txBox="1"/>
          <p:nvPr/>
        </p:nvSpPr>
        <p:spPr>
          <a:xfrm>
            <a:off x="6688269" y="2726525"/>
            <a:ext cx="2084256"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внутреннего угла правильного шестиугольника значение 120°. Сумма всех внутренних углов равна 720°, и именно эти числа помогают проверять, не нарушилась ли геометрия при построении.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146" y="1688549"/>
            <a:ext cx="8399709" cy="2799903"/>
          </a:xfrm>
          <a:prstGeom prst="rect">
            <a:avLst/>
          </a:prstGeom>
        </p:spPr>
      </p:pic>
      <p:sp>
        <p:nvSpPr>
          <p:cNvPr id="4"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472406"/>
                </a:solidFill>
                <a:latin typeface="Arial" pitchFamily="34" charset="0"/>
                <a:ea typeface="Arial" pitchFamily="34" charset="-122"/>
                <a:cs typeface="Arial" pitchFamily="34" charset="-120"/>
              </a:rPr>
              <a:t>12</a:t>
            </a:r>
            <a:endParaRPr lang="en-US" sz="1400" dirty="0"/>
          </a:p>
        </p:txBody>
      </p:sp>
      <p:sp>
        <p:nvSpPr>
          <p:cNvPr id="5" name="Text 1"/>
          <p:cNvSpPr txBox="1"/>
          <p:nvPr/>
        </p:nvSpPr>
        <p:spPr>
          <a:xfrm>
            <a:off x="371476" y="375657"/>
            <a:ext cx="8408226" cy="1295266"/>
          </a:xfrm>
          <a:prstGeom prst="rect">
            <a:avLst/>
          </a:prstGeom>
          <a:noFill/>
          <a:ln/>
        </p:spPr>
        <p:txBody>
          <a:bodyPr wrap="square" lIns="0" tIns="0" rIns="0" bIns="0" rtlCol="0" anchor="ctr"/>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Построение правильного шестиугольника по окружности
</a:t>
            </a:r>
            <a:pPr algn="l" indent="0" marL="0">
              <a:lnSpc>
                <a:spcPct val="100000"/>
              </a:lnSpc>
              <a:buNone/>
            </a:pPr>
            <a:r>
              <a:rPr lang="en-US" sz="1200" dirty="0">
                <a:solidFill>
                  <a:srgbClr val="472406"/>
                </a:solidFill>
                <a:latin typeface="Arial" pitchFamily="34" charset="0"/>
                <a:ea typeface="Arial" pitchFamily="34" charset="-122"/>
                <a:cs typeface="Arial" pitchFamily="34" charset="-120"/>
              </a:rPr>
              <a:t>Алгоритм опирается на то, что длина стороны равна радиусу описанной окружности.
</a:t>
            </a:r>
            <a:endParaRPr lang="en-US" sz="3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24960" y="1935209"/>
            <a:ext cx="4654704" cy="2553242"/>
          </a:xfrm>
          <a:prstGeom prst="rect">
            <a:avLst/>
          </a:prstGeom>
        </p:spPr>
      </p:pic>
      <p:sp>
        <p:nvSpPr>
          <p:cNvPr id="4" name="Text 0"/>
          <p:cNvSpPr txBox="1"/>
          <p:nvPr/>
        </p:nvSpPr>
        <p:spPr>
          <a:xfrm>
            <a:off x="371476" y="1935211"/>
            <a:ext cx="1883795" cy="2553242"/>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Сопоставим три правильных многоугольника по числу вершин, величине внутреннего угла и удобной опоре для построения.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Во всех трёх случаях окружность задаёт точные «опорные» точки, а равные отрезки помогают сохранить правильность фигуры.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Школьный курс геометрии (свойства правильных многоугольников и базовые построения циркулем и линейкой).
</a:t>
            </a:r>
            <a:endParaRPr lang="en-US" sz="1000" dirty="0"/>
          </a:p>
        </p:txBody>
      </p:sp>
      <p:sp>
        <p:nvSpPr>
          <p:cNvPr id="5" name="Text 1"/>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Сравнение трёх построений
</a:t>
            </a:r>
            <a:endParaRPr lang="en-US" sz="3000" dirty="0"/>
          </a:p>
        </p:txBody>
      </p:sp>
      <p:sp>
        <p:nvSpPr>
          <p:cNvPr id="6" name="Text 2"/>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472406"/>
                </a:solidFill>
                <a:latin typeface="Arial" pitchFamily="34" charset="0"/>
                <a:ea typeface="Arial" pitchFamily="34" charset="-122"/>
                <a:cs typeface="Arial" pitchFamily="34" charset="-120"/>
              </a:rPr>
              <a:t>13</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2560302" y="2057985"/>
            <a:ext cx="445422" cy="50905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2056" y="2057985"/>
            <a:ext cx="509053" cy="50905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4651944" y="2057985"/>
            <a:ext cx="509053" cy="50905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747444" y="2057985"/>
            <a:ext cx="509053" cy="509053"/>
          </a:xfrm>
          <a:prstGeom prst="rect">
            <a:avLst/>
          </a:prstGeom>
        </p:spPr>
      </p:pic>
      <p:sp>
        <p:nvSpPr>
          <p:cNvPr id="11"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14</a:t>
            </a:r>
            <a:endParaRPr lang="en-US" sz="1400" dirty="0"/>
          </a:p>
        </p:txBody>
      </p:sp>
      <p:sp>
        <p:nvSpPr>
          <p:cNvPr id="12" name="Text 1"/>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Проверка точности построения
</a:t>
            </a:r>
            <a:endParaRPr lang="en-US" sz="3000" dirty="0"/>
          </a:p>
        </p:txBody>
      </p:sp>
      <p:sp>
        <p:nvSpPr>
          <p:cNvPr id="13" name="Text 2"/>
          <p:cNvSpPr txBox="1"/>
          <p:nvPr/>
        </p:nvSpPr>
        <p:spPr>
          <a:xfrm>
            <a:off x="2468581" y="2814638"/>
            <a:ext cx="1888908"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Проверка углов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Измерьте внутренние углы транспортиром или угольником. Для правильных фигур характерны фиксированные значения: 60°, 90° и 120°. Отклонение обычно выдаёт ошибку в разметке точек.
</a:t>
            </a:r>
            <a:endParaRPr lang="en-US" sz="1200" dirty="0"/>
          </a:p>
        </p:txBody>
      </p:sp>
      <p:sp>
        <p:nvSpPr>
          <p:cNvPr id="14" name="Text 3"/>
          <p:cNvSpPr txBox="1"/>
          <p:nvPr/>
        </p:nvSpPr>
        <p:spPr>
          <a:xfrm>
            <a:off x="384512" y="2814638"/>
            <a:ext cx="1888908"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Проверка сторон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Сравните длины всех сторон циркулем: раствор должен совпадать для каждой пары соседних вершин. Если где-то сторона короче или длиннее, правильность нарушается и фигуру нужно построить заново.
</a:t>
            </a:r>
            <a:endParaRPr lang="en-US" sz="1200" dirty="0"/>
          </a:p>
        </p:txBody>
      </p:sp>
      <p:sp>
        <p:nvSpPr>
          <p:cNvPr id="15" name="Text 4"/>
          <p:cNvSpPr txBox="1"/>
          <p:nvPr/>
        </p:nvSpPr>
        <p:spPr>
          <a:xfrm>
            <a:off x="4592039" y="2814638"/>
            <a:ext cx="1888908"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Проверка расположения вершин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Убедитесь, что все вершины лежат на одной окружности. Если хотя бы одна вершина «уехала» внутрь или наружу, значит, радиус применён неверно или при соединении допущена неточность.
</a:t>
            </a:r>
            <a:endParaRPr lang="en-US" sz="1200" dirty="0"/>
          </a:p>
        </p:txBody>
      </p:sp>
      <p:sp>
        <p:nvSpPr>
          <p:cNvPr id="16" name="Text 5"/>
          <p:cNvSpPr txBox="1"/>
          <p:nvPr/>
        </p:nvSpPr>
        <p:spPr>
          <a:xfrm>
            <a:off x="6687538" y="2814638"/>
            <a:ext cx="1888908"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Контроль одинакового радиуса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Особенно важно сохранять один и тот же раствор циркуля. Для треугольника и шестиугольника он задаёт равные хорды, а для квадрата — правильные прямые углы и симметрию.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1100" y="1671512"/>
            <a:ext cx="4042800" cy="1918751"/>
          </a:xfrm>
          <a:prstGeom prst="rect">
            <a:avLst/>
          </a:prstGeom>
        </p:spPr>
      </p:pic>
      <p:pic>
        <p:nvPicPr>
          <p:cNvPr id="4" name="Image 2" descr="preencoded.png">    </p:cNvPr>
          <p:cNvPicPr>
            <a:picLocks noChangeAspect="1"/>
          </p:cNvPicPr>
          <p:nvPr/>
        </p:nvPicPr>
        <p:blipFill>
          <a:blip r:embed="rId3"/>
          <a:stretch>
            <a:fillRect/>
          </a:stretch>
        </p:blipFill>
        <p:spPr>
          <a:xfrm>
            <a:off x="4828348" y="1671512"/>
            <a:ext cx="4042800" cy="19187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15</a:t>
            </a:r>
            <a:endParaRPr lang="en-US" sz="1400" dirty="0"/>
          </a:p>
        </p:txBody>
      </p:sp>
      <p:sp>
        <p:nvSpPr>
          <p:cNvPr id="7" name="Text 1"/>
          <p:cNvSpPr txBox="1"/>
          <p:nvPr/>
        </p:nvSpPr>
        <p:spPr>
          <a:xfrm>
            <a:off x="371475" y="375650"/>
            <a:ext cx="8408100" cy="1201200"/>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Типичные ошибки при построении
</a:t>
            </a:r>
            <a:endParaRPr lang="en-US" sz="3000" dirty="0"/>
          </a:p>
        </p:txBody>
      </p:sp>
      <p:sp>
        <p:nvSpPr>
          <p:cNvPr id="8" name="Text 2"/>
          <p:cNvSpPr txBox="1"/>
          <p:nvPr/>
        </p:nvSpPr>
        <p:spPr>
          <a:xfrm>
            <a:off x="384512" y="3699112"/>
            <a:ext cx="3870397" cy="710657"/>
          </a:xfrm>
          <a:prstGeom prst="rect">
            <a:avLst/>
          </a:prstGeom>
          <a:noFill/>
          <a:ln/>
        </p:spPr>
        <p:txBody>
          <a:bodyPr wrap="square" lIns="0" tIns="0" rIns="0" bIns="0" rtlCol="0" anchor="t"/>
          <a:lstStyle/>
          <a:p>
            <a:pPr algn="l" indent="0" marL="0">
              <a:lnSpc>
                <a:spcPct val="100000"/>
              </a:lnSpc>
              <a:buNone/>
            </a:pPr>
            <a:r>
              <a:rPr lang="en-US" sz="1034" b="1" dirty="0">
                <a:solidFill>
                  <a:srgbClr val="FFBB58"/>
                </a:solidFill>
                <a:latin typeface="Arial" pitchFamily="34" charset="0"/>
                <a:ea typeface="Arial" pitchFamily="34" charset="-122"/>
                <a:cs typeface="Arial" pitchFamily="34" charset="-120"/>
              </a:rPr>
              <a:t>Циркуль «съехал» по раствору
</a:t>
            </a:r>
            <a:pPr algn="l" indent="0" marL="0">
              <a:lnSpc>
                <a:spcPct val="100000"/>
              </a:lnSpc>
              <a:buNone/>
            </a:pPr>
            <a:r>
              <a:rPr lang="en-US" sz="86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861" dirty="0">
                <a:solidFill>
                  <a:srgbClr val="FFFFFF"/>
                </a:solidFill>
                <a:latin typeface="Arial" pitchFamily="34" charset="0"/>
                <a:ea typeface="Arial" pitchFamily="34" charset="-122"/>
                <a:cs typeface="Arial" pitchFamily="34" charset="-120"/>
              </a:rPr>
              <a:t>Иногда ученик меняет раствор циркуля между шагами, даже незаметно. В итоге точки получаются на разном расстоянии от центра, стороны перестают быть равными, а фигура теряет правильность. Для исправления обычно помогают повторить построение с фиксированным радиусом.
</a:t>
            </a:r>
            <a:endParaRPr lang="en-US" sz="1034" dirty="0"/>
          </a:p>
        </p:txBody>
      </p:sp>
      <p:sp>
        <p:nvSpPr>
          <p:cNvPr id="9" name="Text 3"/>
          <p:cNvSpPr txBox="1"/>
          <p:nvPr/>
        </p:nvSpPr>
        <p:spPr>
          <a:xfrm>
            <a:off x="4895850" y="3699112"/>
            <a:ext cx="3870398" cy="710657"/>
          </a:xfrm>
          <a:prstGeom prst="rect">
            <a:avLst/>
          </a:prstGeom>
          <a:noFill/>
          <a:ln/>
        </p:spPr>
        <p:txBody>
          <a:bodyPr wrap="square" lIns="0" tIns="0" rIns="0" bIns="0" rtlCol="0" anchor="t"/>
          <a:lstStyle/>
          <a:p>
            <a:pPr algn="l" indent="0" marL="0">
              <a:lnSpc>
                <a:spcPct val="100000"/>
              </a:lnSpc>
              <a:buNone/>
            </a:pPr>
            <a:r>
              <a:rPr lang="en-US" sz="1083" b="1" dirty="0">
                <a:solidFill>
                  <a:srgbClr val="FFBB58"/>
                </a:solidFill>
                <a:latin typeface="Arial" pitchFamily="34" charset="0"/>
                <a:ea typeface="Arial" pitchFamily="34" charset="-122"/>
                <a:cs typeface="Arial" pitchFamily="34" charset="-120"/>
              </a:rPr>
              <a:t>Соединили не те вершины
</a:t>
            </a:r>
            <a:pPr algn="l" indent="0" marL="0">
              <a:lnSpc>
                <a:spcPct val="100000"/>
              </a:lnSpc>
              <a:buNone/>
            </a:pPr>
            <a:r>
              <a:rPr lang="en-US" sz="90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2" dirty="0">
                <a:solidFill>
                  <a:srgbClr val="FFFFFF"/>
                </a:solidFill>
                <a:latin typeface="Arial" pitchFamily="34" charset="0"/>
                <a:ea typeface="Arial" pitchFamily="34" charset="-122"/>
                <a:cs typeface="Arial" pitchFamily="34" charset="-120"/>
              </a:rPr>
              <a:t>Частая история — соединить не соседние точки на окружности. Тогда получается «звезда» или иная неправильная фигура, хотя точки стоят примерно верно. Для наглядности полезно отмечать порядок соединения стрелками и сверять стороны по циркулю.
</a:t>
            </a:r>
            <a:endParaRPr lang="en-US" sz="1083"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86608" y="2981096"/>
            <a:ext cx="1516618"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Потренируйтесь строить равносторонний треугольник, квадрат и правильный шестиугольник по окружности: по заданному радиусу или по стороне, используя циркуль и линейку. Важно точно переносить радиус.
</a:t>
            </a:r>
            <a:endParaRPr lang="en-US" sz="1000" dirty="0"/>
          </a:p>
        </p:txBody>
      </p:sp>
      <p:sp>
        <p:nvSpPr>
          <p:cNvPr id="7" name="Text 1"/>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16</a:t>
            </a:r>
            <a:endParaRPr lang="en-US" sz="1400" dirty="0"/>
          </a:p>
        </p:txBody>
      </p:sp>
      <p:sp>
        <p:nvSpPr>
          <p:cNvPr id="8" name="Text 2"/>
          <p:cNvSpPr txBox="1"/>
          <p:nvPr/>
        </p:nvSpPr>
        <p:spPr>
          <a:xfrm>
            <a:off x="2694187" y="2981096"/>
            <a:ext cx="1516619"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Встречаются задания на поиск числа сторон и числа вершин, а также на нахождение суммы внутренних углов правильных многоугольников. По полученному углу можно проверить, насколько построение соответствует правильной фигуре.
</a:t>
            </a:r>
            <a:endParaRPr lang="en-US" sz="1000" dirty="0"/>
          </a:p>
        </p:txBody>
      </p:sp>
      <p:sp>
        <p:nvSpPr>
          <p:cNvPr id="9" name="Text 3"/>
          <p:cNvSpPr txBox="1"/>
          <p:nvPr/>
        </p:nvSpPr>
        <p:spPr>
          <a:xfrm>
            <a:off x="4961999" y="2981096"/>
            <a:ext cx="1516618"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Есть задачи на периметр: когда известна сторона, требуется найти сумму длин всех сторон правильного многоугольника. Такие вопросы закрепляют связь «число сторон — сторона — периметр» без лишней теории.
</a:t>
            </a:r>
            <a:endParaRPr lang="en-US" sz="1000" dirty="0"/>
          </a:p>
        </p:txBody>
      </p:sp>
      <p:sp>
        <p:nvSpPr>
          <p:cNvPr id="10" name="Text 4"/>
          <p:cNvSpPr txBox="1"/>
          <p:nvPr/>
        </p:nvSpPr>
        <p:spPr>
          <a:xfrm>
            <a:off x="7255907" y="2981096"/>
            <a:ext cx="1516618" cy="1624659"/>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Отдельный блок — проверка точности построения: сравнить стороны, измерить углы и подтвердить, что все вершины лежат на одной окружности. Эти проверки повторяют свойства равенства и симметрии.
</a:t>
            </a:r>
            <a:endParaRPr lang="en-US" sz="1000" dirty="0"/>
          </a:p>
        </p:txBody>
      </p:sp>
      <p:sp>
        <p:nvSpPr>
          <p:cNvPr id="11" name="Text 5"/>
          <p:cNvSpPr txBox="1"/>
          <p:nvPr/>
        </p:nvSpPr>
        <p:spPr>
          <a:xfrm>
            <a:off x="371475" y="375657"/>
            <a:ext cx="6887515" cy="1295266"/>
          </a:xfrm>
          <a:prstGeom prst="rect">
            <a:avLst/>
          </a:prstGeom>
          <a:noFill/>
          <a:ln/>
        </p:spPr>
        <p:txBody>
          <a:bodyPr wrap="square" lIns="0" tIns="0" rIns="0" bIns="0" rtlCol="0" anchor="b"/>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Вопросы и задачи по теме
</a:t>
            </a:r>
            <a:endParaRPr lang="en-US" sz="3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22719" y="1859009"/>
            <a:ext cx="6059187" cy="2553242"/>
          </a:xfrm>
          <a:prstGeom prst="rect">
            <a:avLst/>
          </a:prstGeom>
        </p:spPr>
      </p:pic>
      <p:sp>
        <p:nvSpPr>
          <p:cNvPr id="4" name="Text 0"/>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FFBB58"/>
                </a:solidFill>
                <a:latin typeface="Arial" pitchFamily="34" charset="0"/>
                <a:ea typeface="Arial" pitchFamily="34" charset="-122"/>
                <a:cs typeface="Arial" pitchFamily="34" charset="-120"/>
              </a:rPr>
              <a:t>Где используются фигуры
</a:t>
            </a:r>
            <a:endParaRPr lang="en-US" sz="3000" dirty="0"/>
          </a:p>
        </p:txBody>
      </p:sp>
      <p:sp>
        <p:nvSpPr>
          <p:cNvPr id="5" name="Text 1"/>
          <p:cNvSpPr txBox="1"/>
          <p:nvPr/>
        </p:nvSpPr>
        <p:spPr>
          <a:xfrm>
            <a:off x="371476" y="1859011"/>
            <a:ext cx="1883795" cy="2553242"/>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Эти формы удобно «вписывать» в реальные поверхности и конструкции: они дают повторяемые элементы и аккуратные стыки без сильных перекосов.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Выбор формы часто определяется тем, насколько легко повторять рисунок и сохранять симметрию при укладке или сборке.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BB58"/>
                </a:solidFill>
                <a:latin typeface="Arial" pitchFamily="34" charset="0"/>
                <a:ea typeface="Arial" pitchFamily="34" charset="-122"/>
                <a:cs typeface="Arial" pitchFamily="34" charset="-120"/>
              </a:rPr>
              <a:t>Методический обзор практических применений геометрических форм в учебных материалах (обобщённые примеры, без числовых измерений).
</a:t>
            </a:r>
            <a:endParaRPr lang="en-US" sz="1000" dirty="0"/>
          </a:p>
        </p:txBody>
      </p:sp>
      <p:sp>
        <p:nvSpPr>
          <p:cNvPr id="6" name="Text 2"/>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17</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457323" y="2082714"/>
            <a:ext cx="517045" cy="45959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2056" y="2057985"/>
            <a:ext cx="509053" cy="50905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505425" y="2057985"/>
            <a:ext cx="509053" cy="509053"/>
          </a:xfrm>
          <a:prstGeom prst="rect">
            <a:avLst/>
          </a:prstGeom>
        </p:spPr>
      </p:pic>
      <p:sp>
        <p:nvSpPr>
          <p:cNvPr id="9" name="Text 0"/>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FFBB58"/>
                </a:solidFill>
                <a:latin typeface="Arial" pitchFamily="34" charset="0"/>
                <a:ea typeface="Arial" pitchFamily="34" charset="-122"/>
                <a:cs typeface="Arial" pitchFamily="34" charset="-120"/>
              </a:rPr>
              <a:t>18</a:t>
            </a:r>
            <a:endParaRPr lang="en-US" sz="1400" dirty="0"/>
          </a:p>
        </p:txBody>
      </p:sp>
      <p:sp>
        <p:nvSpPr>
          <p:cNvPr id="10" name="Text 1"/>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Связь с окружностью и симметрией
</a:t>
            </a:r>
            <a:endParaRPr lang="en-US" sz="3000" dirty="0"/>
          </a:p>
        </p:txBody>
      </p:sp>
      <p:sp>
        <p:nvSpPr>
          <p:cNvPr id="11" name="Text 2"/>
          <p:cNvSpPr txBox="1"/>
          <p:nvPr/>
        </p:nvSpPr>
        <p:spPr>
          <a:xfrm>
            <a:off x="3401414" y="2814638"/>
            <a:ext cx="2327006"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Оси симметрии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каждой из трёх фигур есть оси симметрии, которые делят рисунок на одинаковые части. Благодаря этому построение получается упорядоченным: любые отклонения легко заметить по нарушению симметрии.
</a:t>
            </a:r>
            <a:endParaRPr lang="en-US" sz="1200" dirty="0"/>
          </a:p>
        </p:txBody>
      </p:sp>
      <p:sp>
        <p:nvSpPr>
          <p:cNvPr id="12" name="Text 3"/>
          <p:cNvSpPr txBox="1"/>
          <p:nvPr/>
        </p:nvSpPr>
        <p:spPr>
          <a:xfrm>
            <a:off x="384512" y="2814638"/>
            <a:ext cx="2327006"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Вписывание в окружность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Правильные многоугольники можно построить как набор вершин, лежащих на одной окружности. Это упрощает работу: вершины задаются радиусом, и фигура получается «собранной» на строгой основе.
</a:t>
            </a:r>
            <a:endParaRPr lang="en-US" sz="1200" dirty="0"/>
          </a:p>
        </p:txBody>
      </p:sp>
      <p:sp>
        <p:nvSpPr>
          <p:cNvPr id="13" name="Text 4"/>
          <p:cNvSpPr txBox="1"/>
          <p:nvPr/>
        </p:nvSpPr>
        <p:spPr>
          <a:xfrm>
            <a:off x="6445520" y="2814638"/>
            <a:ext cx="2327006" cy="1540801"/>
          </a:xfrm>
          <a:prstGeom prst="rect">
            <a:avLst/>
          </a:prstGeom>
          <a:noFill/>
          <a:ln/>
        </p:spPr>
        <p:txBody>
          <a:bodyPr wrap="square" lIns="0" tIns="0" rIns="0" bIns="0" rtlCol="0" anchor="t"/>
          <a:lstStyle/>
          <a:p>
            <a:pPr algn="l" indent="0" marL="0">
              <a:lnSpc>
                <a:spcPct val="100000"/>
              </a:lnSpc>
              <a:buNone/>
            </a:pPr>
            <a:r>
              <a:rPr lang="en-US" sz="1200" b="1" dirty="0">
                <a:solidFill>
                  <a:srgbClr val="FFBB58"/>
                </a:solidFill>
                <a:latin typeface="Arial" pitchFamily="34" charset="0"/>
                <a:ea typeface="Arial" pitchFamily="34" charset="-122"/>
                <a:cs typeface="Arial" pitchFamily="34" charset="-120"/>
              </a:rPr>
              <a:t>Центр симметрии у квадрата и шестиугольника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У квадрата и правильного шестиугольника есть центр симметрии: поворот на 180° переводит фигуру в себя. Такая особенность помогает проверять правильность по расположению противоположных вершин.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424960" y="1935209"/>
            <a:ext cx="4654704" cy="2553242"/>
          </a:xfrm>
          <a:prstGeom prst="rect">
            <a:avLst/>
          </a:prstGeom>
        </p:spPr>
      </p:pic>
      <p:sp>
        <p:nvSpPr>
          <p:cNvPr id="4" name="Text 0"/>
          <p:cNvSpPr txBox="1"/>
          <p:nvPr/>
        </p:nvSpPr>
        <p:spPr>
          <a:xfrm>
            <a:off x="371476" y="375657"/>
            <a:ext cx="8408226" cy="1295266"/>
          </a:xfrm>
          <a:prstGeom prst="rect">
            <a:avLst/>
          </a:prstGeom>
          <a:noFill/>
          <a:ln/>
        </p:spPr>
        <p:txBody>
          <a:bodyPr wrap="square" lIns="0" tIns="0" rIns="0" bIns="0" rtlCol="0" anchor="b"/>
          <a:lstStyle/>
          <a:p>
            <a:pPr algn="l" indent="0" marL="0">
              <a:lnSpc>
                <a:spcPct val="100000"/>
              </a:lnSpc>
              <a:buNone/>
            </a:pPr>
            <a:r>
              <a:rPr lang="en-US" sz="3000" b="1" dirty="0">
                <a:solidFill>
                  <a:srgbClr val="472406"/>
                </a:solidFill>
                <a:latin typeface="Arial" pitchFamily="34" charset="0"/>
                <a:ea typeface="Arial" pitchFamily="34" charset="-122"/>
                <a:cs typeface="Arial" pitchFamily="34" charset="-120"/>
              </a:rPr>
              <a:t>Мини-практикум для закрепления
</a:t>
            </a:r>
            <a:endParaRPr lang="en-US" sz="3000" dirty="0"/>
          </a:p>
        </p:txBody>
      </p:sp>
      <p:sp>
        <p:nvSpPr>
          <p:cNvPr id="5" name="Text 1"/>
          <p:cNvSpPr txBox="1"/>
          <p:nvPr/>
        </p:nvSpPr>
        <p:spPr>
          <a:xfrm>
            <a:off x="371476" y="1935211"/>
            <a:ext cx="1883795" cy="2553242"/>
          </a:xfrm>
          <a:prstGeom prst="rect">
            <a:avLst/>
          </a:prstGeom>
          <a:noFill/>
          <a:ln/>
        </p:spPr>
        <p:txBody>
          <a:bodyPr wrap="square" lIns="0" tIns="0" rIns="0" bIns="0" rtlCol="0" anchor="ctr"/>
          <a:lstStyle/>
          <a:p>
            <a:pPr algn="l" indent="0" marL="0">
              <a:lnSpc>
                <a:spcPct val="100000"/>
              </a:lnSpc>
              <a:buNone/>
            </a:pPr>
            <a:r>
              <a:rPr lang="en-US" sz="957" dirty="0">
                <a:solidFill>
                  <a:srgbClr val="000000"/>
                </a:solidFill>
                <a:latin typeface="Arial" pitchFamily="34" charset="0"/>
                <a:ea typeface="Arial" pitchFamily="34" charset="-122"/>
                <a:cs typeface="Arial" pitchFamily="34" charset="-120"/>
              </a:rPr>
              <a:t>Выполните три коротких построения: треугольник, квадрат и шестиугольник. Дополнительно зафиксируйте ответы по ключевым параметрам: число сторон, число вершин, внутренний угол и периметр при стороне 4 см.
</a:t>
            </a:r>
            <a:pPr algn="l" indent="0" marL="0">
              <a:lnSpc>
                <a:spcPct val="100000"/>
              </a:lnSpc>
              <a:buNone/>
            </a:pPr>
            <a:r>
              <a:rPr lang="en-US" sz="95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7" dirty="0">
                <a:solidFill>
                  <a:srgbClr val="472406"/>
                </a:solidFill>
                <a:latin typeface="Arial" pitchFamily="34" charset="0"/>
                <a:ea typeface="Arial" pitchFamily="34" charset="-122"/>
                <a:cs typeface="Arial" pitchFamily="34" charset="-120"/>
              </a:rPr>
              <a:t>Одна и та же идея — построение на окружности с равными радиальными или хордовыми отрезками — приводит к трём различным правильным фигурам.
</a:t>
            </a:r>
            <a:pPr algn="l" indent="0" marL="0">
              <a:lnSpc>
                <a:spcPct val="100000"/>
              </a:lnSpc>
              <a:buNone/>
            </a:pPr>
            <a:r>
              <a:rPr lang="en-US" sz="957" dirty="0">
                <a:solidFill>
                  <a:srgbClr val="472406"/>
                </a:solidFill>
                <a:latin typeface="Arial" pitchFamily="34" charset="0"/>
                <a:ea typeface="Arial" pitchFamily="34" charset="-122"/>
                <a:cs typeface="Arial" pitchFamily="34" charset="-120"/>
              </a:rPr>
              <a:t>
</a:t>
            </a:r>
            <a:pPr algn="l" indent="0" marL="0">
              <a:lnSpc>
                <a:spcPct val="100000"/>
              </a:lnSpc>
              <a:buNone/>
            </a:pPr>
            <a:r>
              <a:rPr lang="en-US" sz="957" dirty="0">
                <a:solidFill>
                  <a:srgbClr val="472406"/>
                </a:solidFill>
                <a:latin typeface="Arial" pitchFamily="34" charset="0"/>
                <a:ea typeface="Arial" pitchFamily="34" charset="-122"/>
                <a:cs typeface="Arial" pitchFamily="34" charset="-120"/>
              </a:rPr>
              <a:t>Задания составлены на основе свойств правильных многоугольников из школьного курса геометрии.
</a:t>
            </a:r>
            <a:endParaRPr lang="en-US" sz="957" dirty="0"/>
          </a:p>
        </p:txBody>
      </p:sp>
      <p:sp>
        <p:nvSpPr>
          <p:cNvPr id="6" name="Text 2"/>
          <p:cNvSpPr txBox="1"/>
          <p:nvPr/>
        </p:nvSpPr>
        <p:spPr>
          <a:xfrm>
            <a:off x="7415530" y="4642579"/>
            <a:ext cx="1364172" cy="276999"/>
          </a:xfrm>
          <a:prstGeom prst="rect">
            <a:avLst/>
          </a:prstGeom>
          <a:noFill/>
          <a:ln/>
        </p:spPr>
        <p:txBody>
          <a:bodyPr wrap="square" lIns="0" tIns="0" rIns="0" bIns="0" rtlCol="0" anchor="ctr"/>
          <a:lstStyle/>
          <a:p>
            <a:pPr algn="r" indent="0" marL="0">
              <a:lnSpc>
                <a:spcPct val="100000"/>
              </a:lnSpc>
              <a:buNone/>
            </a:pPr>
            <a:r>
              <a:rPr lang="en-US" sz="1400" b="1" dirty="0">
                <a:solidFill>
                  <a:srgbClr val="472406"/>
                </a:solidFill>
                <a:latin typeface="Arial" pitchFamily="34" charset="0"/>
                <a:ea typeface="Arial" pitchFamily="34" charset="-122"/>
                <a:cs typeface="Arial" pitchFamily="34" charset="-120"/>
              </a:rPr>
              <a:t>19</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71475" y="925117"/>
            <a:ext cx="5486399" cy="2875359"/>
          </a:xfrm>
          <a:prstGeom prst="rect">
            <a:avLst/>
          </a:prstGeom>
          <a:noFill/>
          <a:ln/>
        </p:spPr>
        <p:txBody>
          <a:bodyPr wrap="square" lIns="0" tIns="0" rIns="0" bIns="0" rtlCol="0" anchor="ctr"/>
          <a:lstStyle/>
          <a:p>
            <a:pPr algn="l" indent="0" marL="0">
              <a:lnSpc>
                <a:spcPct val="100000"/>
              </a:lnSpc>
              <a:buNone/>
            </a:pPr>
            <a:r>
              <a:rPr lang="en-US" sz="3300" b="1" dirty="0">
                <a:solidFill>
                  <a:srgbClr val="FFBB58"/>
                </a:solidFill>
                <a:latin typeface="Arial" pitchFamily="34" charset="0"/>
                <a:ea typeface="Arial" pitchFamily="34" charset="-122"/>
                <a:cs typeface="Arial" pitchFamily="34" charset="-120"/>
              </a:rPr>
              <a:t>Геометрия, которая строится точно
</a:t>
            </a:r>
            <a:pPr algn="l" indent="0" marL="0">
              <a:lnSpc>
                <a:spcPct val="100000"/>
              </a:lnSpc>
              <a:buNone/>
            </a:pPr>
            <a:r>
              <a:rPr lang="en-US" sz="1200" dirty="0">
                <a:solidFill>
                  <a:srgbClr val="9A6538"/>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Три правильных многоугольника получаются благодаря равным отрезкам, окружности и симметрии. Равносторонний треугольник, квадрат и правильный шестиугольник показывают разные способы построить точную фигуру циркулем и линейкой. Тема помогает уверенно решать задачи на построение, проверять свойства и замечать связь геометрии с окружающими формами.
</a:t>
            </a:r>
            <a:endParaRPr lang="en-US" sz="3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2026-05-13T08:45:24Z</dcterms:created>
  <dcterms:modified xsi:type="dcterms:W3CDTF">2026-05-13T08:45:24Z</dcterms:modified>
</cp:coreProperties>
</file>