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сферы услуг: как сервис меняет пространство и жизнь людей
</a:t>
            </a:r>
            <a:endParaRPr lang="en-US" sz="3664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услуги формируют города, районы и повседневные маршруты людей.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25" y="2514934"/>
            <a:ext cx="4096800" cy="22164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302000" cy="17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dirty="0">
                <a:solidFill>
                  <a:srgbClr val="FCFA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услуги стали опорой современной экономики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713783" y="3064941"/>
            <a:ext cx="40173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экономика становится более постиндустриальной, возрастает роль информации, управления и сервиса. Урбанизация, интернет и мобильная связь усилили спрос на услуги и изменили их размещение, но значение городов и транспортных узлов сохранилось.
</a:t>
            </a:r>
            <a:endParaRPr lang="en-US" sz="136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услуг и их пространственная логика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118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Магазины, ремонт, парикмахерские и общепит ориентируются на повседневные потоки людей, поэтому тяготеют к жилым кварталам, остановкам транспорта и местам ежедневной активности населения.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8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Потребительские услуги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6289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больницы, библиотеки и центры занятости должны быть доступны большинству жителей, поэтому их размещение подчиняется нормативам охвата территории и численности населения.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6289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услуги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8631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Логистика, связь и онлайн-сервисы зависят от магистралей, узлов пересадки и качества интернета, поэтому их пространственная организация тесно связана с связностью территории.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8631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и цифровые услуги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460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Банки, страховые компании, консалтинг и управление требуют высокой деловой активности, поэтому чаще концентрируются в центрах городов и офисных районах с развитой инфраструктурой.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7460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Деловые услуги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сферы услуг в ВВП по регионам мира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данным Всемирного банка и региональных обзоров, последние доступные годы
</a:t>
            </a:r>
            <a:endParaRPr lang="en-US" sz="1194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регионами отражают неодинаковую структуру экономики: чем выше уровень развития, тем заметнее вклад финансов, образования, медицины и управления.
</a:t>
            </a:r>
            <a:endParaRPr lang="en-US" sz="1261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услуг характерна для более развитых экономик, а более низкая — для регионов с сильной ролью первичного сектора.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050" y="1645339"/>
            <a:ext cx="3738900" cy="3227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главный центр концентрации услуг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587100" y="1526971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спрос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100" y="1812583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сосредоточено много жителей и рабочих мест, поэтому услуги быстрее находят клиентов и работают при высокой загрузке в течение всего дня.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87100" y="4125446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престиж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87100" y="4411058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район к центру, тем выше стоимость земли и аренды, но и тем больше доступ к платежеспособному спросу и транспортным потокам.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87100" y="3259288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Деловая специализация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587100" y="3544911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крупных городах чаще размещаются банки, офисы, клиники и другие сложные услуги, требующие кадров, репутации и развитых связей.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587100" y="2393130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агломерации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587100" y="2678729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фирм, потребителей и поставщиков снижает издержки, ускоряет обмен информацией и делает размещение в центральных районах особенно выгодным.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419" y="2199550"/>
            <a:ext cx="5657161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разных видов услуг в пространстве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географии сферы услуг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услуги, место размещения, ведущий фактор и масштаб обслуживания показывают, что чем сложнее сервис, тем выше требования к спросу и связности территории.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Потребительские услуги стремятся к людям, а сложные и специализированные — к крупным центрам, где выше спрос, кадры и транспортная связанность.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логистика как основа сервисных районов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224300" y="1629625"/>
            <a:ext cx="4410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Аэропорты, порты, вокзалы и развязки создают устойчивый спрос на кафе, гостиницы, склады, экспедиторские службы и технический сервис рядом с потоками людей и грузов.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41395" y="1629636"/>
            <a:ext cx="2811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притяжения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24300" y="4160700"/>
            <a:ext cx="4410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транспортная связность, тем легче району привлекать бизнес, обслуживать внешние рынки и закреплять собственную хозяйственную специализацию.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1041395" y="4160700"/>
            <a:ext cx="2811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эффект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224300" y="3317000"/>
            <a:ext cx="4410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магистралей и узлов часто формируются сервисные кластеры, где сосредоточены услуги, связанные с пересадкой, хранением, ремонтом и сопровождением перевозок.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41395" y="3317012"/>
            <a:ext cx="2811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района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224300" y="2473325"/>
            <a:ext cx="4410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повышает скорость передвижения и доставки, поэтому территория становится более доступной для клиентов, работников и поставщиков, а зона обслуживания расширяется.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1041395" y="2473324"/>
            <a:ext cx="2811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времени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размещение услуги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спрос, доступность и инфраструктура постепенно определяют место и масштаб сервиса.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7640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 наиболее зависимая от места услуга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14075" y="2523824"/>
            <a:ext cx="3694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зависит от климата, рельефа, побережий, парков и других уникальных ландшафтов, поэтому именно место определяет его привлекательность и устойчивость спроса.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14075" y="2166151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основа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911175" y="2523824"/>
            <a:ext cx="3694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города, столицы и объекты наследия привлекают посетителей благодаря сочетанию исторической ценности, инфраструктуры и узнаваемого образа территории.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911175" y="2166151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14075" y="4096713"/>
            <a:ext cx="3694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туристов меняются по сезонам, из-за чего колеблются цены, занятость и нагрузка на транспорт, гостиницы и коммунальные службы.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14075" y="3739049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спроса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911175" y="4096713"/>
            <a:ext cx="3694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пиковые периоды курорты и популярные маршруты нуждаются в дополнительной мощности дорог, связи, размещения и обслуживания, иначе качество сервиса снижается.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911175" y="3739049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Инфраструктурная нагрузка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выбора места для предприятий сферы услуг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факторов размещения предприятий сферы услуг по учебным материалам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разных услуг набор факторов меняется: кафе важно для потока людей, а онлайн-сервису — для связи, качества инфраструктуры и цифровой готовности клиентов.
</a:t>
            </a:r>
            <a:endParaRPr lang="en-US" sz="1261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 размещения — спрос и доступность; остальные факторы либо усиливают преимущество, либо ограничивают выбор конкретной площадки.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97" y="2021108"/>
            <a:ext cx="321900" cy="257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122" y="2021108"/>
            <a:ext cx="321900" cy="257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715" y="3495864"/>
            <a:ext cx="281662" cy="321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1122" y="3528054"/>
            <a:ext cx="321900" cy="2575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270000" y="345400"/>
            <a:ext cx="8216100" cy="94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услуги и качество жизни населения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1101216" y="1889506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образованию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86475" y="2541881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колледжи и библиотеки формируют базовые возможности для развития человека. Их расположение определяют численность населения, радиус ежедневной доступности и обеспеченность педагогами, особенно в малых городах и сельской местности.
</a:t>
            </a:r>
            <a:endParaRPr lang="en-US" sz="769" dirty="0"/>
          </a:p>
        </p:txBody>
      </p:sp>
      <p:sp>
        <p:nvSpPr>
          <p:cNvPr id="15" name="Text 4"/>
          <p:cNvSpPr txBox="1"/>
          <p:nvPr/>
        </p:nvSpPr>
        <p:spPr>
          <a:xfrm>
            <a:off x="5653741" y="1889506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рядом с людьми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39000" y="2541881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Поликлиники, больницы и фельдшерские пункты сокращают время до получения помощи и влияют на безопасность жизни. Чем дальше населённый пункт от крупных центров, тем острее дефицит кадров и оборудования.
</a:t>
            </a:r>
            <a:endParaRPr lang="en-US" sz="865" dirty="0"/>
          </a:p>
        </p:txBody>
      </p:sp>
      <p:sp>
        <p:nvSpPr>
          <p:cNvPr id="17" name="Text 6"/>
          <p:cNvSpPr txBox="1"/>
          <p:nvPr/>
        </p:nvSpPr>
        <p:spPr>
          <a:xfrm>
            <a:off x="1101216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досуг
</a:t>
            </a:r>
            <a:endParaRPr lang="en-US" sz="1300" dirty="0"/>
          </a:p>
        </p:txBody>
      </p:sp>
      <p:sp>
        <p:nvSpPr>
          <p:cNvPr id="18" name="Text 7"/>
          <p:cNvSpPr txBox="1"/>
          <p:nvPr/>
        </p:nvSpPr>
        <p:spPr>
          <a:xfrm>
            <a:off x="286475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спортивные центры и учреждения культуры расширяют выбор досуга и поддерживают социальную активность. В крупных городах они разнообразнее, а в удалённых районах часто заменяются выездными или мобильными форматами.
</a:t>
            </a:r>
            <a:endParaRPr lang="en-US" sz="824" dirty="0"/>
          </a:p>
        </p:txBody>
      </p:sp>
      <p:sp>
        <p:nvSpPr>
          <p:cNvPr id="19" name="Text 8"/>
          <p:cNvSpPr txBox="1"/>
          <p:nvPr/>
        </p:nvSpPr>
        <p:spPr>
          <a:xfrm>
            <a:off x="5653741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равенство
</a:t>
            </a:r>
            <a:endParaRPr lang="en-US" sz="1300" dirty="0"/>
          </a:p>
        </p:txBody>
      </p:sp>
      <p:sp>
        <p:nvSpPr>
          <p:cNvPr id="20" name="Text 9"/>
          <p:cNvSpPr txBox="1"/>
          <p:nvPr/>
        </p:nvSpPr>
        <p:spPr>
          <a:xfrm>
            <a:off x="4839000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доступности помогают распределять социальные услуги более справедливо: учитываются время пути, плотность населения и потребность в кадрах. Это снижает разрыв между центром и периферией, хотя полностью его не устраняет.
</a:t>
            </a:r>
            <a:endParaRPr lang="en-US" sz="8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44" y="1247925"/>
            <a:ext cx="2807712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549" y="1247925"/>
            <a:ext cx="2807712" cy="364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954" y="1247925"/>
            <a:ext cx="2807712" cy="364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0361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цифровые сервисы перестраивают пространство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281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Банковские операции всё чаще выполняются через приложения и сайты, поэтому часть финансовых услуг отрывается от конкретного адреса. Однако стабильная связь, защищённый доступ и цифровая грамотность по-прежнему определяют, кто реально может ими пользоваться.
</a:t>
            </a:r>
            <a:endParaRPr lang="en-US" sz="828" dirty="0"/>
          </a:p>
        </p:txBody>
      </p:sp>
      <p:sp>
        <p:nvSpPr>
          <p:cNvPr id="12" name="Text 3"/>
          <p:cNvSpPr txBox="1"/>
          <p:nvPr/>
        </p:nvSpPr>
        <p:spPr>
          <a:xfrm>
            <a:off x="4281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 в телефоне вместо очереди в отделении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265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Онлайн-курсы, видеоконференции и запись к врачу через интернет сделали многие услуги менее зависимыми от расстояния. Но там, где слабая связь или нет устройств, цифровое равенство остаётся только на бумаге.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65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медицина на расстоянии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2249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Пункты выдачи заказов, коворкинги, IT-компании и удалённые рабочие места формируют новые узлы притяжения, не всегда совпадающие с традиционным центром города. География услуг становится более гибкой, но не полностью равномерной.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249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центры активности в сети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2252409"/>
            <a:ext cx="3989100" cy="19335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услуг в разных типах населённых пунктов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типам населённых пунктов и пространственной структуре сферы услуг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разнообразие услуг растёт вместе с размером и ролью населённого пункта, а в малых поселениях возрастает зависимость от районных центров и дистанционных форм обслуживания.
</a:t>
            </a:r>
            <a:endParaRPr lang="en-US" sz="1261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населённый пункт, тем шире набор услуг и короче путь к ним; в малых поселениях ключевую роль играют районные центры, выездные сервисы и онлайн-форматы.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75" y="2035186"/>
            <a:ext cx="488100" cy="48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5875" y="2083996"/>
            <a:ext cx="488100" cy="3904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3175" y="3646165"/>
            <a:ext cx="488100" cy="3904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5875" y="3597355"/>
            <a:ext cx="488100" cy="488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0361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центры услуг и их специализация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73175" y="2884537"/>
            <a:ext cx="3827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и Лондон выделяются концентрацией банков, штаб-квартир и деловых услуг. Здесь сосредоточены решения, влияющие на движение капитала, а высокая связность с рынками делает города глобальными узлами.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473175" y="2585174"/>
            <a:ext cx="38274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 управление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855875" y="2884537"/>
            <a:ext cx="3827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и Сингапур связаны с мировыми потоками людей и товаров через крупные аэропорты и развитую логистику. Их сила — в удобстве пересадок, точности процессов и тесной интеграции с международными маршрутами.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4855875" y="2585174"/>
            <a:ext cx="38274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связность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473175" y="4446705"/>
            <a:ext cx="3827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и Лондон известны университетами, исследовательскими центрами и международной образовательной средой. Эти функции привлекают студентов, специалистов и компании, которым важны квалифицированные кадры и интеллектуальная инфраструктура.
</a:t>
            </a:r>
            <a:endParaRPr lang="en-US" sz="691" dirty="0"/>
          </a:p>
        </p:txBody>
      </p:sp>
      <p:sp>
        <p:nvSpPr>
          <p:cNvPr id="21" name="Text 7"/>
          <p:cNvSpPr txBox="1"/>
          <p:nvPr/>
        </p:nvSpPr>
        <p:spPr>
          <a:xfrm>
            <a:off x="473175" y="4147342"/>
            <a:ext cx="38274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знания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4855875" y="4446705"/>
            <a:ext cx="3827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центры услуг не просто конкурируют между собой, а образуют единую сеть обмена информацией, капиталом и людьми. Их значение определяется не только размером, но и международной включённостью.
</a:t>
            </a:r>
            <a:endParaRPr lang="en-US" sz="800" dirty="0"/>
          </a:p>
        </p:txBody>
      </p:sp>
      <p:sp>
        <p:nvSpPr>
          <p:cNvPr id="23" name="Text 9"/>
          <p:cNvSpPr txBox="1"/>
          <p:nvPr/>
        </p:nvSpPr>
        <p:spPr>
          <a:xfrm>
            <a:off x="4855875" y="4147342"/>
            <a:ext cx="38274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сеть городов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в сфере услуг и уровень урбанизации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обобщённой зависимости занятости от уровня урбанизации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занятости в услугах сопровождает переход к более сложной структуре экономики, где увеличивается роль управления, информации, образования и повседневного городского сервиса.
</a:t>
            </a:r>
            <a:endParaRPr lang="en-US" sz="1261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урбанизация, тем больше рабочих мест в сфере услуг и тем меньше доля первичных отраслей; это отражает сдвиг экономики к постиндустриальной модели.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6050" y="1645339"/>
            <a:ext cx="3738900" cy="3227722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территориальной доступности услуг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587100" y="1570061"/>
            <a:ext cx="3738600" cy="1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
</a:t>
            </a:r>
            <a:endParaRPr lang="en-US" sz="1185" dirty="0"/>
          </a:p>
        </p:txBody>
      </p:sp>
      <p:sp>
        <p:nvSpPr>
          <p:cNvPr id="13" name="Text 3"/>
          <p:cNvSpPr txBox="1"/>
          <p:nvPr/>
        </p:nvSpPr>
        <p:spPr>
          <a:xfrm>
            <a:off x="587100" y="1758558"/>
            <a:ext cx="3738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труднодоступных районах поездка за медицинской или образовательной услугой может занимать часы и даже дни. Это повышает транспортные расходы семей и делает повседневную жизнь менее удобной.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587100" y="4302717"/>
            <a:ext cx="3738600" cy="1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качества жизни
</a:t>
            </a:r>
            <a:endParaRPr lang="en-US" sz="1185" dirty="0"/>
          </a:p>
        </p:txBody>
      </p:sp>
      <p:sp>
        <p:nvSpPr>
          <p:cNvPr id="15" name="Text 5"/>
          <p:cNvSpPr txBox="1"/>
          <p:nvPr/>
        </p:nvSpPr>
        <p:spPr>
          <a:xfrm>
            <a:off x="587100" y="4491238"/>
            <a:ext cx="3738600" cy="3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доступности школ, больниц, связи и транспорта напрямую влияют на возможности людей учиться, лечиться и работать. Поэтому территориальная удалённость часто превращается в социальное неравенство.
</a:t>
            </a:r>
            <a:endParaRPr lang="en-US" sz="791" dirty="0"/>
          </a:p>
        </p:txBody>
      </p:sp>
      <p:sp>
        <p:nvSpPr>
          <p:cNvPr id="16" name="Text 6"/>
          <p:cNvSpPr txBox="1"/>
          <p:nvPr/>
        </p:nvSpPr>
        <p:spPr>
          <a:xfrm>
            <a:off x="587100" y="3619553"/>
            <a:ext cx="3738600" cy="1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колебания
</a:t>
            </a:r>
            <a:endParaRPr lang="en-US" sz="1185" dirty="0"/>
          </a:p>
        </p:txBody>
      </p:sp>
      <p:sp>
        <p:nvSpPr>
          <p:cNvPr id="17" name="Text 7"/>
          <p:cNvSpPr txBox="1"/>
          <p:nvPr/>
        </p:nvSpPr>
        <p:spPr>
          <a:xfrm>
            <a:off x="587100" y="3808061"/>
            <a:ext cx="3738600" cy="3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туристических, северных и сельскохозяйственных районах спрос может резко меняться по сезонам. Из-за этого предприятиям сложно стабильно планировать работу, а населению — рассчитывать на постоянный набор услуг.
</a:t>
            </a:r>
            <a:endParaRPr lang="en-US" sz="797" dirty="0"/>
          </a:p>
        </p:txBody>
      </p:sp>
      <p:sp>
        <p:nvSpPr>
          <p:cNvPr id="18" name="Text 8"/>
          <p:cNvSpPr txBox="1"/>
          <p:nvPr/>
        </p:nvSpPr>
        <p:spPr>
          <a:xfrm>
            <a:off x="587100" y="2936389"/>
            <a:ext cx="3738600" cy="1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спрос
</a:t>
            </a:r>
            <a:endParaRPr lang="en-US" sz="1185" dirty="0"/>
          </a:p>
        </p:txBody>
      </p:sp>
      <p:sp>
        <p:nvSpPr>
          <p:cNvPr id="19" name="Text 9"/>
          <p:cNvSpPr txBox="1"/>
          <p:nvPr/>
        </p:nvSpPr>
        <p:spPr>
          <a:xfrm>
            <a:off x="587100" y="3124883"/>
            <a:ext cx="3738600" cy="3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низкой плотности населения многие сервисы работают нерентабельно и не могут поддерживать широкий ассортимент. Поэтому жители малых поселений чаще пользуются районными центрами или выездными формами обслуживания.
</a:t>
            </a:r>
            <a:endParaRPr lang="en-US" sz="776" dirty="0"/>
          </a:p>
        </p:txBody>
      </p:sp>
      <p:sp>
        <p:nvSpPr>
          <p:cNvPr id="20" name="Text 10"/>
          <p:cNvSpPr txBox="1"/>
          <p:nvPr/>
        </p:nvSpPr>
        <p:spPr>
          <a:xfrm>
            <a:off x="587100" y="2253225"/>
            <a:ext cx="3738600" cy="1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кадров
</a:t>
            </a:r>
            <a:endParaRPr lang="en-US" sz="1185" dirty="0"/>
          </a:p>
        </p:txBody>
      </p:sp>
      <p:sp>
        <p:nvSpPr>
          <p:cNvPr id="21" name="Text 11"/>
          <p:cNvSpPr txBox="1"/>
          <p:nvPr/>
        </p:nvSpPr>
        <p:spPr>
          <a:xfrm>
            <a:off x="587100" y="2441736"/>
            <a:ext cx="3738600" cy="3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наличии здания школы или поликлиники качество услуги зависит от специалистов. В северных и сельских территориях труднее привлечь врачей, учителей и работников культуры из-за условий жизни и работы.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выравнивания доступа к услугам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мер государственной поддержки и инфраструктурного развития в удалённых и малых территориях.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319" y="1931525"/>
            <a:ext cx="2735512" cy="29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73175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Магазины, пункты доставки и сервисы повседневных услуг экономят время родителей и школьника. Когда они находятся в шаговой доступности, городская среда становится более удобной и предсказуемой.
</a:t>
            </a:r>
            <a:endParaRPr lang="en-US" sz="875" dirty="0"/>
          </a:p>
        </p:txBody>
      </p:sp>
      <p:sp>
        <p:nvSpPr>
          <p:cNvPr id="12" name="Text 2"/>
          <p:cNvSpPr txBox="1"/>
          <p:nvPr/>
        </p:nvSpPr>
        <p:spPr>
          <a:xfrm>
            <a:off x="4731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бытовые дела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3175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путь школьника показывает, насколько важны транспорт, расстояния и расписание. Если рядом есть автобусная остановка и удобные переходы, день становится короче и безопаснее для семьи.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73175" y="2151037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от дома до школы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06263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кружки, спортивная секция и библиотека часто расположены в разных точках города. Их доступность определяет, сколько времени остаётся на отдых, а также насколько разнообразным будет развитие подростка.
</a:t>
            </a:r>
            <a:endParaRPr lang="en-US" sz="837" dirty="0"/>
          </a:p>
        </p:txBody>
      </p:sp>
      <p:sp>
        <p:nvSpPr>
          <p:cNvPr id="16" name="Text 6"/>
          <p:cNvSpPr txBox="1"/>
          <p:nvPr/>
        </p:nvSpPr>
        <p:spPr>
          <a:xfrm>
            <a:off x="3406275" y="2151249"/>
            <a:ext cx="2355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дополнительное образование
</a:t>
            </a:r>
            <a:endParaRPr lang="en-US" sz="1039" dirty="0"/>
          </a:p>
        </p:txBody>
      </p:sp>
      <p:sp>
        <p:nvSpPr>
          <p:cNvPr id="17" name="Text 7"/>
          <p:cNvSpPr txBox="1"/>
          <p:nvPr/>
        </p:nvSpPr>
        <p:spPr>
          <a:xfrm>
            <a:off x="3406263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к врачу, домашние задания, электронные дневники и доставка товаров показывают, как цифровые услуги дополняют обычные. Но их эффективность зависит от связи, устройств и навыков пользователя.
</a:t>
            </a:r>
            <a:endParaRPr lang="en-US" sz="873" dirty="0"/>
          </a:p>
        </p:txBody>
      </p:sp>
      <p:sp>
        <p:nvSpPr>
          <p:cNvPr id="18" name="Text 8"/>
          <p:cNvSpPr txBox="1"/>
          <p:nvPr/>
        </p:nvSpPr>
        <p:spPr>
          <a:xfrm>
            <a:off x="34062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Онлайн-сервисы и медицина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270000" y="270000"/>
            <a:ext cx="77640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в повседневной жизни старшеклассника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0" y="2199550"/>
            <a:ext cx="701488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сервисных районов и их специализация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функциональной структуре городских сервисных районов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районы города развиваются по-разному: на их специализацию влияют потоки людей, стоимость аренды, транспортная доступность и характер ежедневного спроса.
</a:t>
            </a:r>
            <a:endParaRPr lang="en-US" sz="1389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района зависит от его положения в городе: чем выше поток людей и престижнее место, тем сложнее и дороже услуги; периферия чаще обслуживает повседневные нужды.
</a:t>
            </a:r>
            <a:endParaRPr lang="en-US" sz="134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как карта развития территории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показывает, где сосредоточены люди, деньги и возможности, а также помогает увидеть неравенство территории. Чем лучше инфраструктура, связь и управление, тем доступнее сервис и выше качество жизни.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2026-06-03T07:20:24Z</dcterms:created>
  <dcterms:modified xsi:type="dcterms:W3CDTF">2026-06-03T07:20:24Z</dcterms:modified>
</cp:coreProperties>
</file>