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процессы глобализации: мир как единая взаимосвязанная система
</a:t>
            </a:r>
            <a:endParaRPr lang="en-US" sz="2359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объединяет страны, рынки и людей в общую систему взаимозависимости.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глобализация ускорилась именно сейчас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последние десятилетия мир стал теснее благодаря интернету, быстрым перевозкам и электронным платежам. С 1990-х годов международные связи заметно подешевели и ускорились, а производство и торговля все чаще распределяются между разными странами.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27633"/>
            <a:ext cx="221100" cy="196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6500" y="1612800"/>
            <a:ext cx="169650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17550"/>
            <a:ext cx="221100" cy="221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82362" y="3315000"/>
            <a:ext cx="197925" cy="226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глобализации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торговля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все активнее обмениваются товарами и услугами, а рынки сбыта выходят далеко за национальные границы. Это делает экономику более взаимосвязанной и усиливает зависимость от внешних партнеров.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Транснациональные корпорации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компании работают сразу в десятках государств, объединяя производство, маркетинг, логистику и продажи. Они влияют на цены, стандарты качества и размещение рабочих мест по всему миру.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28745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пространство брендов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всему миру распространяются одни и те же бренды, модели потребления и нормы делового общения. Благодаря этому поведение покупателей становится более похожим, хотя местные особенности сохраняются.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540100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Мгновенный обмен информацией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Новости, идеи и финансовые операции передаются почти без задержки через цифровые сети. Это ускоряет принятие решений, но делает мировую систему более чувствительной к сбоям и киберугрозам.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мировой торговли товарами и услугами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кризисных спадов 2009 и 2020 годов международная торговля быстро восстанавливалась.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долгосрочный рост и высокую устойчивость мировой торговли, несмотря на крупные потрясения.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WTO, World Trade Statistical Review 2024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Смартфон, собранный в мире
</a:t>
            </a:r>
            <a:pPr algn="l" indent="0" marL="0">
              <a:lnSpc>
                <a:spcPct val="115000"/>
              </a:lnSpc>
              <a:buNone/>
            </a:pPr>
            <a:r>
              <a:rPr lang="en-US" sz="69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смартфон может быть спроектирован в одной стране, оснащен деталями из нескольких государств и собран в другой экономической зоне. Затем он продается сразу на многих рынках, где спрос зависит от доходов, технологий и брендов.
</a:t>
            </a:r>
            <a:endParaRPr lang="en-US" sz="1310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 как узел мировой экономики
</a:t>
            </a:r>
            <a:pPr algn="l" indent="0" marL="0">
              <a:lnSpc>
                <a:spcPct val="115000"/>
              </a:lnSpc>
              <a:buNone/>
            </a:pPr>
            <a:r>
              <a:rPr lang="en-US" sz="69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Контейнерный порт связывает заводы, склады и магазины в единую цепочку поставок. Если один элемент цепи задерживается, это отражается на сроках доставки, стоимости товара и работе многих компаний в разных странах.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сложной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69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цепочки снижают издержки и повышают эффективность, но становятся хрупкими при войнах, санкциях, эпидемиях и транспортных сбоях. Даже локальная проблема может быстро повлиять на производство и цены далеко за пределами одной страны.
</a:t>
            </a:r>
            <a:endParaRPr lang="en-US" sz="1305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цепочки поставок в повседневной жизни
</a:t>
            </a:r>
            <a:endParaRPr lang="en-US" sz="237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7973" y="1406675"/>
            <a:ext cx="4702804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центры мировой экономики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страны и объединения определяют основные потоки производства, торговли и инвестиций.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экономика многополярна, но наибольшее влияние сохраняют США, Китай и Европейский союз.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IMF, World Economic Outlook 2024; World Bank Data; WTO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масштаб показывает, что ТНК не просто продают товары, а организуют мировое производство, логистику и стандарты потребления.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80 000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крупных компаний действуют в разных странах и управляют глобальными цепочками поставок.
</a:t>
            </a:r>
            <a:endParaRPr lang="en-US" sz="1146" dirty="0"/>
          </a:p>
        </p:txBody>
      </p:sp>
      <p:sp>
        <p:nvSpPr>
          <p:cNvPr id="7" name="Text 4"/>
          <p:cNvSpPr txBox="1"/>
          <p:nvPr/>
        </p:nvSpPr>
        <p:spPr>
          <a:xfrm>
            <a:off x="4976700" y="3291150"/>
            <a:ext cx="3328500" cy="2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UNCTAD, World Investment Report 2023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современная глобализация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технологии, бизнес-решения и государственное регулирование меняют международные связи.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650" y="1636610"/>
            <a:ext cx="221100" cy="1768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5425" y="1636610"/>
            <a:ext cx="221100" cy="176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0650" y="3540350"/>
            <a:ext cx="221100" cy="2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35425" y="3540350"/>
            <a:ext cx="221100" cy="221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1140900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без границ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522850" y="212570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Интернет, мессенджеры и видеосвязь сделали международное общение повседневным. Люди и организации могут работать вместе, находясь в разных странах и часовых поясах.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648775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Облачные сервисы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037625" y="212570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Данные, документы и программы хранятся и обрабатываются в облаке, поэтому доступ к ним возможен из любой точки мира. Это ускоряет совместную работу и снижает зависимость от одного офиса.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140900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Удаленная занятость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22850" y="405155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Удаленная работа и онлайн-обучение превратили международное взаимодействие в норму. Школьники, студенты и специалисты все чаще учатся и сотрудничают через цифровые платформы.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648775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как ресурс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5037625" y="405155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ресурсом цифровой эпохи стали данные: они передаются быстрее товаров и денег, но требуют надежной защиты. Утечки и кибератаки способны нанести ущерб людям, компаниям и государствам.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522850" y="397250"/>
            <a:ext cx="7871700" cy="6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глобализация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 интернету в мире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доступность интернета характерна для развитых регионов с устойчивой цифровой инфраструктурой и высокой плотностью сетей.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глобализация расширяется, но значительная часть населения по-прежнему остается вне сети.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ITU, Facts and Figures 2024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как часть глобального мира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миграция соединяет рынки труда: люди переезжают туда, где есть работа, а страны получают специалистов, рабочие руки и новые профессиональные навыки.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государств миграция влияет не только на экономику, но и на демографию: меняются численность населения, возрастная структура и культурный состав общества.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ООН, в 2020 году число международных мигрантов превысило 280 миллионов человек, а споры чаще всего касаются границ, интеграции и прав человека.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88400" y="1318150"/>
            <a:ext cx="2300100" cy="22416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глобализация и смешение традиций
</a:t>
            </a:r>
            <a:endParaRPr lang="en-US" sz="2742" dirty="0"/>
          </a:p>
        </p:txBody>
      </p:sp>
      <p:sp>
        <p:nvSpPr>
          <p:cNvPr id="7" name="Text 2"/>
          <p:cNvSpPr txBox="1"/>
          <p:nvPr/>
        </p:nvSpPr>
        <p:spPr>
          <a:xfrm>
            <a:off x="522850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форматы становятся привычными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кино, спортивные трансляции и международные бренды формируют общие культурные ориентиры. Люди всё чаще смотрят одни и те же сервисы и обсуждают одни и те же события.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454475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Локальные культуры не исчезают
</a:t>
            </a:r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местные традиции не растворяются полностью. Они сочетаются с глобальными образцами и создают новые формы культуры, в которых сохраняются национальная самобытность и современный стиль.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 минусы глобализации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Эффекты глобализации неодинаково распределяются между странами, отраслями и группами населения, поэтому выгоды для одних часто сопровождаются издержками для других.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связаны с расширением рынков и технологий, а риски — с зависимостью и неравенством; результат зависит от готовности экономики адаптироваться.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ВТО, ЮНКТАД и МВФ; оценочная шкала для учебной диаграммы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как один из главных результатов глобализации
</a:t>
            </a:r>
            <a:endParaRPr lang="en-US" sz="203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 развитой наукой, технологиями и устойчивыми институтами получают больше выгод: они привлекают инвестиции, задают стандарты и быстрее внедряют новые решения.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Государства, зависящие от сырьевого экспорта и дешёвой рабочей силы, чаще оказываются в более слабой позиции и сильнее зависят от внешнего спроса.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усиливается и внутри стран: высокооплачиваемые профессии выигрывают от открытых рынков, а менее квалифицированные работники нередко теряют стабильность.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доступе к образованию, цифровой среде и возможностям для молодёжи закрепляют разрыв между регионами и затрудняют долгосрочное развитие.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19760" y="1531950"/>
            <a:ext cx="4727380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проблемы, которые требуют совместных действий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ООН, ВОЗ и профильных международных организаций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вызовы выходят за пределы одной страны и требуют согласованных международных решений.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угрозы нельзя эффективно решить в одиночку: нужны соглашения, обмен информацией, координация действий и работа международных институтов.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22850" y="397250"/>
            <a:ext cx="5395500" cy="9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глобализации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034100" y="292887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промышленности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мирового производства увеличил потребление сырья и энергии, а вместе с ним — объём выбросов и нагрузку на природные системы.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932825" y="24015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перевозки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торговля сделала транспорт постоянным источником загрязнения, особенно в портах, на морских маршрутах и в крупных логистических узлах.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31863" y="1837550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экологические нормы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начали согласовывать общие стандарты, чтобы ограничивать вредные выбросы и распространять более чистые технологии.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730613" y="10350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Климатическая повестка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экологические вопросы стали частью мировой политики: последствия загрязнения и изменения климата затрагивают страны независимо от границ.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государства реагируют на глобализацию
</a:t>
            </a:r>
            <a:endParaRPr lang="en-US" sz="276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страны сочетают открытость экономики с защитой национальных интересов.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глобализации по регионам мира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регионами связаны не только с доходами, но и с качеством инфраструктуры, уровнем образования, политической стабильностью и доступом к технологиям.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охватывает весь мир, однако выигрывают те регионы, где лучше развиты институты, транспорт, связь и инвестиционный климат.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данным Всемирного банка, ЮНКТАД и МСЭ; учебная оценочная шкала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22850" y="397250"/>
            <a:ext cx="7871700" cy="5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глобализации: интеграция и фрагментация одновременно
</a:t>
            </a:r>
            <a:endParaRPr lang="en-US" sz="2101" dirty="0"/>
          </a:p>
        </p:txBody>
      </p:sp>
      <p:sp>
        <p:nvSpPr>
          <p:cNvPr id="9" name="Text 2"/>
          <p:cNvSpPr txBox="1"/>
          <p:nvPr/>
        </p:nvSpPr>
        <p:spPr>
          <a:xfrm>
            <a:off x="606575" y="3427975"/>
            <a:ext cx="18513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соединение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искусственного интеллекта, облачных сервисов и международных платформ продолжает ускорять обмен данными, знаниями и услугами между странами.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38100" y="2831350"/>
            <a:ext cx="18513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производства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Компании всё чаще сокращают длинные цепочки поставок и приближают заводы к потребителям, чтобы снизить риски и зависимость от внешних шоков.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64950" y="2245200"/>
            <a:ext cx="18513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Технологическое соперничество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усиливают контроль над стратегическими технологиями, что приводит к конкуренции за стандарты, рынки и научные разработки.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692225" y="1648575"/>
            <a:ext cx="18513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баланс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глобализации, вероятнее всего, будет сочетать международную связанность с более осторожной политикой и выборочной открытостью.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Глобализация: единый мир, разные последствия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делает страны тесно взаимозависимыми, открывая новые возможности для развития, но одновременно усиливая неравенство, риски и необходимость ответственной политики и сотрудничества.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2026-05-25T11:05:36Z</dcterms:created>
  <dcterms:modified xsi:type="dcterms:W3CDTF">2026-05-25T11:05:36Z</dcterms:modified>
</cp:coreProperties>
</file>