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415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35375" y="4237100"/>
            <a:ext cx="7236900" cy="67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757463"/>
            <a:ext cx="4997100" cy="18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 is / There are: конструкция для описания наличия предметов
</a:t>
            </a:r>
            <a:pPr algn="l" indent="0" marL="0">
              <a:lnSpc>
                <a:spcPct val="100000"/>
              </a:lnSpc>
              <a:buNone/>
            </a:pPr>
            <a:r>
              <a:rPr lang="en-US" sz="2938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2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сказать, что и где находится: there is / there are.
</a:t>
            </a:r>
            <a:endParaRPr lang="en-US" sz="2938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18883" y="1074325"/>
            <a:ext cx="4430034" cy="347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604600" cy="83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 there is / there are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639000" y="1822650"/>
            <a:ext cx="3658500" cy="20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конструкция помогает описывать класс, дом, комнату, город и школьные вещи простыми английскими фразами. Она часто встречается в заданиях 6 класса и учит говорить о знакомом мире точно и коротко.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614525" y="2099400"/>
            <a:ext cx="2285400" cy="22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Единственное число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 is употребляется, когда после конструкции стоит одно исчисляемое существительное: There is a book on the desk. Форма показывает наличие одного предмета в конкретном месте.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3429325" y="2099400"/>
            <a:ext cx="2285400" cy="22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Множественное и неисчисляемое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 are ставится перед существительными во множественном числе: There are two chairs in the room. Для неисчисляемых слов тоже используется there is: There is water in the bottle.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6244125" y="2099400"/>
            <a:ext cx="2285400" cy="22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ориентир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формы зависит не от смысла слова «есть», а от числа и типа существительного после конструкции. Поэтому сначала нужно посмотреть, один предмет это, несколько или неисчисляемое понятие.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139500"/>
            <a:ext cx="8424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модель предложения with there is / there are
</a:t>
            </a:r>
            <a:endParaRPr lang="en-US" sz="278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три одинаково важные группы слов. В каждой из них форма выбирается по следующему существительному, поэтому полезно сразу определять его число и тип.
</a:t>
            </a:r>
            <a:endParaRPr lang="en-US" sz="969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теме there is / there are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is или are
</a:t>
            </a:r>
            <a:endParaRPr lang="en-US" sz="3400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существительное одно или неисчисляемое, нужна форма is; если предметов несколько — are.
</a:t>
            </a:r>
            <a:endParaRPr lang="en-US" sz="129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39688" y="265825"/>
            <a:ext cx="4395925" cy="4556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42465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 is: один предмет и неисчисляемые слова
</a:t>
            </a:r>
            <a:endParaRPr lang="en-US" sz="2985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35000" y="1468625"/>
            <a:ext cx="3861000" cy="9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предмет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 is используется, когда в месте находится один предмет: There is a book on the desk. Такая форма удобна для описания класса, комнаты или парты.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35000" y="2571550"/>
            <a:ext cx="3861000" cy="9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Неисчисляемые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неисчисляемыми словами тоже нужна форма is: There is some milk in the fridge. К этой группе относятся вещества и абстрактные понятия, которые нельзя посчитать поштучно.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35000" y="3674475"/>
            <a:ext cx="3861000" cy="9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примеры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речи ученика часто встречаются примеры с pencil, chair, lamp, water и money. Они помогают быстро запомнить, что форма зависит от числа существительного, а не от перевода.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139500"/>
            <a:ext cx="8396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44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 are: несколько предметов и людей
</a:t>
            </a:r>
            <a:endParaRPr lang="en-US" sz="3244" dirty="0"/>
          </a:p>
        </p:txBody>
      </p:sp>
      <p:sp>
        <p:nvSpPr>
          <p:cNvPr id="8" name="Text 2"/>
          <p:cNvSpPr txBox="1"/>
          <p:nvPr/>
        </p:nvSpPr>
        <p:spPr>
          <a:xfrm>
            <a:off x="695275" y="2099400"/>
            <a:ext cx="2499397" cy="23584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одного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 are употребляется, когда после конструкции стоит существительное во множественном числе: There are two pens in my bag. Форма are сразу показывает, что предметов несколько.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08587" y="2099425"/>
            <a:ext cx="2499359" cy="2358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и школа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форма особенно полезна для описания учебной среды: There are many students in the classroom. There are some books on the shelf. Такие примеры легко встретить в упражнениях.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921864" y="2099425"/>
            <a:ext cx="2499359" cy="2358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Перечисление объектов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помощью there are удобно называть несколько вещей в одном месте: desks, windows, chairs, notebooks, computers. Это помогает составлять более полные описания без сложных грамматических конструкций.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0600" y="2073205"/>
            <a:ext cx="4133400" cy="13190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1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Утверждение, отрицание и вопрос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22500" y="1830025"/>
            <a:ext cx="3608400" cy="180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показано, как меняется конструкция в трёх типах предложений. Смысл остаётся тем же, а форма подстраивается под задачу высказывания.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отрицания и вопроса меняется только вспомогательная часть; существительное остаётся на своём месте.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there is / there are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18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собрать предложение с there is / there are
</a:t>
            </a:r>
            <a:pPr algn="l" indent="0" marL="0">
              <a:lnSpc>
                <a:spcPct val="100000"/>
              </a:lnSpc>
              <a:buNone/>
            </a:pPr>
            <a:r>
              <a:rPr lang="en-US" sz="1065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5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построена по последовательности действий при составлении утвердительных, отрицательных и вопросительных предложений.
</a:t>
            </a:r>
            <a:endParaRPr lang="en-US" sz="3018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444" y="1533950"/>
            <a:ext cx="234413" cy="2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45625" y="3267630"/>
            <a:ext cx="318300" cy="2546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12684" y="1533950"/>
            <a:ext cx="184181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8500" y="3267630"/>
            <a:ext cx="318300" cy="25464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249300" y="139500"/>
            <a:ext cx="85878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ответы в диалоге
</a:t>
            </a:r>
            <a:endParaRPr lang="en-US" sz="3400" dirty="0"/>
          </a:p>
        </p:txBody>
      </p:sp>
      <p:sp>
        <p:nvSpPr>
          <p:cNvPr id="13" name="Text 2"/>
          <p:cNvSpPr txBox="1"/>
          <p:nvPr/>
        </p:nvSpPr>
        <p:spPr>
          <a:xfrm>
            <a:off x="1186800" y="1425350"/>
            <a:ext cx="31599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Да, это так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563450" y="20363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вопрос Is there…? отвечают кратко: Yes, there is. На вопрос Are there…? — Yes, there are. Такой ответ звучит естественно и не требует повторять всё предложение целиком.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5366475" y="3186800"/>
            <a:ext cx="3224700" cy="4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без лишних слов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22500" y="38198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ответы часто встречаются в разговорах о классе, доме, комнате и школьных вещах. Они делают речь быстрее, проще и удобнее для повседневного общения.
</a:t>
            </a:r>
            <a:endParaRPr lang="en-US" sz="1000" dirty="0"/>
          </a:p>
        </p:txBody>
      </p:sp>
      <p:sp>
        <p:nvSpPr>
          <p:cNvPr id="17" name="Text 6"/>
          <p:cNvSpPr txBox="1"/>
          <p:nvPr/>
        </p:nvSpPr>
        <p:spPr>
          <a:xfrm>
            <a:off x="5360950" y="1425350"/>
            <a:ext cx="32247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Отрицательный ответ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4823525" y="20363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предмета нет, используют No, there isn’t или No, there aren’t. В ответе сохраняется нужная форма is или are, чтобы сразу показать число существительного.
</a:t>
            </a:r>
            <a:endParaRPr lang="en-US" sz="1000" dirty="0"/>
          </a:p>
        </p:txBody>
      </p:sp>
      <p:sp>
        <p:nvSpPr>
          <p:cNvPr id="19" name="Text 8"/>
          <p:cNvSpPr txBox="1"/>
          <p:nvPr/>
        </p:nvSpPr>
        <p:spPr>
          <a:xfrm>
            <a:off x="1186900" y="3152400"/>
            <a:ext cx="31599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Запомнить легко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69550" y="38198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правило простое: форма ответа повторяет форму вопроса. Если вопрос про один предмет, нужна форма is; если про несколько предметов, нужна форма are.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9081" y="265825"/>
            <a:ext cx="4425738" cy="45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4510050" y="314175"/>
            <a:ext cx="42465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часто стоят рядом с there is / there are
</a:t>
            </a:r>
            <a:endParaRPr lang="en-US" sz="3171" dirty="0"/>
          </a:p>
        </p:txBody>
      </p:sp>
      <p:sp>
        <p:nvSpPr>
          <p:cNvPr id="10" name="Text 2"/>
          <p:cNvSpPr txBox="1"/>
          <p:nvPr/>
        </p:nvSpPr>
        <p:spPr>
          <a:xfrm>
            <a:off x="4895650" y="1660675"/>
            <a:ext cx="3861000" cy="9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Some и any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утвердительных предложениях часто используются some и a lot of: There are some books on the shelf. В вопросах и отрицаниях обычно появляется any: Are there any posters?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4895650" y="2734563"/>
            <a:ext cx="3861000" cy="9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Many, much, few, little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помогают точнее показать количество. Many и few чаще сочетаются с исчисляемыми существительными, а much и little — с неисчисляемыми: There is little juice left.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895650" y="3808463"/>
            <a:ext cx="3861000" cy="9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и форма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Слова-указатели не заменяют правило, а только уточняют его. Сначала выбирают there is или there are, а затем добавляют подходящее слово количества по смыслу.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276150" y="2224975"/>
            <a:ext cx="1908300" cy="207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 — there is / there are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Предложение начинается с конструкции there is или there are. Она показывает, что мы сообщаем о наличии предмета, а не сразу называем место.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2441125" y="2224975"/>
            <a:ext cx="1908300" cy="207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 — сам предмет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конструкции ставится существительное: a map, students, a lamp. Именно его число помогает выбрать is или are.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606100" y="2224975"/>
            <a:ext cx="1908300" cy="207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 — место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обстоятельство места стоит в конце: on the wall, in the classroom, near the window. Так предложение звучит естественно и понятно.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771075" y="2224975"/>
            <a:ext cx="1908300" cy="207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место стоит первым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место ставят в начало для акцента: In the classroom there are many desks. Смысл не меняется, но внимание переносится на место.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249300" y="139500"/>
            <a:ext cx="8534700" cy="11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слов в предложении
</a:t>
            </a:r>
            <a:endParaRPr lang="en-US" sz="3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примеры связаны с привычными для шестиклассника местами, поэтому конструкция быстро переходит из правила в реальную речь.
</a:t>
            </a:r>
            <a:endParaRPr lang="en-US" sz="1231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школьных тем 6 класса; данные условно-иллюстративные.
</a:t>
            </a:r>
            <a:endParaRPr lang="en-US" sz="969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места чаще описывают с помощью конструкции
</a:t>
            </a:r>
            <a:endParaRPr lang="en-US" sz="2786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естественно there is / there are работает в описании знакомой среды: класса, комнаты, дома и улицы.
</a:t>
            </a:r>
            <a:endParaRPr lang="en-US" sz="129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37463" y="265825"/>
            <a:ext cx="4400374" cy="4556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42465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между there is / there are и it is
</a:t>
            </a:r>
            <a:endParaRPr lang="en-US" sz="3237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35000" y="1468625"/>
            <a:ext cx="3861000" cy="9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 наличии предмета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 is / there are сообщает, что что-то находится в определённом месте. Важен сам факт присутствия: There is a dog in the garden.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35000" y="2571550"/>
            <a:ext cx="3861000" cy="9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 названии или признаке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 is используется, когда предмет уже назван или требуется его характеристика. Например: It is a dog. Здесь речь идёт не о наличии, а об идентификации.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35000" y="3674475"/>
            <a:ext cx="3861000" cy="9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вопросы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вопросы: What is it? и What is there? Первый спрашивает, что это за предмет, а второй — что находится в месте. Это важно при переводе и в диалогах.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0000" y="2158759"/>
            <a:ext cx="3856200" cy="12305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5122850" y="1722800"/>
            <a:ext cx="3690600" cy="6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меняется форма глагола в зависимости от числа существительного после конструкции.
</a:t>
            </a:r>
            <a:endParaRPr lang="en-US" sz="1124" dirty="0"/>
          </a:p>
        </p:txBody>
      </p:sp>
      <p:sp>
        <p:nvSpPr>
          <p:cNvPr id="6" name="Text 2"/>
          <p:cNvSpPr txBox="1"/>
          <p:nvPr/>
        </p:nvSpPr>
        <p:spPr>
          <a:xfrm>
            <a:off x="5122850" y="2710670"/>
            <a:ext cx="36906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существительное в единственном числе или неисчисляемое, нужна форма is; если предметов больше одного — are.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093475" y="3704700"/>
            <a:ext cx="36906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 теме there is / there are для 6 класса.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49300" y="139500"/>
            <a:ext cx="8534700" cy="11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Единственное и множественное число в примерах
</a:t>
            </a:r>
            <a:endParaRPr lang="en-US" sz="3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588000" y="2099400"/>
            <a:ext cx="1672500" cy="22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число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появляется, когда после there is ставят множественное число: There is two books. Правильно: There are two books, потому что предметов больше одного.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2687554" y="2099400"/>
            <a:ext cx="1672500" cy="22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Неверный выбор с a/an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предложении один предмет, нужна форма is: There is a chair. Форма are с a chair звучит неправильно, потому что a chair — единственное число.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93545" y="2099400"/>
            <a:ext cx="1672500" cy="22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Забывают not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отрицании важно добавить not после is или are: There isn’t a pen. / There aren’t pens. Без not предложение теряет отрицательный смысл.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899424" y="2099400"/>
            <a:ext cx="1672500" cy="22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Ошибаются с неисчисляемыми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слова нельзя считать поштучно, поэтому с ними используется there is: There is water. Вариант There are water неверен и часто встречается на первых этапах.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360000" y="139500"/>
            <a:ext cx="8424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учеников 6 класса
</a:t>
            </a:r>
            <a:endParaRPr lang="en-US" sz="3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формы за 3 шага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быстро выбрать нужную форму в упражнениях и устных ответах.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430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2207" y="1191226"/>
            <a:ext cx="1934700" cy="12337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55164" y="1191226"/>
            <a:ext cx="1934700" cy="12337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62557" y="1191226"/>
            <a:ext cx="1934700" cy="123374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75634" y="1191226"/>
            <a:ext cx="1934700" cy="123374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56650" y="4827325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360000" y="162025"/>
            <a:ext cx="84381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школьной и домашней жизни
</a:t>
            </a:r>
            <a:endParaRPr lang="en-US" sz="3164" dirty="0"/>
          </a:p>
        </p:txBody>
      </p:sp>
      <p:sp>
        <p:nvSpPr>
          <p:cNvPr id="12" name="Text 2"/>
          <p:cNvSpPr txBox="1"/>
          <p:nvPr/>
        </p:nvSpPr>
        <p:spPr>
          <a:xfrm>
            <a:off x="485099" y="2554919"/>
            <a:ext cx="1868929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Класс, который легко описать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485099" y="3107601"/>
            <a:ext cx="1868929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английского можно быстро назвать всё, что находится в классе. There are desks, chairs, a board and posters. Такое описание помогает говорить о знакомой обстановке без длинных фраз и лишних деталей.
</a:t>
            </a:r>
            <a:endParaRPr lang="en-US" sz="1011" dirty="0"/>
          </a:p>
        </p:txBody>
      </p:sp>
      <p:sp>
        <p:nvSpPr>
          <p:cNvPr id="14" name="Text 4"/>
          <p:cNvSpPr txBox="1"/>
          <p:nvPr/>
        </p:nvSpPr>
        <p:spPr>
          <a:xfrm>
            <a:off x="2588056" y="2554919"/>
            <a:ext cx="1868929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Комната после уборки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2588056" y="3107601"/>
            <a:ext cx="1868929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8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своей комнате ученик может описать предметы по памяти: There is a bed, two chairs and a lamp. Если представить знакомое пространство, легче выбрать правильную форму is или are и не перепутать число.
</a:t>
            </a:r>
            <a:endParaRPr lang="en-US" sz="1018" dirty="0"/>
          </a:p>
        </p:txBody>
      </p:sp>
      <p:sp>
        <p:nvSpPr>
          <p:cNvPr id="16" name="Text 6"/>
          <p:cNvSpPr txBox="1"/>
          <p:nvPr/>
        </p:nvSpPr>
        <p:spPr>
          <a:xfrm>
            <a:off x="4694624" y="2554919"/>
            <a:ext cx="18690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лежит в рюкзаке
</a:t>
            </a:r>
            <a:endParaRPr lang="en-US" sz="1400" dirty="0"/>
          </a:p>
        </p:txBody>
      </p:sp>
      <p:sp>
        <p:nvSpPr>
          <p:cNvPr id="17" name="Text 7"/>
          <p:cNvSpPr txBox="1"/>
          <p:nvPr/>
        </p:nvSpPr>
        <p:spPr>
          <a:xfrm>
            <a:off x="4694624" y="3107601"/>
            <a:ext cx="1869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Рюкзак удобно использовать для тренировки. There are notebooks, a pencil case and a bottle of water. Здесь видно, как в одном предложении можно перечислить несколько предметов и сразу назвать место.
</a:t>
            </a:r>
            <a:endParaRPr lang="en-US" sz="1011" dirty="0"/>
          </a:p>
        </p:txBody>
      </p:sp>
      <p:sp>
        <p:nvSpPr>
          <p:cNvPr id="18" name="Text 8"/>
          <p:cNvSpPr txBox="1"/>
          <p:nvPr/>
        </p:nvSpPr>
        <p:spPr>
          <a:xfrm>
            <a:off x="6808527" y="2554919"/>
            <a:ext cx="18690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вокруг нас
</a:t>
            </a:r>
            <a:endParaRPr lang="en-US" sz="1400" dirty="0"/>
          </a:p>
        </p:txBody>
      </p:sp>
      <p:sp>
        <p:nvSpPr>
          <p:cNvPr id="19" name="Text 9"/>
          <p:cNvSpPr txBox="1"/>
          <p:nvPr/>
        </p:nvSpPr>
        <p:spPr>
          <a:xfrm>
            <a:off x="6808527" y="3107601"/>
            <a:ext cx="1869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Конструкцию легко применять и в теме города. There are parks, shops and buses. Такие примеры показывают, что правило работает не только в классе, но и при описании улиц и привычных маршрутов.
</a:t>
            </a:r>
            <a:endParaRPr lang="en-US" sz="103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основа сохраняется, а меняется только служебная часть конструкции и наличие not.
</a:t>
            </a:r>
            <a:endParaRPr lang="en-US" sz="1292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грамматике there is / there are; иллюстративное представление правила.
</a:t>
            </a:r>
            <a:endParaRPr lang="en-US" sz="969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трех форм: утверждение, отрицание, вопрос
</a:t>
            </a:r>
            <a:endParaRPr lang="en-US" sz="2786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этой схемы помогает быстро строить все три типа предложений по одной модели.
</a:t>
            </a:r>
            <a:endParaRPr lang="en-US" sz="129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737400" y="504550"/>
            <a:ext cx="76692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2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Мини-памятка для запоминания правила
</a:t>
            </a:r>
            <a:endParaRPr lang="en-US" sz="3320" dirty="0"/>
          </a:p>
        </p:txBody>
      </p:sp>
      <p:sp>
        <p:nvSpPr>
          <p:cNvPr id="10" name="Text 2"/>
          <p:cNvSpPr txBox="1"/>
          <p:nvPr/>
        </p:nvSpPr>
        <p:spPr>
          <a:xfrm>
            <a:off x="1123100" y="1546375"/>
            <a:ext cx="2115300" cy="13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 is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форма используется, когда предмет один или когда слово неисчисляемое. Примеры: There is a pencil. There is water. Форма помогает описывать один объект или вещество.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3694500" y="1546375"/>
            <a:ext cx="2115300" cy="13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 are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форма нужна, если предметов несколько. Примеры: There are three books. There are chairs in the classroom. Число существительного сразу подсказывает правильный выбор.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265900" y="1546375"/>
            <a:ext cx="2115300" cy="13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вопросов меняется порядок слов: Is there…? и Are there…? Вопрос с is нужен для одного предмета или неисчисляемого слова, а are — для нескольких предметов.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1123100" y="3100300"/>
            <a:ext cx="2115300" cy="13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Отрицание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сказать, что чего-то нет, добавляют not: isn’t и aren’t. Например: There isn’t a lamp. There aren’t any students. Так отрицание звучит коротко и ясно.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3694500" y="3100300"/>
            <a:ext cx="2115300" cy="13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ставить место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конструкции часто указывают место: in the room, on the table, near the window. Это помогает сделать предложение точным и сразу показать, где находится предмет.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10425" y="639650"/>
            <a:ext cx="3743100" cy="393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правило, которое быстро работает в речи
</a:t>
            </a:r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 is / there are — это удобный способ описывать предметы вокруг нас. Достаточно определить число и тип существительного, чтобы уверенно строить утверждения, вопросы и отрицания.
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2026-05-30T18:10:42Z</dcterms:created>
  <dcterms:modified xsi:type="dcterms:W3CDTF">2026-05-30T18:10:42Z</dcterms:modified>
</cp:coreProperties>
</file>