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8288000" cy="10287000"/>
  <p:notesSz cx="10287000" cy="18288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33699" y="239467"/>
            <a:ext cx="12839703" cy="95921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63675" y="4258175"/>
            <a:ext cx="16960500" cy="47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7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Движения Земли и Великие открытия
</a:t>
            </a:r>
            <a:pPr algn="ctr" indent="0" marL="0">
              <a:lnSpc>
                <a:spcPct val="100000"/>
              </a:lnSpc>
              <a:buNone/>
            </a:pPr>
            <a:r>
              <a:rPr lang="en-US" sz="6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36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движется, и вместе с ней меняется история открытий.
</a:t>
            </a:r>
            <a:pPr algn="ctr" indent="0" marL="0">
              <a:lnSpc>
                <a:spcPct val="100000"/>
              </a:lnSpc>
              <a:buNone/>
            </a:pPr>
            <a:r>
              <a:rPr lang="en-US" sz="36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711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DCA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220254" y="0"/>
            <a:ext cx="8063092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724925" y="1390500"/>
            <a:ext cx="8408100" cy="75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Мир, который знали раньше
</a:t>
            </a:r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 больших плаваний карта мира была неполной, а береговая линия и опасные места часто угадывались по опыту моряков.
</a:t>
            </a:r>
            <a:endParaRPr lang="en-US" sz="5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6350" y="1894113"/>
            <a:ext cx="5568600" cy="42797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10075" y="1894113"/>
            <a:ext cx="5568600" cy="42797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168575" y="1894113"/>
            <a:ext cx="5568600" cy="427977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2524" y="9607900"/>
            <a:ext cx="2706000" cy="4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629725" y="6327900"/>
            <a:ext cx="5458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Тонкая оболочка планеты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представить Землю как яйцо, то её кора будет только тонкой скорлупой. Именно на ней лежат материки, океаны, горы и города, поэтому даже медленные движения этой оболочки меняют карту планеты.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6422675" y="6327900"/>
            <a:ext cx="5458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Скрытая работа внутри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 корой находятся более горячие и плотные слои. Они не видны напрямую, но их движение влияет на то, как смещаются большие участки земной поверхности и где появляются новые формы рельефа.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12218271" y="6327900"/>
            <a:ext cx="5458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Изменения, которые не спешат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человека изменения почти незаметны: мы не видим, как материк уходит на сантиметры. Но за миллионы лет этого хватает, чтобы поднялись горы, изменились берега и появились новые океанские пути.
</a:t>
            </a:r>
            <a:endParaRPr lang="en-US" sz="2400" dirty="0"/>
          </a:p>
        </p:txBody>
      </p:sp>
      <p:sp>
        <p:nvSpPr>
          <p:cNvPr id="11" name="Text 4"/>
          <p:cNvSpPr txBox="1"/>
          <p:nvPr/>
        </p:nvSpPr>
        <p:spPr>
          <a:xfrm>
            <a:off x="2207850" y="399425"/>
            <a:ext cx="13872300" cy="129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чего состоит Земля
</a:t>
            </a:r>
            <a:endParaRPr lang="en-US" sz="5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" y="2400"/>
            <a:ext cx="8484823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0470100" y="698678"/>
            <a:ext cx="71346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появилась идея дрейфа
</a:t>
            </a:r>
            <a:endParaRPr lang="en-US" sz="5000" dirty="0"/>
          </a:p>
        </p:txBody>
      </p:sp>
      <p:sp>
        <p:nvSpPr>
          <p:cNvPr id="8" name="Text 1"/>
          <p:cNvSpPr txBox="1"/>
          <p:nvPr/>
        </p:nvSpPr>
        <p:spPr>
          <a:xfrm>
            <a:off x="17560320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10470100" y="3281788"/>
            <a:ext cx="7134600" cy="17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Смелая гипотеза
</a:t>
            </a:r>
            <a:pPr algn="l" indent="0" marL="0">
              <a:lnSpc>
                <a:spcPct val="100000"/>
              </a:lnSpc>
              <a:buNone/>
            </a:pPr>
            <a:r>
              <a:rPr lang="en-US" sz="24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Вегенер предложил смелую для своего времени мысль: материки не всегда были на нынешних местах. Он предположил, что они когда-то составляли единое целое и затем постепенно разошлись.
</a:t>
            </a:r>
            <a:endParaRPr lang="en-US" sz="2414" dirty="0"/>
          </a:p>
        </p:txBody>
      </p:sp>
      <p:sp>
        <p:nvSpPr>
          <p:cNvPr id="10" name="Text 3"/>
          <p:cNvSpPr txBox="1"/>
          <p:nvPr/>
        </p:nvSpPr>
        <p:spPr>
          <a:xfrm>
            <a:off x="10470000" y="5287588"/>
            <a:ext cx="7134600" cy="17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Похожие берега
</a:t>
            </a:r>
            <a:pPr algn="l" indent="0" marL="0">
              <a:lnSpc>
                <a:spcPct val="100000"/>
              </a:lnSpc>
              <a:buNone/>
            </a:pPr>
            <a:r>
              <a:rPr lang="en-US" sz="24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Учёный обратил внимание на Африку и Южную Америку: их берега местами словно подходят друг к другу. Такое сходство стало одним из первых признаков, что очертания материков не случайны.
</a:t>
            </a:r>
            <a:endParaRPr lang="en-US" sz="2414" dirty="0"/>
          </a:p>
        </p:txBody>
      </p:sp>
      <p:sp>
        <p:nvSpPr>
          <p:cNvPr id="11" name="Text 4"/>
          <p:cNvSpPr txBox="1"/>
          <p:nvPr/>
        </p:nvSpPr>
        <p:spPr>
          <a:xfrm>
            <a:off x="10470000" y="7293400"/>
            <a:ext cx="7134600" cy="17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общего прошлого
</a:t>
            </a:r>
            <a:pPr algn="l" indent="0" marL="0">
              <a:lnSpc>
                <a:spcPct val="100000"/>
              </a:lnSpc>
              <a:buNone/>
            </a:pPr>
            <a:r>
              <a:rPr lang="en-US" sz="24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Позже заметили и другие совпадения: одинаковые ископаемые, похожие слои пород и следы древнего климата на разных материках. Эти данные усилили идею о движении суши.
</a:t>
            </a:r>
            <a:endParaRPr lang="en-US" sz="2414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A1E2E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980784" y="2400"/>
            <a:ext cx="8304081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683400" y="1548575"/>
            <a:ext cx="8360400" cy="191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Плиты Земли и их движение
</a:t>
            </a:r>
            <a:endParaRPr lang="en-US" sz="5000" dirty="0"/>
          </a:p>
        </p:txBody>
      </p:sp>
      <p:sp>
        <p:nvSpPr>
          <p:cNvPr id="11" name="Text 2"/>
          <p:cNvSpPr txBox="1"/>
          <p:nvPr/>
        </p:nvSpPr>
        <p:spPr>
          <a:xfrm>
            <a:off x="683400" y="3732400"/>
            <a:ext cx="8740800" cy="12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Плиты в движении
</a:t>
            </a:r>
            <a:pPr algn="l" indent="0" marL="0">
              <a:lnSpc>
                <a:spcPct val="100000"/>
              </a:lnSpc>
              <a:buNone/>
            </a:pPr>
            <a:r>
              <a:rPr lang="en-US" sz="11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Литосфера состоит из больших и малых плит, которые движутся очень медленно. Их движение не ощущается сразу, но именно оно постоянно перестраивает поверхность Земли.
</a:t>
            </a:r>
            <a:endParaRPr lang="en-US" sz="2207" dirty="0"/>
          </a:p>
        </p:txBody>
      </p:sp>
      <p:sp>
        <p:nvSpPr>
          <p:cNvPr id="12" name="Text 3"/>
          <p:cNvSpPr txBox="1"/>
          <p:nvPr/>
        </p:nvSpPr>
        <p:spPr>
          <a:xfrm>
            <a:off x="683400" y="5169796"/>
            <a:ext cx="8740800" cy="12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типы столкновений
</a:t>
            </a:r>
            <a:pPr algn="l" indent="0" marL="0">
              <a:lnSpc>
                <a:spcPct val="100000"/>
              </a:lnSpc>
              <a:buNone/>
            </a:pPr>
            <a:r>
              <a:rPr lang="en-US" sz="11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плиты расходятся, образуется новая океаническая кора. Когда сталкиваются, одна из них может погружаться под другую, а на суше вырастают горные цепи.
</a:t>
            </a:r>
            <a:endParaRPr lang="en-US" sz="2207" dirty="0"/>
          </a:p>
        </p:txBody>
      </p:sp>
      <p:sp>
        <p:nvSpPr>
          <p:cNvPr id="13" name="Text 4"/>
          <p:cNvSpPr txBox="1"/>
          <p:nvPr/>
        </p:nvSpPr>
        <p:spPr>
          <a:xfrm>
            <a:off x="683400" y="6607196"/>
            <a:ext cx="8740800" cy="12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Особые зоны риска
</a:t>
            </a:r>
            <a:pPr algn="l" indent="0" marL="0">
              <a:lnSpc>
                <a:spcPct val="100000"/>
              </a:lnSpc>
              <a:buNone/>
            </a:pPr>
            <a:r>
              <a:rPr lang="en-US" sz="11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плит — самые «живые» зоны планеты. Здесь чаще всего происходят землетрясения, извержения вулканов и формируются глубоководные впадины.
</a:t>
            </a:r>
            <a:endParaRPr lang="en-US" sz="2207" dirty="0"/>
          </a:p>
        </p:txBody>
      </p:sp>
      <p:sp>
        <p:nvSpPr>
          <p:cNvPr id="14" name="Text 5"/>
          <p:cNvSpPr txBox="1"/>
          <p:nvPr/>
        </p:nvSpPr>
        <p:spPr>
          <a:xfrm>
            <a:off x="683400" y="8044599"/>
            <a:ext cx="8740800" cy="12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картина Земли
</a:t>
            </a:r>
            <a:pPr algn="l" indent="0" marL="0">
              <a:lnSpc>
                <a:spcPct val="100000"/>
              </a:lnSpc>
              <a:buNone/>
            </a:pPr>
            <a:r>
              <a:rPr lang="en-US" sz="11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геология объясняет рельеф не как случайный набор форм, а как результат долгой работы плит. Это помогает понимать, почему Земля выглядит именно так.
</a:t>
            </a:r>
            <a:endParaRPr lang="en-US" sz="2207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E2D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688262" y="2400"/>
            <a:ext cx="8595277" cy="10282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78875" y="2400325"/>
            <a:ext cx="6007500" cy="147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Подходящие очертания
</a:t>
            </a:r>
            <a:pPr algn="l" indent="0" marL="0">
              <a:lnSpc>
                <a:spcPct val="100000"/>
              </a:lnSpc>
              <a:buNone/>
            </a:pPr>
            <a:r>
              <a:rPr lang="en-US" sz="11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сравнить береговые линии Южной Америки и Африки, можно заметить, что они местами хорошо «стыкуются». Такое сходство трудно объяснить случайностью и оно давно привлекало внимание учёных.
</a:t>
            </a:r>
            <a:endParaRPr lang="en-US" sz="2283" dirty="0"/>
          </a:p>
        </p:txBody>
      </p:sp>
      <p:sp>
        <p:nvSpPr>
          <p:cNvPr id="8" name="Text 1"/>
          <p:cNvSpPr txBox="1"/>
          <p:nvPr/>
        </p:nvSpPr>
        <p:spPr>
          <a:xfrm>
            <a:off x="978875" y="6079475"/>
            <a:ext cx="6007500" cy="147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древнего климата
</a:t>
            </a:r>
            <a:pPr algn="l" indent="0" marL="0">
              <a:lnSpc>
                <a:spcPct val="100000"/>
              </a:lnSpc>
              <a:buNone/>
            </a:pPr>
            <a:r>
              <a:rPr lang="en-US" sz="11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некоторых районах сохранились следы древнего оледенения. Они показывают, что климат на материках был другим, а суша находилась в иных широтах.
</a:t>
            </a:r>
            <a:endParaRPr lang="en-US" sz="2346" dirty="0"/>
          </a:p>
        </p:txBody>
      </p:sp>
      <p:sp>
        <p:nvSpPr>
          <p:cNvPr id="9" name="Text 2"/>
          <p:cNvSpPr txBox="1"/>
          <p:nvPr/>
        </p:nvSpPr>
        <p:spPr>
          <a:xfrm>
            <a:off x="2425775" y="4239900"/>
            <a:ext cx="6007500" cy="147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ископаемые
</a:t>
            </a:r>
            <a:pPr algn="l" indent="0" marL="0">
              <a:lnSpc>
                <a:spcPct val="100000"/>
              </a:lnSpc>
              <a:buNone/>
            </a:pPr>
            <a:r>
              <a:rPr lang="en-US" sz="11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разных материках находили одинаковые окаменелости растений и животных. Это значит, что когда-то эти территории были соединены или находились гораздо ближе друг к другу.
</a:t>
            </a:r>
            <a:endParaRPr lang="en-US" sz="2300" dirty="0"/>
          </a:p>
        </p:txBody>
      </p:sp>
      <p:sp>
        <p:nvSpPr>
          <p:cNvPr id="10" name="Text 3"/>
          <p:cNvSpPr txBox="1"/>
          <p:nvPr/>
        </p:nvSpPr>
        <p:spPr>
          <a:xfrm>
            <a:off x="2425775" y="7919075"/>
            <a:ext cx="6007500" cy="147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Лента океанического дна
</a:t>
            </a:r>
            <a:pPr algn="l" indent="0" marL="0">
              <a:lnSpc>
                <a:spcPct val="100000"/>
              </a:lnSpc>
              <a:buNone/>
            </a:pPr>
            <a:r>
              <a:rPr lang="en-US" sz="11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Дно океана образует своеобразные полосы, похожие на «ленту» по разные стороны от срединных хребтов. Это говорит о том, что новая кора рождается и медленно раздвигается.
</a:t>
            </a:r>
            <a:endParaRPr lang="en-US" sz="2300" dirty="0"/>
          </a:p>
        </p:txBody>
      </p:sp>
      <p:sp>
        <p:nvSpPr>
          <p:cNvPr id="11" name="Text 4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700" dirty="0"/>
          </a:p>
        </p:txBody>
      </p:sp>
      <p:sp>
        <p:nvSpPr>
          <p:cNvPr id="12" name="Text 5"/>
          <p:cNvSpPr txBox="1"/>
          <p:nvPr/>
        </p:nvSpPr>
        <p:spPr>
          <a:xfrm>
            <a:off x="683400" y="405700"/>
            <a:ext cx="15140400" cy="16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подтверждается движение плит
</a:t>
            </a:r>
            <a:endParaRPr lang="en-US" sz="5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855991" y="973064"/>
            <a:ext cx="10121400" cy="834087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1200" y="777850"/>
            <a:ext cx="6723600" cy="83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происходит на границах плит
</a:t>
            </a:r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три главных типа границ и их последствия
</a:t>
            </a:r>
            <a:endParaRPr lang="en-US" sz="5000" dirty="0"/>
          </a:p>
        </p:txBody>
      </p:sp>
      <p:sp>
        <p:nvSpPr>
          <p:cNvPr id="6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8950" y="2756271"/>
            <a:ext cx="9453600" cy="526258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61100" y="2888875"/>
            <a:ext cx="4800600" cy="526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карте видно, что разные процессы дают разные формы рельефа: где-то океан расширяется, а где-то рождаются высокие горы.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заметные формы рельефа связаны с границами плит, но они развиваются очень медленно, за миллионы лет.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1092450" y="438150"/>
            <a:ext cx="16103100" cy="160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Горы, океаны и столкновение плит
</a:t>
            </a:r>
            <a:endParaRPr lang="en-US" sz="5000" dirty="0"/>
          </a:p>
        </p:txBody>
      </p:sp>
      <p:sp>
        <p:nvSpPr>
          <p:cNvPr id="9" name="Text 3"/>
          <p:cNvSpPr txBox="1"/>
          <p:nvPr/>
        </p:nvSpPr>
        <p:spPr>
          <a:xfrm>
            <a:off x="7811749" y="8183125"/>
            <a:ext cx="8950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тектонике плит и примерам рельефа
</a:t>
            </a:r>
            <a:endParaRPr lang="en-US" sz="1454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73550" y="6533610"/>
            <a:ext cx="16931100" cy="37532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83400" y="419100"/>
            <a:ext cx="14556600" cy="22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Островные дуги и Тихоокеанское кольцо
</a:t>
            </a:r>
            <a:endParaRPr lang="en-US" sz="5000" dirty="0"/>
          </a:p>
        </p:txBody>
      </p:sp>
      <p:sp>
        <p:nvSpPr>
          <p:cNvPr id="10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700" dirty="0"/>
          </a:p>
        </p:txBody>
      </p:sp>
      <p:sp>
        <p:nvSpPr>
          <p:cNvPr id="11" name="Text 2"/>
          <p:cNvSpPr txBox="1"/>
          <p:nvPr/>
        </p:nvSpPr>
        <p:spPr>
          <a:xfrm>
            <a:off x="1053185" y="3445196"/>
            <a:ext cx="3517800" cy="278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рождается дуга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одна океаническая плита уходит под другую, край земной коры начинает изгибаться и ломаться. Так появляются цепочки островов и вулканов, вытянутые дугой.
</a:t>
            </a:r>
            <a:endParaRPr lang="en-US" sz="2500" dirty="0"/>
          </a:p>
        </p:txBody>
      </p:sp>
      <p:sp>
        <p:nvSpPr>
          <p:cNvPr id="12" name="Text 3"/>
          <p:cNvSpPr txBox="1"/>
          <p:nvPr/>
        </p:nvSpPr>
        <p:spPr>
          <a:xfrm>
            <a:off x="5272576" y="3445196"/>
            <a:ext cx="3517800" cy="278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Глубокие желоба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 островами часто лежат глубокие океанические желоба. Это самые глубокие участки дна, где одна плита погружается в глубину и меняет форму морского рельефа.
</a:t>
            </a:r>
            <a:endParaRPr lang="en-US" sz="2500" dirty="0"/>
          </a:p>
        </p:txBody>
      </p:sp>
      <p:sp>
        <p:nvSpPr>
          <p:cNvPr id="13" name="Text 4"/>
          <p:cNvSpPr txBox="1"/>
          <p:nvPr/>
        </p:nvSpPr>
        <p:spPr>
          <a:xfrm>
            <a:off x="9497508" y="3445196"/>
            <a:ext cx="3517800" cy="278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Тихоокеанское кольцо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океан особенно богат такими зонами. Здесь землетрясения и извержения идут чаще, чем во многих других районах планеты, поэтому край океана считается очень активным.
</a:t>
            </a:r>
            <a:endParaRPr lang="en-US" sz="2500" dirty="0"/>
          </a:p>
        </p:txBody>
      </p:sp>
      <p:sp>
        <p:nvSpPr>
          <p:cNvPr id="14" name="Text 5"/>
          <p:cNvSpPr txBox="1"/>
          <p:nvPr/>
        </p:nvSpPr>
        <p:spPr>
          <a:xfrm>
            <a:off x="13722492" y="3444168"/>
            <a:ext cx="3517800" cy="278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Ориентиры и опасность
</a:t>
            </a:r>
            <a:pPr algn="l" indent="0" marL="0">
              <a:lnSpc>
                <a:spcPct val="100000"/>
              </a:lnSpc>
              <a:buNone/>
            </a:pPr>
            <a:r>
              <a:rPr lang="en-US" sz="24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мореплавателей вулканические острова были и ориентиром, и источником опасности. Их можно было использовать как точки на маршруте, но рядом приходилось учитывать пепел, волны и подводные риски.
</a:t>
            </a:r>
            <a:endParaRPr lang="en-US" sz="2476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8950" y="2756271"/>
            <a:ext cx="9453600" cy="526258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61100" y="2888875"/>
            <a:ext cx="4800600" cy="526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Очертания берегов намекают на древнюю связь материков и помогают понять, как менялся океан.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Южная Америка и Африка заметно лучше «сочетаются» по контурам, чем остальные объекты на схеме.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1092450" y="438150"/>
            <a:ext cx="16103100" cy="160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открылся Атлантический океан
</a:t>
            </a:r>
            <a:endParaRPr lang="en-US" sz="5000" dirty="0"/>
          </a:p>
        </p:txBody>
      </p:sp>
      <p:sp>
        <p:nvSpPr>
          <p:cNvPr id="9" name="Text 3"/>
          <p:cNvSpPr txBox="1"/>
          <p:nvPr/>
        </p:nvSpPr>
        <p:spPr>
          <a:xfrm>
            <a:off x="7811749" y="8183125"/>
            <a:ext cx="8950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тектонике плит и распаду Пангеи
</a:t>
            </a:r>
            <a:endParaRPr lang="en-US" sz="1454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A1E2E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980784" y="2400"/>
            <a:ext cx="8304081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683400" y="1548575"/>
            <a:ext cx="8360400" cy="191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происходят землетрясения
</a:t>
            </a:r>
            <a:endParaRPr lang="en-US" sz="5000" dirty="0"/>
          </a:p>
        </p:txBody>
      </p:sp>
      <p:sp>
        <p:nvSpPr>
          <p:cNvPr id="10" name="Text 2"/>
          <p:cNvSpPr txBox="1"/>
          <p:nvPr/>
        </p:nvSpPr>
        <p:spPr>
          <a:xfrm>
            <a:off x="683400" y="3732406"/>
            <a:ext cx="8360400" cy="17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Смещение пород
</a:t>
            </a:r>
            <a:pPr algn="l" indent="0" marL="0">
              <a:lnSpc>
                <a:spcPct val="100000"/>
              </a:lnSpc>
              <a:buNone/>
            </a:pPr>
            <a:r>
              <a:rPr lang="en-US" sz="12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Подземные толчки возникают, когда накопленное напряжение в разломе резко высвобождается. Чаще всего это происходит там, где соприкасаются литосферные плиты и их края постоянно двигаются.
</a:t>
            </a:r>
            <a:endParaRPr lang="en-US" sz="2504" dirty="0"/>
          </a:p>
        </p:txBody>
      </p:sp>
      <p:sp>
        <p:nvSpPr>
          <p:cNvPr id="11" name="Text 3"/>
          <p:cNvSpPr txBox="1"/>
          <p:nvPr/>
        </p:nvSpPr>
        <p:spPr>
          <a:xfrm>
            <a:off x="683400" y="5685150"/>
            <a:ext cx="8360400" cy="17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Опасность у моря
</a:t>
            </a:r>
            <a:pPr algn="l" indent="0" marL="0">
              <a:lnSpc>
                <a:spcPct val="100000"/>
              </a:lnSpc>
              <a:buNone/>
            </a:pPr>
            <a:r>
              <a:rPr lang="en-US" sz="12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Сильнее всего ощущаются землетрясения в густонаселённых прибрежных районах. Если очаг находится под океаном, смещение воды может породить цунами, опасное для портов, судов и низких берегов.
</a:t>
            </a:r>
            <a:endParaRPr lang="en-US" sz="2504" dirty="0"/>
          </a:p>
        </p:txBody>
      </p:sp>
      <p:sp>
        <p:nvSpPr>
          <p:cNvPr id="12" name="Text 4"/>
          <p:cNvSpPr txBox="1"/>
          <p:nvPr/>
        </p:nvSpPr>
        <p:spPr>
          <a:xfrm>
            <a:off x="683400" y="7637900"/>
            <a:ext cx="8360400" cy="17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уменьшают риск
</a:t>
            </a:r>
            <a:pPr algn="l" indent="0" marL="0">
              <a:lnSpc>
                <a:spcPct val="100000"/>
              </a:lnSpc>
              <a:buNone/>
            </a:pPr>
            <a:r>
              <a:rPr lang="en-US" sz="12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ближе район к активным разломам, тем важнее наблюдения и предупреждение. Сейсмографы помогают фиксировать колебания, а карты риска подсказывают, где строить особенно осторожно.
</a:t>
            </a:r>
            <a:endParaRPr lang="en-US" sz="2504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DCA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" y="2400"/>
            <a:ext cx="8484823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0470100" y="698678"/>
            <a:ext cx="71346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возникают вулканы
</a:t>
            </a:r>
            <a:endParaRPr lang="en-US" sz="5000" dirty="0"/>
          </a:p>
        </p:txBody>
      </p:sp>
      <p:sp>
        <p:nvSpPr>
          <p:cNvPr id="10" name="Text 1"/>
          <p:cNvSpPr txBox="1"/>
          <p:nvPr/>
        </p:nvSpPr>
        <p:spPr>
          <a:xfrm>
            <a:off x="17560320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700" dirty="0"/>
          </a:p>
        </p:txBody>
      </p:sp>
      <p:sp>
        <p:nvSpPr>
          <p:cNvPr id="11" name="Text 2"/>
          <p:cNvSpPr txBox="1"/>
          <p:nvPr/>
        </p:nvSpPr>
        <p:spPr>
          <a:xfrm>
            <a:off x="10470100" y="3150860"/>
            <a:ext cx="7134600" cy="13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Подъём магмы
</a:t>
            </a:r>
            <a:pPr algn="l" indent="0" marL="0">
              <a:lnSpc>
                <a:spcPct val="100000"/>
              </a:lnSpc>
              <a:buNone/>
            </a:pPr>
            <a:r>
              <a:rPr lang="en-US" sz="22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Магма поднимается из глубин Земли и ищет слабые места в коре. Когда давление становится слишком высоким, расплавленные породы прорываются наружу через трещины и разломы.
</a:t>
            </a:r>
            <a:endParaRPr lang="en-US" sz="2224" dirty="0"/>
          </a:p>
        </p:txBody>
      </p:sp>
      <p:sp>
        <p:nvSpPr>
          <p:cNvPr id="12" name="Text 3"/>
          <p:cNvSpPr txBox="1"/>
          <p:nvPr/>
        </p:nvSpPr>
        <p:spPr>
          <a:xfrm>
            <a:off x="10470000" y="4652247"/>
            <a:ext cx="7134600" cy="13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плит
</a:t>
            </a:r>
            <a:pPr algn="l" indent="0" marL="0">
              <a:lnSpc>
                <a:spcPct val="100000"/>
              </a:lnSpc>
              <a:buNone/>
            </a:pPr>
            <a:r>
              <a:rPr lang="en-US" sz="22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часто вулканы возникают на границах плит. Там кора раздвигается или одна плита погружается под другую, а магма легче выходит к поверхности.
</a:t>
            </a:r>
            <a:endParaRPr lang="en-US" sz="2224" dirty="0"/>
          </a:p>
        </p:txBody>
      </p:sp>
      <p:sp>
        <p:nvSpPr>
          <p:cNvPr id="13" name="Text 4"/>
          <p:cNvSpPr txBox="1"/>
          <p:nvPr/>
        </p:nvSpPr>
        <p:spPr>
          <a:xfrm>
            <a:off x="10470000" y="6144733"/>
            <a:ext cx="7134600" cy="13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суша
</a:t>
            </a:r>
            <a:pPr algn="l" indent="0" marL="0">
              <a:lnSpc>
                <a:spcPct val="100000"/>
              </a:lnSpc>
              <a:buNone/>
            </a:pPr>
            <a:r>
              <a:rPr lang="en-US" sz="22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Извержение может менять берега, засыпать долины пеплом и создавать новые участки суши. Иногда вулканический материал со временем образует острова среди океана.
</a:t>
            </a:r>
            <a:endParaRPr lang="en-US" sz="2224" dirty="0"/>
          </a:p>
        </p:txBody>
      </p:sp>
      <p:sp>
        <p:nvSpPr>
          <p:cNvPr id="14" name="Text 5"/>
          <p:cNvSpPr txBox="1"/>
          <p:nvPr/>
        </p:nvSpPr>
        <p:spPr>
          <a:xfrm>
            <a:off x="10470000" y="7637208"/>
            <a:ext cx="7134600" cy="13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 для судов
</a:t>
            </a:r>
            <a:pPr algn="l" indent="0" marL="0">
              <a:lnSpc>
                <a:spcPct val="100000"/>
              </a:lnSpc>
              <a:buNone/>
            </a:pPr>
            <a:r>
              <a:rPr lang="en-US" sz="22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мореплавателей вулканы были не только ориентиром, но и угрозой. Пепел ухудшал видимость, а лавовые поля и выбросы делали подход к берегу опасным.
</a:t>
            </a:r>
            <a:endParaRPr lang="en-US" sz="2224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6250" y="2871099"/>
            <a:ext cx="10121400" cy="439090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396800" y="895200"/>
            <a:ext cx="6364800" cy="84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рельеф влияет на мореплавание
</a:t>
            </a:r>
            <a:pPr algn="l" indent="0" marL="0">
              <a:lnSpc>
                <a:spcPct val="120000"/>
              </a:lnSpc>
              <a:buNone/>
            </a:pPr>
            <a:r>
              <a:rPr lang="en-US" sz="2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между формой берега, опасностями и выбором курса особенно заметна в мореплавании. Короткая таблица показывает, какие природные условия требовали от моряков особой осторожности.
</a:t>
            </a:r>
            <a:pPr algn="l" indent="0" marL="0">
              <a:lnSpc>
                <a:spcPct val="150041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и тектоническая активность напрямую влияли на безопасность плавания и на выбор пути.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2273375" y="9886100"/>
            <a:ext cx="82044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теме мореплавания и тектоники плит
</a:t>
            </a:r>
            <a:endParaRPr lang="en-US" sz="1454" dirty="0"/>
          </a:p>
        </p:txBody>
      </p:sp>
      <p:sp>
        <p:nvSpPr>
          <p:cNvPr id="6" name="Text 2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688262" y="2400"/>
            <a:ext cx="8595277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83400" y="440975"/>
            <a:ext cx="7937100" cy="201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Какими были карты до открытий
</a:t>
            </a:r>
            <a:endParaRPr lang="en-US" sz="5000" dirty="0"/>
          </a:p>
        </p:txBody>
      </p:sp>
      <p:sp>
        <p:nvSpPr>
          <p:cNvPr id="8" name="Text 1"/>
          <p:cNvSpPr txBox="1"/>
          <p:nvPr/>
        </p:nvSpPr>
        <p:spPr>
          <a:xfrm>
            <a:off x="17560320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3211925" y="2464849"/>
            <a:ext cx="5884800" cy="17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Неполные знания
</a:t>
            </a:r>
            <a:pPr algn="l" indent="0" marL="0">
              <a:lnSpc>
                <a:spcPct val="100000"/>
              </a:lnSpc>
              <a:buNone/>
            </a:pPr>
            <a:r>
              <a:rPr lang="en-US" sz="22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XV веке карты охватывали лишь известные морякам земли. Очертания берегов часто рисовали по рассказам и редким наблюдениям, поэтому размеры океанов и расстояния между материками сильно искажались.
</a:t>
            </a:r>
            <a:endParaRPr lang="en-US" sz="2207" dirty="0"/>
          </a:p>
        </p:txBody>
      </p:sp>
      <p:sp>
        <p:nvSpPr>
          <p:cNvPr id="10" name="Text 3"/>
          <p:cNvSpPr txBox="1"/>
          <p:nvPr/>
        </p:nvSpPr>
        <p:spPr>
          <a:xfrm>
            <a:off x="864725" y="5047625"/>
            <a:ext cx="5884800" cy="17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Легенды и страхи
</a:t>
            </a:r>
            <a:pPr algn="l" indent="0" marL="0">
              <a:lnSpc>
                <a:spcPct val="100000"/>
              </a:lnSpc>
              <a:buNone/>
            </a:pPr>
            <a:r>
              <a:rPr lang="en-US" sz="23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многих картах соседствовали реальные сведения и представления о чудесах, монстрах или далёких «краях мира». Такие изображения показывали, насколько мало было точных данных о планете.
</a:t>
            </a:r>
            <a:endParaRPr lang="en-US" sz="2343" dirty="0"/>
          </a:p>
        </p:txBody>
      </p:sp>
      <p:sp>
        <p:nvSpPr>
          <p:cNvPr id="11" name="Text 4"/>
          <p:cNvSpPr txBox="1"/>
          <p:nvPr/>
        </p:nvSpPr>
        <p:spPr>
          <a:xfrm>
            <a:off x="3211925" y="7598149"/>
            <a:ext cx="5884800" cy="17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 точности
</a:t>
            </a:r>
            <a:pPr algn="l" indent="0" marL="0">
              <a:lnSpc>
                <a:spcPct val="100000"/>
              </a:lnSpc>
              <a:buNone/>
            </a:pPr>
            <a:r>
              <a:rPr lang="en-US" sz="23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дальше шли плавания, тем быстрее уточнялись берега, острова и проливы. Карты постепенно становились не только красивыми, но и полезными для навигации.
</a:t>
            </a:r>
            <a:endParaRPr lang="en-US" sz="2379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68125" y="3255169"/>
            <a:ext cx="753300" cy="669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446825" y="3234319"/>
            <a:ext cx="711300" cy="711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89125" y="6597494"/>
            <a:ext cx="711300" cy="711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446825" y="6582569"/>
            <a:ext cx="711300" cy="7113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207850" y="791650"/>
            <a:ext cx="138723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искали новые пути
</a:t>
            </a:r>
            <a:endParaRPr lang="en-US" sz="5000" dirty="0"/>
          </a:p>
        </p:txBody>
      </p:sp>
      <p:sp>
        <p:nvSpPr>
          <p:cNvPr id="8" name="Text 1"/>
          <p:cNvSpPr txBox="1"/>
          <p:nvPr/>
        </p:nvSpPr>
        <p:spPr>
          <a:xfrm>
            <a:off x="2006875" y="3234250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Торговля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978425" y="4301425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Торговые корабли искали короткие и выгодные маршруты к рынкам Европы, Азии и Африки. Чем точнее был путь, тем меньше времени и потерь приходилось на дорогу.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10464575" y="3234250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Богатства
</a:t>
            </a:r>
            <a:endParaRPr lang="en-US" sz="2800" dirty="0"/>
          </a:p>
        </p:txBody>
      </p:sp>
      <p:sp>
        <p:nvSpPr>
          <p:cNvPr id="11" name="Text 4"/>
          <p:cNvSpPr txBox="1"/>
          <p:nvPr/>
        </p:nvSpPr>
        <p:spPr>
          <a:xfrm>
            <a:off x="9436125" y="4301450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Пряности, золото и другие богатства были важной причиной дальних плаваний. Ради них мореплаватели готовы были идти в малоизвестные воды и проверять новые берега.
</a:t>
            </a:r>
            <a:endParaRPr lang="en-US" sz="2400" dirty="0"/>
          </a:p>
        </p:txBody>
      </p:sp>
      <p:sp>
        <p:nvSpPr>
          <p:cNvPr id="12" name="Text 5"/>
          <p:cNvSpPr txBox="1"/>
          <p:nvPr/>
        </p:nvSpPr>
        <p:spPr>
          <a:xfrm>
            <a:off x="2006875" y="6597425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Безопасный курс
</a:t>
            </a:r>
            <a:endParaRPr lang="en-US" sz="2800" dirty="0"/>
          </a:p>
        </p:txBody>
      </p:sp>
      <p:sp>
        <p:nvSpPr>
          <p:cNvPr id="13" name="Text 6"/>
          <p:cNvSpPr txBox="1"/>
          <p:nvPr/>
        </p:nvSpPr>
        <p:spPr>
          <a:xfrm>
            <a:off x="978425" y="7671225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Корабли зависели от ветров, течений, бухт и проливов. Умение выбрать безопасный проход помогало избежать рифов, штормов и лишних остановок у опасных берегов.
</a:t>
            </a:r>
            <a:endParaRPr lang="en-US" sz="2400" dirty="0"/>
          </a:p>
        </p:txBody>
      </p:sp>
      <p:sp>
        <p:nvSpPr>
          <p:cNvPr id="14" name="Text 7"/>
          <p:cNvSpPr txBox="1"/>
          <p:nvPr/>
        </p:nvSpPr>
        <p:spPr>
          <a:xfrm>
            <a:off x="10464575" y="6597425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в Азию
</a:t>
            </a:r>
            <a:endParaRPr lang="en-US" sz="2800" dirty="0"/>
          </a:p>
        </p:txBody>
      </p:sp>
      <p:sp>
        <p:nvSpPr>
          <p:cNvPr id="15" name="Text 8"/>
          <p:cNvSpPr txBox="1"/>
          <p:nvPr/>
        </p:nvSpPr>
        <p:spPr>
          <a:xfrm>
            <a:off x="9436125" y="7671225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в Азию по морю обещал быстрее связать страны и рынки. Поэтому искали не только новые земли, но и удобные направления через океаны.
</a:t>
            </a:r>
            <a:endParaRPr lang="en-US" sz="2400" dirty="0"/>
          </a:p>
        </p:txBody>
      </p:sp>
      <p:sp>
        <p:nvSpPr>
          <p:cNvPr id="16" name="Text 9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8950" y="2756271"/>
            <a:ext cx="9453600" cy="526258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61100" y="2888875"/>
            <a:ext cx="4800600" cy="526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22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три плавания стали поворотными точками в истории карт. С каждым новым маршрутом европейцы узнавали, что между известными землями лежат огромные океаны и неизвестные материки.
</a:t>
            </a:r>
            <a:pPr algn="l" indent="0" marL="0">
              <a:lnSpc>
                <a:spcPct val="150041"/>
              </a:lnSpc>
              <a:buNone/>
            </a:pPr>
            <a:r>
              <a:rPr lang="en-US" sz="22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2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плаваний показывает, как знания о мире расширялись от отдельных берегов к глобальной карте Земли.
</a:t>
            </a:r>
            <a:endParaRPr lang="en-US" sz="2297" dirty="0"/>
          </a:p>
        </p:txBody>
      </p:sp>
      <p:sp>
        <p:nvSpPr>
          <p:cNvPr id="7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1092450" y="438150"/>
            <a:ext cx="16103100" cy="160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морские вехи
</a:t>
            </a:r>
            <a:endParaRPr lang="en-US" sz="5000" dirty="0"/>
          </a:p>
        </p:txBody>
      </p:sp>
      <p:sp>
        <p:nvSpPr>
          <p:cNvPr id="9" name="Text 3"/>
          <p:cNvSpPr txBox="1"/>
          <p:nvPr/>
        </p:nvSpPr>
        <p:spPr>
          <a:xfrm>
            <a:off x="7811749" y="8183125"/>
            <a:ext cx="8950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даты: 1492, 1498, 1522
</a:t>
            </a:r>
            <a:endParaRPr lang="en-US" sz="1454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" y="2400"/>
            <a:ext cx="8484823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0470100" y="698678"/>
            <a:ext cx="71346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геология влияла на открытия
</a:t>
            </a:r>
            <a:endParaRPr lang="en-US" sz="5000" dirty="0"/>
          </a:p>
        </p:txBody>
      </p:sp>
      <p:sp>
        <p:nvSpPr>
          <p:cNvPr id="8" name="Text 1"/>
          <p:cNvSpPr txBox="1"/>
          <p:nvPr/>
        </p:nvSpPr>
        <p:spPr>
          <a:xfrm>
            <a:off x="17560320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10470100" y="3281788"/>
            <a:ext cx="7134600" cy="17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Навигация по рельефу
</a:t>
            </a:r>
            <a:pPr algn="l" indent="0" marL="0">
              <a:lnSpc>
                <a:spcPct val="100000"/>
              </a:lnSpc>
              <a:buNone/>
            </a:pPr>
            <a:r>
              <a:rPr lang="en-US" sz="24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Моряки внимательно искали рифы, острова, удобные бухты и проливы. Эти особенности рельефа определяли, где можно укрыться от шторма, а где лучше не приближаться к берегу.
</a:t>
            </a:r>
            <a:endParaRPr lang="en-US" sz="2445" dirty="0"/>
          </a:p>
        </p:txBody>
      </p:sp>
      <p:sp>
        <p:nvSpPr>
          <p:cNvPr id="10" name="Text 3"/>
          <p:cNvSpPr txBox="1"/>
          <p:nvPr/>
        </p:nvSpPr>
        <p:spPr>
          <a:xfrm>
            <a:off x="10470000" y="5287588"/>
            <a:ext cx="7134600" cy="17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карт
</a:t>
            </a:r>
            <a:pPr algn="l" indent="0" marL="0">
              <a:lnSpc>
                <a:spcPct val="100000"/>
              </a:lnSpc>
              <a:buNone/>
            </a:pPr>
            <a:r>
              <a:rPr lang="en-US" sz="24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Карты, составленные после плаваний, становились точнее и помогали учёным сравнивать берега, островные цепи и глубины. Так наблюдения моряков превращались в научные сведения о Земле.
</a:t>
            </a:r>
            <a:endParaRPr lang="en-US" sz="2414" dirty="0"/>
          </a:p>
        </p:txBody>
      </p:sp>
      <p:sp>
        <p:nvSpPr>
          <p:cNvPr id="11" name="Text 4"/>
          <p:cNvSpPr txBox="1"/>
          <p:nvPr/>
        </p:nvSpPr>
        <p:spPr>
          <a:xfrm>
            <a:off x="10470000" y="7293400"/>
            <a:ext cx="7134600" cy="17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объяснение
</a:t>
            </a:r>
            <a:pPr algn="l" indent="0" marL="0">
              <a:lnSpc>
                <a:spcPct val="100000"/>
              </a:lnSpc>
              <a:buNone/>
            </a:pPr>
            <a:r>
              <a:rPr lang="en-US" sz="24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 география и геология начали работать вместе. Открытия в океанах помогли понять, что внешний вид берегов связан с движением земной коры и изменением дна.
</a:t>
            </a:r>
            <a:endParaRPr lang="en-US" sz="248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37558" y="2082325"/>
            <a:ext cx="5113633" cy="5483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01871" y="2082325"/>
            <a:ext cx="5113633" cy="5483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66183" y="2082325"/>
            <a:ext cx="5113633" cy="54831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508325" y="341300"/>
            <a:ext cx="172098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Мини-кейс: острова и вулканические дуги
</a:t>
            </a:r>
            <a:endParaRPr lang="en-US" sz="5000" dirty="0"/>
          </a:p>
        </p:txBody>
      </p:sp>
      <p:sp>
        <p:nvSpPr>
          <p:cNvPr id="8" name="Text 2"/>
          <p:cNvSpPr txBox="1"/>
          <p:nvPr/>
        </p:nvSpPr>
        <p:spPr>
          <a:xfrm>
            <a:off x="1135063" y="7874897"/>
            <a:ext cx="5118731" cy="12957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Острова как ориентиры
</a:t>
            </a:r>
            <a:pPr algn="l" indent="0" marL="0">
              <a:lnSpc>
                <a:spcPct val="90000"/>
              </a:lnSpc>
              <a:buNone/>
            </a:pPr>
            <a:r>
              <a:rPr lang="en-US" sz="17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4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Тихом океане острова часто выстраиваются цепочками, а рядом лежат глубокие желоба. Для моряков это были заметные ориентиры, но также и зоны повышенного риска из-за землетрясений и извержений.
</a:t>
            </a:r>
            <a:endParaRPr lang="en-US" sz="1720" dirty="0"/>
          </a:p>
        </p:txBody>
      </p:sp>
      <p:sp>
        <p:nvSpPr>
          <p:cNvPr id="9" name="Text 3"/>
          <p:cNvSpPr txBox="1"/>
          <p:nvPr/>
        </p:nvSpPr>
        <p:spPr>
          <a:xfrm>
            <a:off x="6599383" y="7874897"/>
            <a:ext cx="5118731" cy="12957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Опасный путь
</a:t>
            </a:r>
            <a:pPr algn="l" indent="0" marL="0">
              <a:lnSpc>
                <a:spcPct val="90000"/>
              </a:lnSpc>
              <a:buNone/>
            </a:pPr>
            <a:r>
              <a:rPr lang="en-US" sz="17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5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корабль приближался к вулканической дуге, карта должна была учитывать не только расстояния, но и опасные участки моря. Пепел, подводные толчки и резкие глубины требовали осторожного обхода.
</a:t>
            </a:r>
            <a:endParaRPr lang="en-US" sz="1775" dirty="0"/>
          </a:p>
        </p:txBody>
      </p:sp>
      <p:sp>
        <p:nvSpPr>
          <p:cNvPr id="10" name="Text 4"/>
          <p:cNvSpPr txBox="1"/>
          <p:nvPr/>
        </p:nvSpPr>
        <p:spPr>
          <a:xfrm>
            <a:off x="12063702" y="7874897"/>
            <a:ext cx="5118731" cy="12957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Подсказка для науки
</a:t>
            </a:r>
            <a:pPr algn="l" indent="0" marL="0">
              <a:lnSpc>
                <a:spcPct val="90000"/>
              </a:lnSpc>
              <a:buNone/>
            </a:pPr>
            <a:r>
              <a:rPr lang="en-US" sz="17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5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острова помогали уточнять представления о строении океана. Их расположение подсказывало, где границы плит сближаются, и почему именно здесь так много вулканов и желобов.
</a:t>
            </a:r>
            <a:endParaRPr lang="en-US" sz="1775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73550" y="6533610"/>
            <a:ext cx="16931100" cy="37532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83400" y="419100"/>
            <a:ext cx="14556600" cy="22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наука помогает сегодня
</a:t>
            </a:r>
            <a:endParaRPr lang="en-US" sz="5000" dirty="0"/>
          </a:p>
        </p:txBody>
      </p:sp>
      <p:sp>
        <p:nvSpPr>
          <p:cNvPr id="10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700" dirty="0"/>
          </a:p>
        </p:txBody>
      </p:sp>
      <p:sp>
        <p:nvSpPr>
          <p:cNvPr id="11" name="Text 2"/>
          <p:cNvSpPr txBox="1"/>
          <p:nvPr/>
        </p:nvSpPr>
        <p:spPr>
          <a:xfrm>
            <a:off x="1166681" y="3429413"/>
            <a:ext cx="4691100" cy="28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из космоса
</a:t>
            </a:r>
            <a:pPr algn="l" indent="0" marL="0">
              <a:lnSpc>
                <a:spcPct val="100000"/>
              </a:lnSpc>
              <a:buNone/>
            </a:pPr>
            <a:r>
              <a:rPr lang="en-US" sz="2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Спутники позволяют быстро видеть линию берега, ледовые поля и изменения поверхности океана. Это помогает обновлять карты и точнее планировать маршруты экспедиций и судов.
</a:t>
            </a:r>
            <a:endParaRPr lang="en-US" sz="2900" dirty="0"/>
          </a:p>
        </p:txBody>
      </p:sp>
      <p:sp>
        <p:nvSpPr>
          <p:cNvPr id="12" name="Text 3"/>
          <p:cNvSpPr txBox="1"/>
          <p:nvPr/>
        </p:nvSpPr>
        <p:spPr>
          <a:xfrm>
            <a:off x="6793508" y="3429413"/>
            <a:ext cx="4691100" cy="28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под водой
</a:t>
            </a:r>
            <a:pPr algn="l" indent="0" marL="0">
              <a:lnSpc>
                <a:spcPct val="100000"/>
              </a:lnSpc>
              <a:buNone/>
            </a:pPr>
            <a:r>
              <a:rPr lang="en-US" sz="2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Цифровые модели дна показывают хребты, впадины и подводные склоны. Благодаря им можно заранее оценить глубины, рельеф и возможные опасные зоны.
</a:t>
            </a:r>
            <a:endParaRPr lang="en-US" sz="2900" dirty="0"/>
          </a:p>
        </p:txBody>
      </p:sp>
      <p:sp>
        <p:nvSpPr>
          <p:cNvPr id="13" name="Text 4"/>
          <p:cNvSpPr txBox="1"/>
          <p:nvPr/>
        </p:nvSpPr>
        <p:spPr>
          <a:xfrm>
            <a:off x="12427583" y="3429413"/>
            <a:ext cx="4691100" cy="28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Зоны риска
</a:t>
            </a:r>
            <a:pPr algn="l" indent="0" marL="0">
              <a:lnSpc>
                <a:spcPct val="100000"/>
              </a:lnSpc>
              <a:buNone/>
            </a:pPr>
            <a:r>
              <a:rPr lang="en-US" sz="27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Сейсмологические данные помогают отслеживать районы, где возможны землетрясения и цунами. Современные карты объединяют эти сведения с береговой линией и движением плит.
</a:t>
            </a:r>
            <a:endParaRPr lang="en-US" sz="2724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5146284"/>
            <a:ext cx="18268200" cy="513793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34450" y="1830500"/>
            <a:ext cx="15619200" cy="277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в движении
</a:t>
            </a:r>
            <a:pPr algn="l" indent="0" marL="0">
              <a:lnSpc>
                <a:spcPct val="100000"/>
              </a:lnSpc>
              <a:buNone/>
            </a:pPr>
            <a:r>
              <a:rPr lang="en-US" sz="5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не стоит на месте: её кора движется, а рельеф меняется даже тогда, когда это незаметно человеку. Великие открытия показали это движение в масштабе всей планеты и сделали карты точнее.
</a:t>
            </a:r>
            <a:endParaRPr lang="en-US" sz="4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2026-07-26T19:08:17Z</dcterms:created>
  <dcterms:modified xsi:type="dcterms:W3CDTF">2026-07-26T19:08:17Z</dcterms:modified>
</cp:coreProperties>
</file>