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2055" y="0"/>
            <a:ext cx="4801939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00" y="1151600"/>
            <a:ext cx="3543600" cy="174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человека как биологический процесс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39900" y="3176275"/>
            <a:ext cx="3543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человека: от зарождения до старости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6219" y="0"/>
            <a:ext cx="376721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504750"/>
            <a:ext cx="4660800" cy="945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индивидуальное развитие человека?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6300"/>
            <a:ext cx="4503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как наследственность, гормоны и условия жизни определяют рост, созревание и здоровье. Особенно важно это в подростковом возрасте, когда организм быстро меняется, а образ жизни заметно влияет на самочувствие и работоспособность.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9400"/>
            <a:ext cx="8620800" cy="7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Онтогенез человека: основные этапы
</a:t>
            </a:r>
            <a:endParaRPr lang="en-US" sz="30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385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Образуется зигота — первая клетка нового организма, в которой уже заложена наследственная программа развития.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964450" y="3000375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Происходят дробление, гаструляция и закладка тканей и органов; формируются основные системы организма.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66805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Постэмбриональный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рождения организм увеличивается, совершенствует функции органов и проходит этапы детства, зрелости и старения.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368650" y="3000375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изменения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этапе меняются скорость обмена веществ, темпы роста и степень зрелости органов и 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2215358"/>
            <a:ext cx="4776300" cy="12994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индивидуального развития человека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возрастной период имеет свои биологические особенности и уязвимые системы.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человека идёт неравномерно: в разные периоды преобладают разные процессы и меняется нагрузка на органы.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возрастная физиология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200" y="1121138"/>
            <a:ext cx="4453800" cy="11873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200" y="2388505"/>
            <a:ext cx="4453800" cy="118739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00" y="3655880"/>
            <a:ext cx="4453800" cy="11873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наследственность и среда формируют человека
</a:t>
            </a:r>
            <a:endParaRPr lang="en-US" sz="2584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858800" y="1120683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задаёт тип телосложения, особенности обмена веществ, группу крови и предрасположенность к ряду признаков. Это не готовый результат, а биологическая программа, которая запускает индивидуальный путь развития организма и создаёт его исходные возможности.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8800" y="2388050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условий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сон, физическая активность, болезни и уровень стресса могут усиливать или ослаблять проявление наследственных задатков. Поэтому у людей с похожим генотипом фенотип может заметно различаться в зависимости от жизненных условий.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58800" y="3655425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как итог взаимодействия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и внутренние особенности человека складываются из совместного действия генотипа и среды. Именно поэтому схема «генотип — среда — фенотип» показывает не простую сумму влияний, а их постоянное взаимное преобразование.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темпы развития подростка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особенно важны режим сна, качество питания и эмоциональная нагрузка, потому что они быстро отражаются на самочувствии и учебной работоспособности.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развития определяются сочетанием биологических и социальных факторов; сильнее всего на повседневное состояние влияют сон, питание и стресс.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биология, возрастная физиология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1400" y="776825"/>
            <a:ext cx="3841200" cy="150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413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10–17 лет
</a:t>
            </a:r>
            <a:endParaRPr lang="en-US" sz="6413" dirty="0"/>
          </a:p>
        </p:txBody>
      </p:sp>
      <p:sp>
        <p:nvSpPr>
          <p:cNvPr id="4" name="Text 1"/>
          <p:cNvSpPr txBox="1"/>
          <p:nvPr/>
        </p:nvSpPr>
        <p:spPr>
          <a:xfrm>
            <a:off x="2538300" y="3886863"/>
            <a:ext cx="4067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эти годы чаще всего наблюдаются скачок роста, перестройка пропорций тела и формирование вторичных половых признаков. Границы периода индивидуальны и зависят от темпов созревания.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080650" y="2334100"/>
            <a:ext cx="4982700" cy="93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4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типичный диапазон подросткового возраста, в котором происходят наиболее заметные биологические и психические изменения.
</a:t>
            </a:r>
            <a:endParaRPr lang="en-US" sz="1842" dirty="0"/>
          </a:p>
        </p:txBody>
      </p:sp>
      <p:sp>
        <p:nvSpPr>
          <p:cNvPr id="7" name="Text 4"/>
          <p:cNvSpPr txBox="1"/>
          <p:nvPr/>
        </p:nvSpPr>
        <p:spPr>
          <a:xfrm>
            <a:off x="2538300" y="3407575"/>
            <a:ext cx="4067400" cy="1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возрастная физиология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4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возрастных изменений в организме
</a:t>
            </a:r>
            <a:endParaRPr lang="en-US" sz="2354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наследственная программа реализуется под влиянием гормонов и условий жизни.
</a:t>
            </a:r>
            <a:endParaRPr lang="en-US" sz="138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240063"/>
            <a:ext cx="9144000" cy="19020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9400"/>
            <a:ext cx="8618100" cy="5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развитие и половое созревание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4425" y="2225901"/>
            <a:ext cx="2061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означает увеличение размеров тела, а развитие — усложнение строения и функций органов. Эти процессы идут одновременно, но не тождественны: человек может быстро расти, ещё не достигая полной функциональной зрелости.
</a:t>
            </a:r>
            <a:endParaRPr lang="en-US" sz="791" dirty="0"/>
          </a:p>
        </p:txBody>
      </p:sp>
      <p:sp>
        <p:nvSpPr>
          <p:cNvPr id="11" name="Text 3"/>
          <p:cNvSpPr txBox="1"/>
          <p:nvPr/>
        </p:nvSpPr>
        <p:spPr>
          <a:xfrm>
            <a:off x="264434" y="1851325"/>
            <a:ext cx="20610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развитие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453008" y="2225901"/>
            <a:ext cx="2061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полового созревания активнее работают гипофиз, яичники и семенники. Усиливается выработка половых гормонов, которые запускают созревание половой системы и влияют на темпы общего развития организма.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2453017" y="1851325"/>
            <a:ext cx="20610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перестройка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4637334" y="2225901"/>
            <a:ext cx="2061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мальчиков обычно заметнее увеличиваются плечевой пояс и мышечная масса, меняется тембр голоса, появляются новые пропорции тела. Эти изменения связаны с действием тестостерона и постепенным созреванием репродуктивной системы.
</a:t>
            </a:r>
            <a:endParaRPr lang="en-US" sz="791" dirty="0"/>
          </a:p>
        </p:txBody>
      </p:sp>
      <p:sp>
        <p:nvSpPr>
          <p:cNvPr id="15" name="Text 7"/>
          <p:cNvSpPr txBox="1"/>
          <p:nvPr/>
        </p:nvSpPr>
        <p:spPr>
          <a:xfrm>
            <a:off x="4637343" y="1851325"/>
            <a:ext cx="20610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 мальчиков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6821663" y="2225901"/>
            <a:ext cx="2061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девочек раньше начинается развитие молочных желёз и формирование более округлых пропорций тела. Одновременно происходит скачок роста и формируются вторичные половые признаки, характерные для женского организма.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6821672" y="1851325"/>
            <a:ext cx="2061000" cy="30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у девочек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привычки поддерживают нормальное развитие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особенно важны в подростковом возрасте, когда организм активно растёт и быстро расходует ресурсы на восстановление.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поддержку развитию дают сон и питание: они напрямую связаны с обменом веществ, восстановлением тканей и устойчивостью к утомлению.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биология, основы гигиены и возрастной физиологии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9400"/>
            <a:ext cx="83109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эндокринная регуляция развития
</a:t>
            </a:r>
            <a:endParaRPr lang="en-US" sz="2612" dirty="0"/>
          </a:p>
        </p:txBody>
      </p:sp>
      <p:sp>
        <p:nvSpPr>
          <p:cNvPr id="4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5" name="Text 2"/>
          <p:cNvSpPr txBox="1"/>
          <p:nvPr/>
        </p:nvSpPr>
        <p:spPr>
          <a:xfrm>
            <a:off x="261611" y="1252404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эндокринная системы действуют согласованно: первая быстро передаёт сигналы, а вторая обеспечивает более длительные изменения. Вместе они задают темпы роста, созревания и адаптации организма к нагрузкам.
</a:t>
            </a:r>
            <a:endParaRPr lang="en-US" sz="1024" dirty="0"/>
          </a:p>
        </p:txBody>
      </p:sp>
      <p:sp>
        <p:nvSpPr>
          <p:cNvPr id="6" name="Text 3"/>
          <p:cNvSpPr txBox="1"/>
          <p:nvPr/>
        </p:nvSpPr>
        <p:spPr>
          <a:xfrm>
            <a:off x="261642" y="1013255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системы — один процесс
</a:t>
            </a:r>
            <a:endParaRPr lang="en-US" sz="1161" dirty="0"/>
          </a:p>
        </p:txBody>
      </p:sp>
      <p:sp>
        <p:nvSpPr>
          <p:cNvPr id="7" name="Text 4"/>
          <p:cNvSpPr txBox="1"/>
          <p:nvPr/>
        </p:nvSpPr>
        <p:spPr>
          <a:xfrm>
            <a:off x="261611" y="2226409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связывает нервную и гуморальную регуляцию, а гипофиз управляет работой многих эндокринных желёз. Через гормоны эта система координирует обмен веществ, развитие тканей и половое созревание.
</a:t>
            </a:r>
            <a:endParaRPr lang="en-US" sz="1049" dirty="0"/>
          </a:p>
        </p:txBody>
      </p:sp>
      <p:sp>
        <p:nvSpPr>
          <p:cNvPr id="8" name="Text 5"/>
          <p:cNvSpPr txBox="1"/>
          <p:nvPr/>
        </p:nvSpPr>
        <p:spPr>
          <a:xfrm>
            <a:off x="261642" y="1987223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гипоталамуса и гипофиза
</a:t>
            </a:r>
            <a:endParaRPr lang="en-US" sz="1161" dirty="0"/>
          </a:p>
        </p:txBody>
      </p:sp>
      <p:sp>
        <p:nvSpPr>
          <p:cNvPr id="9" name="Text 6"/>
          <p:cNvSpPr txBox="1"/>
          <p:nvPr/>
        </p:nvSpPr>
        <p:spPr>
          <a:xfrm>
            <a:off x="261598" y="3200429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роста, щитовидной железы и половых желёз влияют на увеличение размеров тела, формирование костей и мышц, а также на созревание органов. Их действие особенно заметно в подростковом возрасте.
</a:t>
            </a:r>
            <a:endParaRPr lang="en-US" sz="1049" dirty="0"/>
          </a:p>
        </p:txBody>
      </p:sp>
      <p:sp>
        <p:nvSpPr>
          <p:cNvPr id="10" name="Text 7"/>
          <p:cNvSpPr txBox="1"/>
          <p:nvPr/>
        </p:nvSpPr>
        <p:spPr>
          <a:xfrm>
            <a:off x="261628" y="2961243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и рост
</a:t>
            </a:r>
            <a:endParaRPr lang="en-US" sz="1161" dirty="0"/>
          </a:p>
        </p:txBody>
      </p:sp>
      <p:sp>
        <p:nvSpPr>
          <p:cNvPr id="11" name="Text 8"/>
          <p:cNvSpPr txBox="1"/>
          <p:nvPr/>
        </p:nvSpPr>
        <p:spPr>
          <a:xfrm>
            <a:off x="261598" y="4174462"/>
            <a:ext cx="4937113" cy="5892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период взросления организм особенно чувствителен к стрессу, недосыпу и заболеваниям, потому что регуляторные системы работают с повышенной нагрузкой. Поэтому баланс нервной и эндокринной регуляции напрямую связан со здоровьем.
</a:t>
            </a:r>
            <a:endParaRPr lang="en-US" sz="1008" dirty="0"/>
          </a:p>
        </p:txBody>
      </p:sp>
      <p:sp>
        <p:nvSpPr>
          <p:cNvPr id="12" name="Text 9"/>
          <p:cNvSpPr txBox="1"/>
          <p:nvPr/>
        </p:nvSpPr>
        <p:spPr>
          <a:xfrm>
            <a:off x="261628" y="3935277"/>
            <a:ext cx="4937113" cy="1915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чувствительность
</a:t>
            </a:r>
            <a:endParaRPr lang="en-US" sz="11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1080168"/>
            <a:ext cx="8620800" cy="23453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93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признаки нормального развития подростка
</a:t>
            </a:r>
            <a:endParaRPr lang="en-US" sz="2293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725" y="3843658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развития помогают оценить не только внешний рост, но и функциональное состояние организма в целом.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647683" y="3843659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Нормальное развитие оценивают по совокупности признаков: темпам роста, сну, массе и функциональному состоянию, а не только по внешнему виду.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61725" y="3503125"/>
            <a:ext cx="42348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основы возрастной физиологии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50" y="1441475"/>
            <a:ext cx="234900" cy="23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5250" y="2420169"/>
            <a:ext cx="251100" cy="200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031" y="3364867"/>
            <a:ext cx="205538" cy="23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031" y="4326575"/>
            <a:ext cx="205538" cy="234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как условие полноценного развития
</a:t>
            </a:r>
            <a:endParaRPr lang="en-US" sz="26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52550" y="12623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выносливость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здоровье помогает организму расти без лишних перегрузок, сохранять работоспособность и легче переносить учебный и физический стресс. При заболеваниях эти процессы становятся менее устойчивыми.
</a:t>
            </a:r>
            <a:endParaRPr lang="en-US" sz="975" dirty="0"/>
          </a:p>
        </p:txBody>
      </p:sp>
      <p:sp>
        <p:nvSpPr>
          <p:cNvPr id="11" name="Text 3"/>
          <p:cNvSpPr txBox="1"/>
          <p:nvPr/>
        </p:nvSpPr>
        <p:spPr>
          <a:xfrm>
            <a:off x="752550" y="22240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болезней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инфекции и хронические заболевания отнимают ресурсы, которые должны идти на развитие. Поэтому профилактика, своевременное обращение к врачу и соблюдение гигиены особенно важны в подростковом возрасте.
</a:t>
            </a:r>
            <a:endParaRPr lang="en-US" sz="975" dirty="0"/>
          </a:p>
        </p:txBody>
      </p:sp>
      <p:sp>
        <p:nvSpPr>
          <p:cNvPr id="12" name="Text 4"/>
          <p:cNvSpPr txBox="1"/>
          <p:nvPr/>
        </p:nvSpPr>
        <p:spPr>
          <a:xfrm>
            <a:off x="752550" y="3185730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Сбалансированный рацион обеспечивает организм белками, витаминами и минеральными веществами, необходимыми для роста тканей. Дефицит питания замедляет развитие, снижает концентрацию внимания и усиливает утомляемость.
</a:t>
            </a:r>
            <a:endParaRPr lang="en-US" sz="975" dirty="0"/>
          </a:p>
        </p:txBody>
      </p:sp>
      <p:sp>
        <p:nvSpPr>
          <p:cNvPr id="13" name="Text 5"/>
          <p:cNvSpPr txBox="1"/>
          <p:nvPr/>
        </p:nvSpPr>
        <p:spPr>
          <a:xfrm>
            <a:off x="752550" y="4147437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Сон, регулярная физическая активность и прогулки поддерживают нервную систему, улучшают обмен веществ и укрепляют мышцы. Эти условия помогают подростку лучше адаптироваться к нагрузкам и сохранять здоровье.
</a:t>
            </a:r>
            <a:endParaRPr lang="en-US" sz="9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формируются полезные биологические привычки
</a:t>
            </a:r>
            <a:endParaRPr lang="en-US" sz="250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повторяющиеся действия постепенно становятся устойчивой частью образа жизни и влияют на физиологическое состояние.
</a:t>
            </a:r>
            <a:endParaRPr lang="en-US" sz="13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980" y="1081132"/>
            <a:ext cx="2787900" cy="18268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8225" y="1081132"/>
            <a:ext cx="2787900" cy="18268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4474" y="1081132"/>
            <a:ext cx="2787900" cy="182683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995827"/>
            <a:ext cx="2787900" cy="17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задаёт базовый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первой формирует повседневный режим: когда ребёнок ест, спит и соблюдает гигиену. Эти привычки незаметно становятся основой для нормального роста, восстановления и устойчивости к утомлению в течение дня.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77848" y="2995827"/>
            <a:ext cx="2787900" cy="17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усиливает нагрузку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требует длительного внимания, работы за партой и зрительного напряжения. Если режим не выстроен, перегрузка отражается на осанке, качестве сна и самочувствии, а вместе с этим — на темпах развития.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94097" y="2995827"/>
            <a:ext cx="2787900" cy="17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Сверстники влияют на выбор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подростка может поддерживать спорт, ответственность и заботу о здоровье, а может подталкивать к вредным привычкам. В центре этих влияний всегда остаётся личное решение, которое определяет биологические последствия.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41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семьи, школы и окружения на развитие организма
</a:t>
            </a:r>
            <a:endParaRPr lang="en-US" sz="254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замедляющие нормальное развитие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таких факторов действует одновременно, тем сильнее снижается работоспособность и устойчивость организма к нагрузкам.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опасны сочетания рисков: они усиливают утомляемость, ухудшают обмен веществ и замедляют восстановление сильнее, чем отдельный фактор.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биологии; качественная оценка факторов риска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9400"/>
            <a:ext cx="8310900" cy="11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Индивидуальная траектория развития и биологический возраст
</a:t>
            </a:r>
            <a:endParaRPr lang="en-US" sz="2612" dirty="0"/>
          </a:p>
        </p:txBody>
      </p:sp>
      <p:sp>
        <p:nvSpPr>
          <p:cNvPr id="4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2"/>
          <p:cNvSpPr txBox="1"/>
          <p:nvPr/>
        </p:nvSpPr>
        <p:spPr>
          <a:xfrm>
            <a:off x="261575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одинаковом возрасте по паспорту подростки могут заметно отличаться по росту, массе тела и уровню зрелости органов. Это нормально, потому что развитие идёт неравномерно и индивидуально.
</a:t>
            </a:r>
            <a:endParaRPr lang="en-US" sz="987" dirty="0"/>
          </a:p>
        </p:txBody>
      </p:sp>
      <p:sp>
        <p:nvSpPr>
          <p:cNvPr id="6" name="Text 3"/>
          <p:cNvSpPr txBox="1"/>
          <p:nvPr/>
        </p:nvSpPr>
        <p:spPr>
          <a:xfrm>
            <a:off x="261587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Неодинаковые темпы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441502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возраст показывает, насколько организм зрел в данный момент. Он может опережать календарный возраст или отставать от него, если темпы роста, созревания и восстановления отличаются от средних.
</a:t>
            </a:r>
            <a:endParaRPr lang="en-US" sz="969" dirty="0"/>
          </a:p>
        </p:txBody>
      </p:sp>
      <p:sp>
        <p:nvSpPr>
          <p:cNvPr id="8" name="Text 5"/>
          <p:cNvSpPr txBox="1"/>
          <p:nvPr/>
        </p:nvSpPr>
        <p:spPr>
          <a:xfrm>
            <a:off x="2441514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возраст
</a:t>
            </a:r>
            <a:endParaRPr lang="en-US" sz="1100" dirty="0"/>
          </a:p>
        </p:txBody>
      </p:sp>
      <p:sp>
        <p:nvSpPr>
          <p:cNvPr id="9" name="Text 6"/>
          <p:cNvSpPr txBox="1"/>
          <p:nvPr/>
        </p:nvSpPr>
        <p:spPr>
          <a:xfrm>
            <a:off x="4621426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индивидуальную траекторию влияют наследственность, питание, физическая активность, качество сна, перенесённые болезни и общий уровень стресса. Эти факторы способны ускорять или замедлять созревание организма.
</a:t>
            </a:r>
            <a:endParaRPr lang="en-US" sz="977" dirty="0"/>
          </a:p>
        </p:txBody>
      </p:sp>
      <p:sp>
        <p:nvSpPr>
          <p:cNvPr id="10" name="Text 7"/>
          <p:cNvSpPr txBox="1"/>
          <p:nvPr/>
        </p:nvSpPr>
        <p:spPr>
          <a:xfrm>
            <a:off x="4621437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
</a:t>
            </a:r>
            <a:endParaRPr lang="en-US" sz="1100" dirty="0"/>
          </a:p>
        </p:txBody>
      </p:sp>
      <p:sp>
        <p:nvSpPr>
          <p:cNvPr id="11" name="Text 8"/>
          <p:cNvSpPr txBox="1"/>
          <p:nvPr/>
        </p:nvSpPr>
        <p:spPr>
          <a:xfrm>
            <a:off x="6801357" y="2744376"/>
            <a:ext cx="20811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своей траектории помогает не сравнивать себя с другими формально, а оценивать реальное состояние организма. Это особенно важно для выбора режима нагрузки, питания и отдыха.
</a:t>
            </a:r>
            <a:endParaRPr lang="en-US" sz="987" dirty="0"/>
          </a:p>
        </p:txBody>
      </p:sp>
      <p:sp>
        <p:nvSpPr>
          <p:cNvPr id="12" name="Text 9"/>
          <p:cNvSpPr txBox="1"/>
          <p:nvPr/>
        </p:nvSpPr>
        <p:spPr>
          <a:xfrm>
            <a:off x="6801369" y="2231450"/>
            <a:ext cx="2081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здоровья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7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Самонаблюдение как элемент биологической грамотности
</a:t>
            </a:r>
            <a:endParaRPr lang="en-US" sz="2507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34775" y="1540677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стоит с простых данных: роста, массы тела, сна, утомляемости и самочувствия. Такие наблюдения не требуют сложных приборов, но дают представление о том, как организм реагирует на образ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4795" y="1300525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Отслеживание показателей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4775" y="2420726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разовое измерение, а последовательность наблюдений за неделю, месяц или четверть. Именно динамика позволяет увидеть, что изменилось после режима дня, тренировок, недосыпа или повышенной нагрузки.
</a:t>
            </a:r>
            <a:endParaRPr lang="en-US" sz="986" dirty="0"/>
          </a:p>
        </p:txBody>
      </p:sp>
      <p:sp>
        <p:nvSpPr>
          <p:cNvPr id="12" name="Text 5"/>
          <p:cNvSpPr txBox="1"/>
          <p:nvPr/>
        </p:nvSpPr>
        <p:spPr>
          <a:xfrm>
            <a:off x="634795" y="2180574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 динамике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34775" y="3300781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результат ухудшается, полезно сопоставить его с питанием, стрессом, количеством движения и качеством отдыха. Такой анализ развивает биологическую грамотность и помогает принимать более осознанные решения.
</a:t>
            </a:r>
            <a:endParaRPr lang="en-US" sz="956" dirty="0"/>
          </a:p>
        </p:txBody>
      </p:sp>
      <p:sp>
        <p:nvSpPr>
          <p:cNvPr id="14" name="Text 7"/>
          <p:cNvSpPr txBox="1"/>
          <p:nvPr/>
        </p:nvSpPr>
        <p:spPr>
          <a:xfrm>
            <a:off x="634795" y="3060629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причин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634775" y="4180851"/>
            <a:ext cx="45255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Самонаблюдение особенно ценно тогда, когда его результаты используются для корректировки привычек. Это помогает вовремя замечать отклонения, поддерживать нормальное развитие и избегать лишних перегрузок.
</a:t>
            </a:r>
            <a:endParaRPr lang="en-US" sz="998" dirty="0"/>
          </a:p>
        </p:txBody>
      </p:sp>
      <p:sp>
        <p:nvSpPr>
          <p:cNvPr id="16" name="Text 9"/>
          <p:cNvSpPr txBox="1"/>
          <p:nvPr/>
        </p:nvSpPr>
        <p:spPr>
          <a:xfrm>
            <a:off x="634795" y="3940699"/>
            <a:ext cx="45255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Выводы для практики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2215358"/>
            <a:ext cx="4776300" cy="129943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инструменты поддержки развития организма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действия помогают поддерживать нормальный рост, восстановление и устойчивость организма к нагрузкам.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Систематические привычки работают лучше разовых усилий: они поддерживают нервную систему, обмен веществ и адаптацию организма к учебным и физическим нагрузкам.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основы гигиены и возрастной физиологии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200" y="1215775"/>
            <a:ext cx="7383600" cy="12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Развитие, которое можно поддерживать
</a:t>
            </a:r>
            <a:endParaRPr lang="en-US" sz="3412" dirty="0"/>
          </a:p>
        </p:txBody>
      </p:sp>
      <p:sp>
        <p:nvSpPr>
          <p:cNvPr id="4" name="Text 1"/>
          <p:cNvSpPr txBox="1"/>
          <p:nvPr/>
        </p:nvSpPr>
        <p:spPr>
          <a:xfrm>
            <a:off x="2165725" y="2753800"/>
            <a:ext cx="4802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Индивидуальное развитие человека складывается из наследственной программы, влияния среды и работы регуляторных систем. Подростковый возраст особенно важен, потому что именно тогда привычки, здоровье и образ жизни заметно формируют будущее организма.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2026-06-01T15:00:32Z</dcterms:created>
  <dcterms:modified xsi:type="dcterms:W3CDTF">2026-06-01T15:00:32Z</dcterms:modified>
</cp:coreProperties>
</file>