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image" Target="../media/image-3-8.png"/><Relationship Id="rId9" Type="http://schemas.openxmlformats.org/officeDocument/2006/relationships/image" Target="../media/image-3-9.jpeg"/><Relationship Id="rId10" Type="http://schemas.openxmlformats.org/officeDocument/2006/relationships/image" Target="../media/image-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image" Target="../media/image-4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3939" y="410700"/>
            <a:ext cx="4123722" cy="43221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20550" y="346250"/>
            <a:ext cx="4251600" cy="445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 веществ и превращение энергии: ключевые идеи
</a:t>
            </a:r>
            <a:pPr algn="l" indent="0" marL="0">
              <a:lnSpc>
                <a:spcPct val="100000"/>
              </a:lnSpc>
              <a:buNone/>
            </a:pPr>
            <a:r>
              <a:rPr lang="en-US" sz="3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процессы, поддерживающие жизнь на Земле и устойчивость экосистем.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89712" y="435400"/>
            <a:ext cx="4060976" cy="4327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900" y="1739100"/>
            <a:ext cx="4118100" cy="30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 веществ — циклы элементов, таких как углерод и азот, перемещающиеся через природу и живые организмы. Превращение энергии происходит при фотосинтезе, дыхании и разложении, обеспечивая непрерывность жизни на планете.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28625"/>
            <a:ext cx="3776700" cy="6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круговорота веществ и энергии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725" y="994925"/>
            <a:ext cx="1619400" cy="157670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86300" y="994925"/>
            <a:ext cx="1619400" cy="157670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558875" y="994925"/>
            <a:ext cx="1619400" cy="157670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631450" y="994925"/>
            <a:ext cx="1619400" cy="1576701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3" name="Text 1"/>
          <p:cNvSpPr txBox="1"/>
          <p:nvPr/>
        </p:nvSpPr>
        <p:spPr>
          <a:xfrm>
            <a:off x="687190" y="3237959"/>
            <a:ext cx="15084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испаряется из океанов, образует облака, выпадает осадками и возвращается к водоёмам, создавая постоянный поток воды между всеми компонентами природы.
</a:t>
            </a:r>
            <a:endParaRPr lang="en-US" sz="971" dirty="0"/>
          </a:p>
        </p:txBody>
      </p:sp>
      <p:sp>
        <p:nvSpPr>
          <p:cNvPr id="14" name="Text 2"/>
          <p:cNvSpPr txBox="1"/>
          <p:nvPr/>
        </p:nvSpPr>
        <p:spPr>
          <a:xfrm>
            <a:off x="687191" y="2571825"/>
            <a:ext cx="15084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Водный цикл
</a:t>
            </a:r>
            <a:endParaRPr lang="en-US" sz="1400" dirty="0"/>
          </a:p>
        </p:txBody>
      </p:sp>
      <p:sp>
        <p:nvSpPr>
          <p:cNvPr id="15" name="Text 3"/>
          <p:cNvSpPr txBox="1"/>
          <p:nvPr/>
        </p:nvSpPr>
        <p:spPr>
          <a:xfrm>
            <a:off x="2759765" y="3237959"/>
            <a:ext cx="15084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используют CO2 для фотосинтеза, животные выделяют углекислый газ при дыхании, а разложение органики возвращает углерод в атмосферу.
</a:t>
            </a:r>
            <a:endParaRPr lang="en-US" sz="1000" dirty="0"/>
          </a:p>
        </p:txBody>
      </p:sp>
      <p:sp>
        <p:nvSpPr>
          <p:cNvPr id="16" name="Text 4"/>
          <p:cNvSpPr txBox="1"/>
          <p:nvPr/>
        </p:nvSpPr>
        <p:spPr>
          <a:xfrm>
            <a:off x="2759766" y="2571825"/>
            <a:ext cx="15084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 углерода
</a:t>
            </a:r>
            <a:endParaRPr lang="en-US" sz="1400" dirty="0"/>
          </a:p>
        </p:txBody>
      </p:sp>
      <p:sp>
        <p:nvSpPr>
          <p:cNvPr id="17" name="Text 5"/>
          <p:cNvSpPr txBox="1"/>
          <p:nvPr/>
        </p:nvSpPr>
        <p:spPr>
          <a:xfrm>
            <a:off x="4832340" y="3237959"/>
            <a:ext cx="15084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превращают атмосферный азот в формы, доступные растениям, которые затем усваиваются животными через пищу.
</a:t>
            </a:r>
            <a:endParaRPr lang="en-US" sz="1000" dirty="0"/>
          </a:p>
        </p:txBody>
      </p:sp>
      <p:sp>
        <p:nvSpPr>
          <p:cNvPr id="18" name="Text 6"/>
          <p:cNvSpPr txBox="1"/>
          <p:nvPr/>
        </p:nvSpPr>
        <p:spPr>
          <a:xfrm>
            <a:off x="4832341" y="2571825"/>
            <a:ext cx="15084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Азотный цикл
</a:t>
            </a:r>
            <a:endParaRPr lang="en-US" sz="1400" dirty="0"/>
          </a:p>
        </p:txBody>
      </p:sp>
      <p:sp>
        <p:nvSpPr>
          <p:cNvPr id="19" name="Text 7"/>
          <p:cNvSpPr txBox="1"/>
          <p:nvPr/>
        </p:nvSpPr>
        <p:spPr>
          <a:xfrm>
            <a:off x="6904915" y="3237959"/>
            <a:ext cx="15084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Кислород образуется при фотосинтезе и расходуется живыми организмами при дыхании, поддерживая обмен газов в атмосфере.
</a:t>
            </a:r>
            <a:endParaRPr lang="en-US" sz="1000" dirty="0"/>
          </a:p>
        </p:txBody>
      </p:sp>
      <p:sp>
        <p:nvSpPr>
          <p:cNvPr id="20" name="Text 8"/>
          <p:cNvSpPr txBox="1"/>
          <p:nvPr/>
        </p:nvSpPr>
        <p:spPr>
          <a:xfrm>
            <a:off x="6904916" y="2571825"/>
            <a:ext cx="15084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Кислородный цикл
</a:t>
            </a:r>
            <a:endParaRPr lang="en-US" sz="1400" dirty="0"/>
          </a:p>
        </p:txBody>
      </p:sp>
      <p:sp>
        <p:nvSpPr>
          <p:cNvPr id="21" name="Text 9"/>
          <p:cNvSpPr txBox="1"/>
          <p:nvPr/>
        </p:nvSpPr>
        <p:spPr>
          <a:xfrm>
            <a:off x="708650" y="268075"/>
            <a:ext cx="7929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природных циклов веществ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3431" y="1444350"/>
            <a:ext cx="218400" cy="21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70056" y="1444350"/>
            <a:ext cx="218400" cy="218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3431" y="3162740"/>
            <a:ext cx="218400" cy="1747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70056" y="3140900"/>
            <a:ext cx="218400" cy="218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3" name="Text 1"/>
          <p:cNvSpPr txBox="1"/>
          <p:nvPr/>
        </p:nvSpPr>
        <p:spPr>
          <a:xfrm>
            <a:off x="883075" y="152799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Поглощают минералы и углекислый газ для синтеза органических веществ, служат основой пищевых цепей.
</a:t>
            </a:r>
            <a:endParaRPr lang="en-US" sz="1500" dirty="0"/>
          </a:p>
        </p:txBody>
      </p:sp>
      <p:sp>
        <p:nvSpPr>
          <p:cNvPr id="14" name="Text 2"/>
          <p:cNvSpPr txBox="1"/>
          <p:nvPr/>
        </p:nvSpPr>
        <p:spPr>
          <a:xfrm>
            <a:off x="5149700" y="152799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Потребляют органику и участвуют в распределении веществ, обеспечивая передачу энергии по экосистемам.
</a:t>
            </a:r>
            <a:endParaRPr lang="en-US" sz="1500" dirty="0"/>
          </a:p>
        </p:txBody>
      </p:sp>
      <p:sp>
        <p:nvSpPr>
          <p:cNvPr id="15" name="Text 3"/>
          <p:cNvSpPr txBox="1"/>
          <p:nvPr/>
        </p:nvSpPr>
        <p:spPr>
          <a:xfrm>
            <a:off x="883075" y="322454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Микроорганизмы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Разлагают мертвую материю, возвращая элементы в почву и атмосферу, поддерживая цикличность.
</a:t>
            </a:r>
            <a:endParaRPr lang="en-US" sz="1500" dirty="0"/>
          </a:p>
        </p:txBody>
      </p:sp>
      <p:sp>
        <p:nvSpPr>
          <p:cNvPr id="16" name="Text 4"/>
          <p:cNvSpPr txBox="1"/>
          <p:nvPr/>
        </p:nvSpPr>
        <p:spPr>
          <a:xfrm>
            <a:off x="5149700" y="322454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Непрерывный обмен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Обеспечивает баланс создания, использования и разложения органики в природе.
</a:t>
            </a:r>
            <a:endParaRPr lang="en-US" sz="1500" dirty="0"/>
          </a:p>
        </p:txBody>
      </p:sp>
      <p:sp>
        <p:nvSpPr>
          <p:cNvPr id="17" name="Text 5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Важность биосферы в циклах веществ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345963"/>
            <a:ext cx="4063200" cy="26341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Гидрологические данные Всемирного водного совета, 2023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 воды (диаграмма)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97650" y="13448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испарения происходит с океанов, а осадки снабжают пресной водой сушу.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постоянно переходит из океанов на сушу и обратно, поддерживая жизненный цикл природы.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3225" y="3166851"/>
            <a:ext cx="8337300" cy="20110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46975" y="1176425"/>
            <a:ext cx="4063200" cy="17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Поглощение солнечной энергии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Хлорофилл в листьях улавливает свет, превращая его в энергию для химических реакций. Этот процесс запускает создание органических веществ.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4673600" y="1176425"/>
            <a:ext cx="4070700" cy="17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Синтез глюкозы и выделение кислорода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синтезируют глюкозу, выделяя кислород. На 1 м² листьев ежегодно образуется около 1 кг кислорода, важного для дыхания живых организмов.
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— ключ к преобразованию энергии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7325" y="14165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и животные превращают глюкозу в энергию, выделяя CO2 и воду, что поддерживает клеточные процессы.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838050" y="14165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Микроорганизмы разлагают мертвую органику, возвращая элементы в почву и атмосферу для повторного использования.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67325" y="33187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Разложение предотвращает накопление остатков, обеспечивая непрерывный круговорот веществ в экосистеме.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 и разрушение органики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2060447"/>
            <a:ext cx="4063200" cy="151000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06500" y="1497250"/>
            <a:ext cx="38754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скорости, источников и участия организмов в циклах воды, углерода и азота.
</a:t>
            </a:r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циклы имеют уникальную скорость и роль, но взаимосвязаны для стабильности экосистемы.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13725" y="4489950"/>
            <a:ext cx="64044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2023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биогеохимических циклов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4325" y="160407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Азот входит в почву с осадками, обеспечивая источник для биологических преобразований.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814750" y="160407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Свободноживущие и клубеньковые бактерии преобразуют азот в аммиак и далее в нитриты и нитраты.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544300" y="358002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поглощают нитраты из почвы, а животные получают азот, поедая растения и других животных.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814750" y="358002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Денитрификация возвращает азот в атмосферу, закрывая цикл и поддерживая баланс.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Азотный цикл и его участники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537758"/>
            <a:ext cx="8325600" cy="31435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85025"/>
            <a:ext cx="80319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цикла углерода в природе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1008450"/>
            <a:ext cx="80319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Источник: Экологические исследования, 2023 год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99875" y="1987650"/>
            <a:ext cx="23133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Солнечная энергия преобразуется растениями в химическую через фотосинтез, что позволяет создавать органические вещества — основу для всех последующих звеньев пищевых цепей.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418950" y="1987650"/>
            <a:ext cx="23133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передаётся от растений (продуцентов) к животным (консументам и редуцентам), но на каждом переходе теряется до 90% в виде тепла и биологических процессов.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6238025" y="1987650"/>
            <a:ext cx="23133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в цепи трава — саранча — лягушка — змея — орёл лишь около 10% энергии достигает следующего уровня, ограничивая длину и устойчивость пищевых цепей.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 энергии в пищевых цепях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345963"/>
            <a:ext cx="4063200" cy="26341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2023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Пирамида энергии в экосистеме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97650" y="13448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каждом трофическом уровне снижается не только энергия, но и биомасса, ограничивая развитие хищников.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передачи энергии показывает закономерность уменьшения ресурсов у верхних уровней, что определяет структуру экосистем.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02575" y="1648525"/>
            <a:ext cx="38676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 уменьшает поглощение углекислого газа растениями, усиливая парниковый эффект и способствуя климатическим изменениям.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945725" y="1648525"/>
            <a:ext cx="38676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Интенсивное применение минеральных удобрений нарушает азотный и фосфорный циклы, вызывая загрязнение почв и водоемов вследствие стоков.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602575" y="3292550"/>
            <a:ext cx="38676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воздуха промышленными выбросами приводит к кислотным дождям, повреждающим растения, почву и водные экосистемы.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945725" y="3305766"/>
            <a:ext cx="38676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естественных циклов снижает устойчивость экосистем, что отражается на биоразнообразии и качестве жизни всех организмов.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человека на круговорот веществ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956311"/>
            <a:ext cx="8337300" cy="218202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6975" y="3384175"/>
            <a:ext cx="4063200" cy="14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Повышенная концентрация CO2 и парниковых газов усиливает парниковый эффект, ведя к росту глобальной температуры и изменению климата на планете.
</a:t>
            </a:r>
            <a:endParaRPr lang="en-US" sz="17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73600" y="3384175"/>
            <a:ext cx="4070700" cy="14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климата вызывают таяние ледников, усиление разложения органики и выброса углекислого газа, нарушая устойчивость экосистем и среду обитания.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Глобальное потепление и круговорот углерода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99875" y="1967300"/>
            <a:ext cx="2313300" cy="22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веществ обеспечивает поступление необходимых элементов для построения клеток, роста и воспроизводства всех живых существ.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418950" y="1967300"/>
            <a:ext cx="2313300" cy="22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поглощают биогенные элементы из почвы, а животные получают их через пищу, поддерживая жизнедеятельность и обмен веществ.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38025" y="1967300"/>
            <a:ext cx="2313300" cy="22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Нарушение круговорота ведёт к истощению ресурсов и ограничению жизненных функций, что может вызвать гибель организмов.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круговорота веществ для живых организмов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2220908"/>
            <a:ext cx="4063200" cy="118908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797650" y="14972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основные причины и последствия нарушений биогеохимических циклов в природных системах.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циклов приводят к деградации экосистем, ухудшают качество среды и нарушают жизнедеятельность организмов.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Экологический доклад ООН, 2022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нарушения циклов на экосистемы – примеры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5931" y="1112800"/>
            <a:ext cx="218400" cy="21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96381" y="1112800"/>
            <a:ext cx="218400" cy="218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5931" y="3111390"/>
            <a:ext cx="218400" cy="1747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96381" y="3089550"/>
            <a:ext cx="218400" cy="218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3" name="Text 1"/>
          <p:cNvSpPr txBox="1"/>
          <p:nvPr/>
        </p:nvSpPr>
        <p:spPr>
          <a:xfrm>
            <a:off x="544325" y="1453725"/>
            <a:ext cx="3770400" cy="124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Азотфиксация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бактерии, такие как азотобактер, преобразуют атмосферный азот в полезные для растений соединения, обеспечивая пополнение азота в почве.
</a:t>
            </a:r>
            <a:endParaRPr lang="en-US" sz="1600" dirty="0"/>
          </a:p>
        </p:txBody>
      </p:sp>
      <p:sp>
        <p:nvSpPr>
          <p:cNvPr id="14" name="Text 2"/>
          <p:cNvSpPr txBox="1"/>
          <p:nvPr/>
        </p:nvSpPr>
        <p:spPr>
          <a:xfrm>
            <a:off x="4814775" y="1453725"/>
            <a:ext cx="3770400" cy="124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Разложение органики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Микроорганизмы разлагают мертвые останки и органику, возвращая элементы в почву и поддерживая непрерывность биогеохимических циклов.
</a:t>
            </a:r>
            <a:endParaRPr lang="en-US" sz="1600" dirty="0"/>
          </a:p>
        </p:txBody>
      </p:sp>
      <p:sp>
        <p:nvSpPr>
          <p:cNvPr id="15" name="Text 3"/>
          <p:cNvSpPr txBox="1"/>
          <p:nvPr/>
        </p:nvSpPr>
        <p:spPr>
          <a:xfrm>
            <a:off x="544325" y="3430472"/>
            <a:ext cx="3770400" cy="124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Нитрификация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Специальные бактерии окисляют аммиак до нитритов и нитратов, которые растения активно поглощают для питания и роста.
</a:t>
            </a:r>
            <a:endParaRPr lang="en-US" sz="1600" dirty="0"/>
          </a:p>
        </p:txBody>
      </p:sp>
      <p:sp>
        <p:nvSpPr>
          <p:cNvPr id="16" name="Text 4"/>
          <p:cNvSpPr txBox="1"/>
          <p:nvPr/>
        </p:nvSpPr>
        <p:spPr>
          <a:xfrm>
            <a:off x="4814775" y="3430472"/>
            <a:ext cx="3770400" cy="124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гумуса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Деятельность микроорганизмов способствует формированию гумуса — плодородного слоя почвы, улучшающего её структуру и обеспечивающего питательные вещества.
</a:t>
            </a:r>
            <a:endParaRPr lang="en-US" sz="1600" dirty="0"/>
          </a:p>
        </p:txBody>
      </p:sp>
      <p:sp>
        <p:nvSpPr>
          <p:cNvPr id="17" name="Text 5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микроорганизмов в круговороте веществ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7325" y="14165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среда снижает биоразнообразие и меняет естественные циклы вещества из-за накопления отходов и химического загрязнения.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838050" y="14165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Неправильное обращение с мусором приводит к загрязнению почвы и вод, ухудшая состояние городских экосистем и здоровья населения.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67325" y="33187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Внедрение раздельного сбора мусора и использование компоста способствует возвращению питательных веществ в почву и снижению нагрузки на окружающую среду.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 веществ в городских экосистемах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81375" y="435400"/>
            <a:ext cx="4062651" cy="4232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7950" y="1392925"/>
            <a:ext cx="4132200" cy="327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меры и технологии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Переключение на возобновляемые источники энергии сокращает выбросы CO2. Рациональное земледелие и лесовосстановление усиливают поглощение углекислого газа и поддерживают циклы.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Индивидуальная ответственность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Сортировка отходов и бережное использование ресурсов каждым человеком помогают снизить загрязнение и сохранить природное равновесие на местном уровне.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700575" y="528625"/>
            <a:ext cx="3776700" cy="6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сохранить равновесие круговоротов?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25" y="1935675"/>
            <a:ext cx="4063200" cy="195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процессы обеспечивают гармоничное существование планеты, а ответственность человека решающим образом влияет на сохранение биосферы для будущих поколений.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важность круговорота веществ и энергии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2026-05-09T05:46:36Z</dcterms:created>
  <dcterms:modified xsi:type="dcterms:W3CDTF">2026-05-09T05:46:36Z</dcterms:modified>
</cp:coreProperties>
</file>