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684218"/>
            <a:ext cx="9144000" cy="2455664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78625"/>
            <a:ext cx="64683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Высотная поясность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78945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в горах меняется по ступеням — от леса к снегу.
</a:t>
            </a:r>
            <a:endParaRPr lang="en-US" sz="886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этажи гор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горах природные зоны сменяют друг друга почти как этажи дома: чем выше подъём, тем холоднее, ветрянее и беднее растительность.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596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596" dirty="0"/>
          </a:p>
        </p:txBody>
      </p:sp>
      <p:sp>
        <p:nvSpPr>
          <p:cNvPr id="3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Показатель 1 вертикальный ряд помогает увидеть, как вместе меняются климат, почвы, растения и животные.
</a:t>
            </a:r>
            <a:endParaRPr lang="en-US" sz="1022" dirty="0"/>
          </a:p>
        </p:txBody>
      </p:sp>
      <p:sp>
        <p:nvSpPr>
          <p:cNvPr id="4" name="Text 2"/>
          <p:cNvSpPr txBox="1"/>
          <p:nvPr/>
        </p:nvSpPr>
        <p:spPr>
          <a:xfrm>
            <a:off x="5204650" y="37514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география
</a:t>
            </a:r>
            <a:endParaRPr lang="en-US" sz="722" dirty="0"/>
          </a:p>
        </p:txBody>
      </p:sp>
      <p:sp>
        <p:nvSpPr>
          <p:cNvPr id="5" name="Text 3"/>
          <p:cNvSpPr txBox="1"/>
          <p:nvPr/>
        </p:nvSpPr>
        <p:spPr>
          <a:xfrm>
            <a:off x="261600" y="120842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7200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2669675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высотный ряд объединяет несколько природных поясов в одной горной системе.
</a:t>
            </a:r>
            <a:endParaRPr lang="en-US" sz="237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6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природа меняется с высотой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596" dirty="0"/>
          </a:p>
        </p:txBody>
      </p:sp>
      <p:sp>
        <p:nvSpPr>
          <p:cNvPr id="7" name="Text 2"/>
          <p:cNvSpPr txBox="1"/>
          <p:nvPr/>
        </p:nvSpPr>
        <p:spPr>
          <a:xfrm>
            <a:off x="559275" y="1311900"/>
            <a:ext cx="4785600" cy="112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падает
</a:t>
            </a:r>
            <a:pPr algn="l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высотой воздух становится холоднее, поэтому лето короче, а снег дольше не тает. Растениям сложнее успевать за коротким тёплым сезоном.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559275" y="2537654"/>
            <a:ext cx="4785600" cy="112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Влага распределяется неравномерно
</a:t>
            </a:r>
            <a:pPr algn="l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Склоны получают разное количество влаги. Наветренные участки обычно мокрее, потому что облака при подъёме отдают больше осадков.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559275" y="3763402"/>
            <a:ext cx="4785600" cy="112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Меняется вся природная среда
</a:t>
            </a:r>
            <a:pPr algn="l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Почвы и растительность меняются вместе с климатом. Где холодно и сухо, формируются бедные сообщества; где теплее и влажнее, пояса развиты сильнее.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изменения по высоте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596" dirty="0"/>
          </a:p>
        </p:txBody>
      </p:sp>
      <p:sp>
        <p:nvSpPr>
          <p:cNvPr id="5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схеме показано, как с подъёмом вверх снижаются средняя температура, длительность безморозного периода и устойчивость снежного покрова.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небольшое увеличение высоты заметно охлаждает воздух и сокращает время роста растений.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география: средний вертикальный температурный градиент около 6 °C на 1 км
</a:t>
            </a:r>
            <a:endParaRPr lang="en-US" sz="7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70" y="62"/>
            <a:ext cx="36516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40575" y="258900"/>
            <a:ext cx="4941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даёт лесной пояс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596" dirty="0"/>
          </a:p>
        </p:txBody>
      </p:sp>
      <p:sp>
        <p:nvSpPr>
          <p:cNvPr id="9" name="Text 2"/>
          <p:cNvSpPr txBox="1"/>
          <p:nvPr/>
        </p:nvSpPr>
        <p:spPr>
          <a:xfrm>
            <a:off x="3940575" y="1681600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Тёплый нижний пояс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подножия гор чаще всего растут широколиственные, хвойные или смешанные леса. Здесь теплее, почвы глубже, а влаги обычно достаточно для густого древостоя.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940575" y="2502426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леса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даёт человеку древесину, ягоды и грибы, а также защищает склоны от размыва. Для животных он служит укрытием, кормовой базой и местом размножения.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940575" y="3323251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типы лесов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леса зависит от широты и влажности. В одних горах преобладают ель и пихта, в других — бук, дуб или сосна.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3940575" y="4144075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Сильное влияние человека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Нижний пояс обычно лучше освоен человеком: здесь проходят дороги, стоят сёла и находятся пастбища. Поэтому природные леса особенно важно сохранять.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755737"/>
            <a:ext cx="9144000" cy="23842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выглядит верхняя часть гор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596" dirty="0"/>
          </a:p>
        </p:txBody>
      </p:sp>
      <p:sp>
        <p:nvSpPr>
          <p:cNvPr id="8" name="Text 2"/>
          <p:cNvSpPr txBox="1"/>
          <p:nvPr/>
        </p:nvSpPr>
        <p:spPr>
          <a:xfrm>
            <a:off x="261625" y="1408292"/>
            <a:ext cx="28029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 леса
</a:t>
            </a:r>
            <a:pPr algn="l" indent="0" marL="0">
              <a:lnSpc>
                <a:spcPct val="115000"/>
              </a:lnSpc>
              <a:buNone/>
            </a:pPr>
            <a:r>
              <a:rPr lang="en-US" sz="5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Субальпийский пояс расположен сразу над лесом. Здесь появляются кустарники, криволесье и высокотравные луга, которые летом выглядят особенно пышно после схода снега.
</a:t>
            </a:r>
            <a:endParaRPr lang="en-US" sz="1260" dirty="0"/>
          </a:p>
        </p:txBody>
      </p:sp>
      <p:sp>
        <p:nvSpPr>
          <p:cNvPr id="9" name="Text 3"/>
          <p:cNvSpPr txBox="1"/>
          <p:nvPr/>
        </p:nvSpPr>
        <p:spPr>
          <a:xfrm>
            <a:off x="3170536" y="1408292"/>
            <a:ext cx="28029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Луга выше деревьев
</a:t>
            </a:r>
            <a:pPr algn="l" indent="0" marL="0">
              <a:lnSpc>
                <a:spcPct val="115000"/>
              </a:lnSpc>
              <a:buNone/>
            </a:pPr>
            <a:r>
              <a:rPr lang="en-US" sz="5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выше начинается альпийский пояс. Деревьям уже слишком холодно и ветрено, поэтому остаются только низкие травы, мхи и лишайники.
</a:t>
            </a:r>
            <a:endParaRPr lang="en-US" sz="1260" dirty="0"/>
          </a:p>
        </p:txBody>
      </p:sp>
      <p:sp>
        <p:nvSpPr>
          <p:cNvPr id="10" name="Text 4"/>
          <p:cNvSpPr txBox="1"/>
          <p:nvPr/>
        </p:nvSpPr>
        <p:spPr>
          <a:xfrm>
            <a:off x="6079453" y="1408280"/>
            <a:ext cx="28029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Летний облик гор
</a:t>
            </a:r>
            <a:pPr algn="l" indent="0" marL="0">
              <a:lnSpc>
                <a:spcPct val="115000"/>
              </a:lnSpc>
              <a:buNone/>
            </a:pPr>
            <a:r>
              <a:rPr lang="en-US" sz="5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пояса заметнее всего в тёплый сезон. Когда снег уходит, горные склоны превращаются в яркий пояс цветов, трав и камней.
</a:t>
            </a:r>
            <a:endParaRPr lang="en-US" sz="126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6875" y="1789450"/>
            <a:ext cx="239400" cy="239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8100" y="1789450"/>
            <a:ext cx="239400" cy="239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4313" y="1789450"/>
            <a:ext cx="209475" cy="23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20575" y="1789450"/>
            <a:ext cx="239400" cy="2394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596" dirty="0"/>
          </a:p>
        </p:txBody>
      </p:sp>
      <p:sp>
        <p:nvSpPr>
          <p:cNvPr id="7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облики горных склонов
</a:t>
            </a:r>
            <a:endParaRPr lang="en-US" sz="2012" dirty="0"/>
          </a:p>
        </p:txBody>
      </p:sp>
      <p:sp>
        <p:nvSpPr>
          <p:cNvPr id="8" name="Text 2"/>
          <p:cNvSpPr txBox="1"/>
          <p:nvPr/>
        </p:nvSpPr>
        <p:spPr>
          <a:xfrm>
            <a:off x="26162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степи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сухих горах вместо сплошных лугов часто тянутся горные степи. Трава здесь ниже, а между растениями видны открытая почва и камни.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2512862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Влажные луга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более влажных склонах зелёный покров плотнее. Луга поднимаются выше, а леса дольше сохраняются на склонах.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76409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Каменные склоны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Каменистые участки занимают места, где почва тонкая и ветер сильный. Растениям приходится цепляться за трещины и небольшие ниши между камнями.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7015330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условия — разные пояса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уровень высоты в разных горах выглядит по-разному. Всё решают количество влаги, тепло и направление ветров.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живёт в верхних поясах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596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Козлы на скалах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козлы легко держатся на крутых скалах. Их сильные копыта помогают цепляться за выступы, а выносливость позволяет подниматься туда, где мало еды и много ветра.
</a:t>
            </a:r>
            <a:endParaRPr lang="en-US" sz="1002" dirty="0"/>
          </a:p>
        </p:txBody>
      </p:sp>
      <p:sp>
        <p:nvSpPr>
          <p:cNvPr id="8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Тайный охотник гор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Снежный барс — осторожный хищник верхних поясов. Он хорошо маскируется, бесшумно двигается по камням и способен охотиться в холоде, где другим животным трудно выжить.
</a:t>
            </a:r>
            <a:endParaRPr lang="en-US" sz="1002" dirty="0"/>
          </a:p>
        </p:txBody>
      </p:sp>
      <p:sp>
        <p:nvSpPr>
          <p:cNvPr id="9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на высоте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Сурки и горные птицы по-своему приспособились к высоте. Одни роют норы и запасают силы на зиму, другие умеют быстро перелетать между склонами и искать корм.
</a:t>
            </a:r>
            <a:endParaRPr lang="en-US" sz="100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596" dirty="0"/>
          </a:p>
        </p:txBody>
      </p:sp>
      <p:sp>
        <p:nvSpPr>
          <p:cNvPr id="3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Ниже этой отметки вода чаще остаётся в твёрдом состоянии, поэтому жизнь здесь очень бедна.
</a:t>
            </a:r>
            <a:endParaRPr lang="en-US" sz="1022" dirty="0"/>
          </a:p>
        </p:txBody>
      </p:sp>
      <p:sp>
        <p:nvSpPr>
          <p:cNvPr id="4" name="Text 2"/>
          <p:cNvSpPr txBox="1"/>
          <p:nvPr/>
        </p:nvSpPr>
        <p:spPr>
          <a:xfrm>
            <a:off x="5204650" y="37514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география: температурная граница снеговой линии
</a:t>
            </a:r>
            <a:endParaRPr lang="en-US" sz="722" dirty="0"/>
          </a:p>
        </p:txBody>
      </p:sp>
      <p:sp>
        <p:nvSpPr>
          <p:cNvPr id="5" name="Text 3"/>
          <p:cNvSpPr txBox="1"/>
          <p:nvPr/>
        </p:nvSpPr>
        <p:spPr>
          <a:xfrm>
            <a:off x="261600" y="120842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 °C
</a:t>
            </a:r>
            <a:endParaRPr lang="en-US" sz="7200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2669675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длительное тепло для роста растений почти не бывает доступно.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08875" y="2181323"/>
            <a:ext cx="4873500" cy="1103704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высотных поясов в горах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596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набор высотных поясов зависит не только от гор, но и от влажности и широты местности.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влажных и южных горах поясов обычно больше, а в более сухих — нижние пояса становятся степными, а снеговая граница поднимается выше.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схема по материалам школьной географии
</a:t>
            </a:r>
            <a:endParaRPr lang="en-US" sz="7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склон меняет влажность и растительность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596" dirty="0"/>
          </a:p>
        </p:txBody>
      </p:sp>
      <p:sp>
        <p:nvSpPr>
          <p:cNvPr id="5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схеме переноса воздуха на горных склонах
</a:t>
            </a:r>
            <a:endParaRPr lang="en-US" sz="111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25" y="1283033"/>
            <a:ext cx="8625000" cy="1953309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вида поясности: в чём разница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596" dirty="0"/>
          </a:p>
        </p:txBody>
      </p:sp>
      <p:sp>
        <p:nvSpPr>
          <p:cNvPr id="5" name="Text 2"/>
          <p:cNvSpPr txBox="1"/>
          <p:nvPr/>
        </p:nvSpPr>
        <p:spPr>
          <a:xfrm>
            <a:off x="265825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увидеть, что обе поясности связаны с теплом и влагой, но одна меняется по горизонтали, а другая — по вертикали.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689510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Широтная поясность показывает смену природных зон по широте, а высотная — по мере подъёма в горах. Законы похожи, но проявляются в разных масштабах.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59525" y="3715950"/>
            <a:ext cx="4405200" cy="1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физической географии
</a:t>
            </a:r>
            <a:endParaRPr lang="en-US" sz="7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596" dirty="0"/>
          </a:p>
        </p:txBody>
      </p:sp>
      <p:sp>
        <p:nvSpPr>
          <p:cNvPr id="3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главных условия определяют, сколько поясов сформируется и какие из них будут выражены сильнее.
</a:t>
            </a:r>
            <a:endParaRPr lang="en-US" sz="1022" dirty="0"/>
          </a:p>
        </p:txBody>
      </p:sp>
      <p:sp>
        <p:nvSpPr>
          <p:cNvPr id="4" name="Text 2"/>
          <p:cNvSpPr txBox="1"/>
          <p:nvPr/>
        </p:nvSpPr>
        <p:spPr>
          <a:xfrm>
            <a:off x="5204650" y="37514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физической географии
</a:t>
            </a:r>
            <a:endParaRPr lang="en-US" sz="722" dirty="0"/>
          </a:p>
        </p:txBody>
      </p:sp>
      <p:sp>
        <p:nvSpPr>
          <p:cNvPr id="5" name="Text 3"/>
          <p:cNvSpPr txBox="1"/>
          <p:nvPr/>
        </p:nvSpPr>
        <p:spPr>
          <a:xfrm>
            <a:off x="261600" y="120842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7200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2669675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фактора особенно важны: широта, высота и удалённость от океана.
</a:t>
            </a:r>
            <a:endParaRPr lang="en-US" sz="237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границы поясов смещаются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596" dirty="0"/>
          </a:p>
        </p:txBody>
      </p:sp>
      <p:sp>
        <p:nvSpPr>
          <p:cNvPr id="5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схеме видно, что один и тот же склон может иметь разные условия из-за солнца, ветра и снега. Это влияет на положение границ поясов.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поясов смещаются не случайно: солнечный обогрев, ветер и снежный покров меняют температуру и увлажнение склонов.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представление факторов высотной поясности
</a:t>
            </a:r>
            <a:endParaRPr lang="en-US" sz="7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596" dirty="0"/>
          </a:p>
        </p:txBody>
      </p:sp>
      <p:sp>
        <p:nvSpPr>
          <p:cNvPr id="3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Там, где температура часто опускается ниже нуля, тёплый сезон короче, а снег дольше сохраняется на склонах и в ложбинах.
</a:t>
            </a:r>
            <a:endParaRPr lang="en-US" sz="1022" dirty="0"/>
          </a:p>
        </p:txBody>
      </p:sp>
      <p:sp>
        <p:nvSpPr>
          <p:cNvPr id="4" name="Text 2"/>
          <p:cNvSpPr txBox="1"/>
          <p:nvPr/>
        </p:nvSpPr>
        <p:spPr>
          <a:xfrm>
            <a:off x="5204650" y="37514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физической географии
</a:t>
            </a:r>
            <a:endParaRPr lang="en-US" sz="722" dirty="0"/>
          </a:p>
        </p:txBody>
      </p:sp>
      <p:sp>
        <p:nvSpPr>
          <p:cNvPr id="5" name="Text 3"/>
          <p:cNvSpPr txBox="1"/>
          <p:nvPr/>
        </p:nvSpPr>
        <p:spPr>
          <a:xfrm>
            <a:off x="261600" y="120842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 °C
</a:t>
            </a:r>
            <a:endParaRPr lang="en-US" sz="7200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2669675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ниже этой отметки снег и лёд удерживаются намного дольше, чем в тёплое время года.
</a:t>
            </a:r>
            <a:endParaRPr lang="en-US" sz="237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600" y="2634491"/>
            <a:ext cx="2832900" cy="224916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55574" y="2634491"/>
            <a:ext cx="2832900" cy="22491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49548" y="2634491"/>
            <a:ext cx="2832900" cy="224916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примера влияния человека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596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Пастбища под нагрузкой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горных лугах и пастбищах люди издавна пасут скот. Но если животных слишком много, трава не успевает восстановиться, а почва быстрее разрушается на крутых склонах.
</a:t>
            </a:r>
            <a:endParaRPr lang="en-US" sz="1002" dirty="0"/>
          </a:p>
        </p:txBody>
      </p:sp>
      <p:sp>
        <p:nvSpPr>
          <p:cNvPr id="8" name="Text 3"/>
          <p:cNvSpPr txBox="1"/>
          <p:nvPr/>
        </p:nvSpPr>
        <p:spPr>
          <a:xfrm>
            <a:off x="3155574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и дороги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пояса дают древесину, но дороги и вырубки разрезают природные участки на части. После этого склоны становятся более уязвимыми к оползням, размыву и обвалам.
</a:t>
            </a:r>
            <a:endParaRPr lang="en-US" sz="1002" dirty="0"/>
          </a:p>
        </p:txBody>
      </p:sp>
      <p:sp>
        <p:nvSpPr>
          <p:cNvPr id="9" name="Text 4"/>
          <p:cNvSpPr txBox="1"/>
          <p:nvPr/>
        </p:nvSpPr>
        <p:spPr>
          <a:xfrm>
            <a:off x="6049548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и отдых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Туристы, канатные дороги и базы отдыха помогают изучать и посещать горы. Но без бережного отношения они оставляют мусор, вытоптанные тропы и дополнительную нагрузку на хрупкие зоны.
</a:t>
            </a:r>
            <a:endParaRPr lang="en-US" sz="100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910" y="75"/>
            <a:ext cx="5073179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8900"/>
            <a:ext cx="35292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сохранить горы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596" dirty="0"/>
          </a:p>
        </p:txBody>
      </p:sp>
      <p:sp>
        <p:nvSpPr>
          <p:cNvPr id="9" name="Text 2"/>
          <p:cNvSpPr txBox="1"/>
          <p:nvPr/>
        </p:nvSpPr>
        <p:spPr>
          <a:xfrm>
            <a:off x="497975" y="1749900"/>
            <a:ext cx="32928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Смыв почвы
</a:t>
            </a:r>
            <a:pPr algn="l" indent="0" marL="0">
              <a:lnSpc>
                <a:spcPct val="115000"/>
              </a:lnSpc>
              <a:buNone/>
            </a:pPr>
            <a:r>
              <a:rPr lang="en-US" sz="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нарушенных склонах вода быстрее смывает верхний слой почвы. Без растений корни уже не удерживают грунт, поэтому усиливаются размывы, овраги и каменные осыпи.
</a:t>
            </a:r>
            <a:endParaRPr lang="en-US" sz="1125" dirty="0"/>
          </a:p>
        </p:txBody>
      </p:sp>
      <p:sp>
        <p:nvSpPr>
          <p:cNvPr id="10" name="Text 3"/>
          <p:cNvSpPr txBox="1"/>
          <p:nvPr/>
        </p:nvSpPr>
        <p:spPr>
          <a:xfrm>
            <a:off x="497975" y="2576035"/>
            <a:ext cx="32928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Охраняемые территории
</a:t>
            </a:r>
            <a:pPr algn="l" indent="0" marL="0">
              <a:lnSpc>
                <a:spcPct val="115000"/>
              </a:lnSpc>
              <a:buNone/>
            </a:pPr>
            <a:r>
              <a:rPr lang="en-US" sz="8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Заповедники и заказники помогают сохранить редкие растения, животных и естественные границы поясов. Там ограничивают хозяйственную деятельность и дают природным сообществам восстановиться.
</a:t>
            </a:r>
            <a:endParaRPr lang="en-US" sz="1018" dirty="0"/>
          </a:p>
        </p:txBody>
      </p:sp>
      <p:sp>
        <p:nvSpPr>
          <p:cNvPr id="11" name="Text 4"/>
          <p:cNvSpPr txBox="1"/>
          <p:nvPr/>
        </p:nvSpPr>
        <p:spPr>
          <a:xfrm>
            <a:off x="497975" y="3402171"/>
            <a:ext cx="32928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лесов
</a:t>
            </a:r>
            <a:pPr algn="l" indent="0" marL="0">
              <a:lnSpc>
                <a:spcPct val="115000"/>
              </a:lnSpc>
              <a:buNone/>
            </a:pPr>
            <a:r>
              <a:rPr lang="en-US" sz="8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на склонах работают как защита от эрозии: они удерживают почву, задерживают воду и снижают риск оползней. Поэтому восстановление лесов особенно важно в горах.
</a:t>
            </a:r>
            <a:endParaRPr lang="en-US" sz="1024" dirty="0"/>
          </a:p>
        </p:txBody>
      </p:sp>
      <p:sp>
        <p:nvSpPr>
          <p:cNvPr id="12" name="Text 5"/>
          <p:cNvSpPr txBox="1"/>
          <p:nvPr/>
        </p:nvSpPr>
        <p:spPr>
          <a:xfrm>
            <a:off x="497975" y="4228323"/>
            <a:ext cx="32928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Ледники и вода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Ледники и снежники питают реки летом, когда осадков меньше. Их сокращение может изменить водный режим, поэтому защита ледников важна не только для гор, но и для долин ниже.
</a:t>
            </a:r>
            <a:endParaRPr lang="en-US" sz="1029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определить высотный пояс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596" dirty="0"/>
          </a:p>
        </p:txBody>
      </p:sp>
      <p:sp>
        <p:nvSpPr>
          <p:cNvPr id="5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 признакам: тепло, влажность, растительность и снег
</a:t>
            </a:r>
            <a:endParaRPr lang="en-US" sz="111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 — это природная лестница
</a:t>
            </a:r>
            <a:endParaRPr lang="en-US" sz="24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Высотная поясность помогает увидеть, как горы меняют природу по этажам. Чем выше подъём, тем сильнее холод, ветер и роль снега, а набор поясов становится короче и строже.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2026-07-26T22:18:59Z</dcterms:created>
  <dcterms:modified xsi:type="dcterms:W3CDTF">2026-07-26T22:18:59Z</dcterms:modified>
</cp:coreProperties>
</file>