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Ньютона: формула, закономерности и школьные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3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связывает степени, коэффициенты и комбинаторику.
</a:t>
            </a:r>
            <a:endParaRPr lang="en-US" sz="2854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бином Ньютона в 11 классе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помогает быстро раскрывать скобки, находить коэффициенты и упрощать многочлены. Эта тема соединяет алгебру с комбинаторикой и готовит к задачам, где важны не только вычисления, но и понимание структуры выражения.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50" y="923925"/>
            <a:ext cx="2802600" cy="3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n+1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слагаемых содержит разложение бинома при степени n.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степень даёт ровно столько членов, сколько значений принимает k в формуле разложения.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формула бинома Ньютона: (a+b)^n = Σ C(n, k)a^(n-k)b^k, k=0…n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987541"/>
            <a:ext cx="4176900" cy="1750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разложения для малых степеней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 видно, как формула работает на первых степенях и как возникают симметричные коэффициенты.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число членов растёт на один с увеличением степени, а коэффициенты в середине становятся больше и образуют симметрию.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для n=1,2,3,4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Строка, которая говорит формулой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устроен так, что каждая его строка совпадает с коэффициентами разложения бинома. Если выделить, например, строку для n=5, сразу видно соответствие между числами и членами выражения.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крайние числа равны единице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краям любой строки стоят единицы, потому что в разложении всегда есть только первый и последний члены. Между ними каждое число складывается из двух расположенных выше, что создаёт строгую закономерность.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разложением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n=6 хорошо показывает, как из одного ряда чисел получается полный набор коэффициентов для (a+b)^6. Такой фрагмент удобно сопоставлять с записью разложения, чтобы видеть общую структуру без лишних вычислений.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как источник коэффициентов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биномиального коэффициента C(n, k)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сочетаний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C(n, k) показывает, сколькими способами можно выбрать k одинаковых по смыслу позиций из n. Именно поэтому он появляется в формуле бинома как счётная характеристика.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вычисления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коэффициент находят по выражению C(n, k)=n! /(k! (n-k)!). Оно удобно для ручных вычислений и позволяет быстро получать нужные значения без построения всей строки Паскаля.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коэффициентов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C(n, k)=C(n, n-k) объясняет зеркальность строки. Для n=6 получается последовательность 1, 6, 15, 20, 15, 6, 1, где центральные числа совпадают попарно.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распределяются коэффициенты в строке Паскаля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n=8 хорошо заметно, что рост коэффициентов ускоряется к центру строки, а затем происходит симметричное снижение.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коэффициент достигает максимума, а форма распределения напоминает горб с зеркальной симметрией относительно середины.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Паскаля для n=8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(a+b)^2=a^2+2ab+b^2 — самый простой пример бинома Ньютона. Она часто используется для быстрого раскрытия скобок и проверки алгебраических преобразований.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третьей степени получаем (a+b)^3=a^3+3a²b+3ab²+b³. Здесь уже видно, как коэффициенты повторяются симметрично и задают порядок внутренних членов.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тождества помогают упрощать выражения, сводить многочлены к удобному виду и проверять равенства без полного перемножения скобок, что особенно полезно в школьных задачах.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случаи: квадрат и куб суммы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разности и чередование знаков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вместо суммы стоит разность, каждый член разложения получает множитель (-1)^k. Из-за этого знаки в формуле идут попеременно, сохраняя ту же систему коэффициентов.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четвёртой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n=4 получается a⁴-4a³b+6a²b²-4ab³+b⁴. Здесь хорошо видно, что меняются только знаки, а сами коэффициенты совпадают с разложением суммы.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и нечётные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чётных значениях k знак остаётся положительным, а при нечётных — становится отрицательным. Это правило позволяет быстро восстановить разложение, не теряя структуру бинома.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сверять крайние члены и чередование знаков: если они нарушены, значит, в раскрытии скобок допущена ошибка. Такой контроль экономит время и снижает риск неточностей.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раскрытия скобок по формуле Ньютона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вычисления разложения бинома и проверки результата.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1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4639455" y="3126302"/>  <a:ext cx="4010473" cy="1613589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pic>  <p:nvPicPr><p:cNvPr id="8" name="Image 6" descr="preencoded.png">    </p:cNvPr>    <p:cNvPicPr><a:picLocks noChangeAspect="1"/></p:cNvPicPr>    <p:nvPr></p:nvPr>  </p:nvPicPr><p:blipFill><a:blip r:embed="rId7"></a:blip>  <a:stretch><a:fillRect/></a:stretch></p:blipFill><p:spPr> <a:xfrm>  <a:off x="0" y="0"/>  <a:ext cx="9144000" cy="5143500"/> </a:xfrm> <a:prstGeom prst="rect"><a:avLst/></a:prstGeom></p:spPr></p:pic><p:sp><p:nvSpPr><p:cNvPr id="9" name="Text 0"></p:cNvPr><p:cNvSpPr txBox="1"/><p:nvPr></p:nvPr></p:nvSpPr><p:spPr><a:xfrm><a:off x="557213" y="471488"/><a:ext cx="8092716" cy="892738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456122"/></a:solidFill><a:latin typeface="Arial" pitchFamily="34" charset="0"/><a:ea typeface="Arial" pitchFamily="34" charset="-122"/><a:cs typeface="Arial" pitchFamily="34" charset="-120"/></a:rPr><a:t>Разложение (x+y)^5 как наглядный пример
</a:t></a:r><a:endParaRPr lang="en-US" sz="2700" dirty="0"/></a:p></p:txBody></p:sp><p:sp><p:nvSpPr><p:cNvPr id="10" name="Text 1"></p:cNvPr><p:cNvSpPr txBox="1"/><p:nvPr></p:nvPr></p:nvSpPr><p:spPr><a:xfrm><a:off x="3871451" y="4821851"/><a:ext cx="1401097" cy="230833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1100" dirty="0"><a:solidFill><a:srgbClr val="000000"/></a:solidFill><a:latin typeface="Arial" pitchFamily="34" charset="0"/><a:ea typeface="Arial" pitchFamily="34" charset="-122"/><a:cs typeface="Arial" pitchFamily="34" charset="-120"/></a:rPr><a:t>11</a:t></a:r><a:endParaRPr lang="en-US" sz="1100" dirty="0"/></a:p></p:txBody></p:sp><p:sp><p:nvSpPr><p:cNvPr id="11" name="Text 2"></p:cNvPr><p:cNvSpPr txBox="1"/><p:nvPr></p:nvPr></p:nvSpPr><p:spPr><a:xfrm><a:off x="873575" y="1549350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Пятая степень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При раскрытии (x+y)^5 получается шесть членов, потому что степень 5 задаёт шесть возможных выборов. Степени x убывают от 5 до 0, а степени y возрастает от 0 до 5.
</a:t></a:r><a:endParaRPr lang="en-US" sz="1200" dirty="0"/></a:p></p:txBody></p:sp><p:sp><p:nvSpPr><p:cNvPr id="12" name="Text 3"></p:cNvPr><p:cNvSpPr txBox="1"/><p:nvPr></p:nvPr></p:nvSpPr><p:spPr><a:xfrm><a:off x="5064475" y="1549350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Коэффициенты строки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Числа 1, 5, 10, 10, 5, 1 совпадают с пятой строкой треугольника Паскаля. Каждый коэффициент показывает, сколько способов даёт один и тот же тип произведения при раскрытии пяти скобок.
</a:t></a:r><a:endParaRPr lang="en-US" sz="1200" dirty="0"/></a:p></p:txBody></p:sp><p:sp><p:nvSpPr><p:cNvPr id="13" name="Text 4"></p:cNvPr><p:cNvSpPr txBox="1"/><p:nvPr></p:nvPr></p:nvSpPr><p:spPr><a:xfrm><a:off x="873575" y="3188446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Связь с членами разложения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Каждому коэффициенту соответствует свой одночлен: x^5, 5x^4y, 10x^3y^2 и так далее до y^5. На схеме удобно выделить, как строка Паскаля «собирает» весь результат.
</a:t></a:r><a:endParaRPr lang="en-US" sz="1200" dirty="0"/></a:p></p:txBody></p:sp></p:spTree></p:cSld><p:clrMapOvr><a:masterClrMapping/></p:clrMapOvr>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строк Паскаля для n=4, 5 и 6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степени добавляются новые члены, а середина строки становится всё «тяжелее». Это видно уже на переходе от n=4 к n=6.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сохраняется, но центральные коэффициенты растут быстрее крайних. Значит, усложнение разложения связано прежде всего с ростом средних значений, а не только с числом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Паскаля и биномиальные коэффициенты, стандартные значения для n=4, 5, 6
</a:t>
            </a:r>
            <a:endParaRPr lang="en-US" sz="105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7516" y="1691650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4703" y="3173467"/>
            <a:ext cx="750900" cy="6674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бинома Ньютона в работе с многочленами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быстро определить коэффициент при нужной степени, не раскрывая все скобки полностью. Это особенно удобно в задачах, где требуется один конкретный член разложения.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тождеств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убедиться, что два выражения равны, разложение по формуле Ньютона позволяет сравнить соответствующие члены. Так легче обнаружить ошибку в коэффициентах или знаках.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раскрытии степеней многочленов бином Ньютона сокращает вычисления и делает преобразования более организованными. Вместо длинного перемножения сразу видна структура результата.
</a:t>
            </a:r>
            <a:endParaRPr lang="en-US" sz="1321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11 класса формула особенно полезна для многочленов высокой степени, где прямое перемножение слишком громоздко. Она экономит время и уменьшает риск вычислительных ошибок.
</a:t>
            </a:r>
            <a:endParaRPr lang="en-US" sz="134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964866"/>
            <a:ext cx="3604200" cy="12137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коэффициентов и конкретных членов разложения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одной и той же степени n разные значения k задают коэффициент и соответствующий одночлен в разложении. Таблица показывает эту связь на примере n=6.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Коэффициенты зеркально повторяются относительно середины строки. При увеличении k степень a уменьшается, а степень b возрастает, сохраняя сумму показателей равной 6.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Биномиальные коэффициенты для n=6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5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sp><p:nvSpPr><p:cNvPr id="7" name="Text 0"></p:cNvPr><p:cNvSpPr txBox="1"/><p:nvPr></p:nvPr></p:nvSpPr><p:spPr><a:xfrm><a:off x="3871451" y="4821851"/><a:ext cx="1401097" cy="230833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1100" dirty="0"><a:solidFill><a:srgbClr val="000000"/></a:solidFill><a:latin typeface="Arial" pitchFamily="34" charset="0"/><a:ea typeface="Arial" pitchFamily="34" charset="-122"/><a:cs typeface="Arial" pitchFamily="34" charset="-120"/></a:rPr><a:t>15</a:t></a:r><a:endParaRPr lang="en-US" sz="1100" dirty="0"/></a:p></p:txBody></p:sp><p:sp><p:nvSpPr><p:cNvPr id="8" name="Text 1"></p:cNvPr><p:cNvSpPr txBox="1"/><p:nvPr></p:nvPr></p:nvSpPr><p:spPr><a:xfrm><a:off x="862964" y="1729033"/><a:ext cx="3509011" cy="1360754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Формула вероятности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В биномиальном распределении вероятность ровно k успехов в n независимых испытаниях выражается через C(n, k)p^k(1-p)^{n-k}. Здесь биномиальные коэффициенты определяют число равновозможных способов.
</a:t></a:r><a:endParaRPr lang="en-US" sz="1200" dirty="0"/></a:p></p:txBody></p:sp><p:sp><p:nvSpPr><p:cNvPr id="9" name="Text 2"></p:cNvPr><p:cNvSpPr txBox="1"/><p:nvPr></p:nvPr></p:nvSpPr><p:spPr><a:xfrm><a:off x="5077776" y="1729033"/><a:ext cx="3509012" cy="1360754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Модель испытаний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Такая запись подходит для ситуаций с двумя исходами: успехом и неудачей. Примеры — серия бросков монеты, проверки тестовых заданий или событий, происходящих независимо друг от друга.
</a:t></a:r><a:endParaRPr lang="en-US" sz="1200" dirty="0"/></a:p></p:txBody></p:sp><p:sp><p:nvSpPr><p:cNvPr id="10" name="Text 3"></p:cNvPr><p:cNvSpPr txBox="1"/><p:nvPr></p:nvPr></p:nvSpPr><p:spPr><a:xfrm><a:off x="862965" y="3299736"/><a:ext cx="3509011" cy="1360754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Связь с алгеброй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Алгебраическая формула и вероятностная модель построены на одной идее выбора. Поэтому изучение бинома Ньютона помогает увидеть, как комбинаторика соединяет преобразование выражений и анализ случайных явлений.
</a:t></a:r><a:endParaRPr lang="en-US" sz="1200" dirty="0"/></a:p></p:txBody></p:sp><p:sp><p:nvSpPr><p:cNvPr id="11" name="Text 4"></p:cNvPr><p:cNvSpPr txBox="1"/><p:nvPr></p:nvPr></p:nvSpPr><p:spPr><a:xfrm><a:off x="557213" y="471488"/><a:ext cx="8092716" cy="892738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456122"/></a:solidFill><a:latin typeface="Arial" pitchFamily="34" charset="0"/><a:ea typeface="Arial" pitchFamily="34" charset="-122"/><a:cs typeface="Arial" pitchFamily="34" charset="-120"/></a:rPr><a:t>Бином Ньютона и теория вероятностей
</a:t></a:r><a:endParaRPr lang="en-US" sz="2700" dirty="0"/></a:p></p:txBody></p:sp></p:spTree></p:cSld><p:clrMapOvr><a:masterClrMapping/></p:clrMapOvr></p:sld>
</file>

<file path=ppt/slides/slide16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6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4639455" y="3126302"/>  <a:ext cx="4010473" cy="1613589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pic>  <p:nvPicPr><p:cNvPr id="8" name="Image 6" descr="preencoded.png">    </p:cNvPr>    <p:cNvPicPr><a:picLocks noChangeAspect="1"/></p:cNvPicPr>    <p:nvPr></p:nvPr>  </p:nvPicPr><p:blipFill><a:blip r:embed="rId7"></a:blip>  <a:stretch><a:fillRect/></a:stretch></p:blipFill><p:spPr> <a:xfrm>  <a:off x="0" y="0"/>  <a:ext cx="9144000" cy="5143500"/> </a:xfrm> <a:prstGeom prst="rect"><a:avLst/></a:prstGeom></p:spPr></p:pic><p:sp><p:nvSpPr><p:cNvPr id="9" name="Text 0"></p:cNvPr><p:cNvSpPr txBox="1"/><p:nvPr></p:nvPr></p:nvSpPr><p:spPr><a:xfrm><a:off x="557213" y="471488"/><a:ext cx="8092716" cy="892738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456122"/></a:solidFill><a:latin typeface="Arial" pitchFamily="34" charset="0"/><a:ea typeface="Arial" pitchFamily="34" charset="-122"/><a:cs typeface="Arial" pitchFamily="34" charset="-120"/></a:rPr><a:t>Комбинаторный смысл через выбор из n скобок
</a:t></a:r><a:endParaRPr lang="en-US" sz="2700" dirty="0"/></a:p></p:txBody></p:sp><p:sp><p:nvSpPr><p:cNvPr id="10" name="Text 1"></p:cNvPr><p:cNvSpPr txBox="1"/><p:nvPr></p:nvPr></p:nvSpPr><p:spPr><a:xfrm><a:off x="3871451" y="4821851"/><a:ext cx="1401097" cy="230833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1100" dirty="0"><a:solidFill><a:srgbClr val="000000"/></a:solidFill><a:latin typeface="Arial" pitchFamily="34" charset="0"/><a:ea typeface="Arial" pitchFamily="34" charset="-122"/><a:cs typeface="Arial" pitchFamily="34" charset="-120"/></a:rPr><a:t>16</a:t></a:r><a:endParaRPr lang="en-US" sz="1100" dirty="0"/></a:p></p:txBody></p:sp><p:sp><p:nvSpPr><p:cNvPr id="11" name="Text 2"></p:cNvPr><p:cNvSpPr txBox="1"/><p:nvPr></p:nvPr></p:nvSpPr><p:spPr><a:xfrm><a:off x="873575" y="1549350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Выбор в каждой скобке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При раскрытии (a+b)^n из каждой из n скобок выбирают либо a, либо b. Один член разложения соответствует фиксированному числу выбранных b.
</a:t></a:r><a:endParaRPr lang="en-US" sz="1200" dirty="0"/></a:p></p:txBody></p:sp><p:sp><p:nvSpPr><p:cNvPr id="12" name="Text 3"></p:cNvPr><p:cNvSpPr txBox="1"/><p:nvPr></p:nvPr></p:nvSpPr><p:spPr><a:xfrm><a:off x="5064475" y="1549350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Число способов выбора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Если выбрано k слагаемых b, то остальные n-k выборов дают a. Количество таких вариантов равно числу сочетаний C(n, k), поэтому он и становится коэффициентом.
</a:t></a:r><a:endParaRPr lang="en-US" sz="1200" dirty="0"/></a:p></p:txBody></p:sp><p:sp><p:nvSpPr><p:cNvPr id="13" name="Text 4"></p:cNvPr><p:cNvSpPr txBox="1"/><p:nvPr></p:nvPr></p:nvSpPr><p:spPr><a:xfrm><a:off x="873575" y="3188446"/><a:ext cx="3528300" cy="1466400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Наглядная схема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Схема из одинаковых блоков помогает увидеть логику формулы: отмеченные позиции соответствуют b, а неотмеченные — a. Так комбинаторный смысл становится понятным без лишних вычислений.
</a:t></a:r><a:endParaRPr lang="en-US" sz="1200" dirty="0"/></a:p></p:txBody></p:sp></p:spTree></p:cSld><p:clrMapOvr><a:masterClrMapping/></p:clrMapOvr>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растут центральные коэффициенты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 строке для n=10 середина заметно доминирует над краями. Это важный признак того, что биномиальные коэффициенты распределяются неравномерно.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значения растут значительно быстрее крайних, поэтому при увеличении степени строка Паскаля приобретает выраженную «вершинную»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Паскаля для n=10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 standalone="yes"?>
<p:sld xmlns:a="http://schemas.openxmlformats.org/drawingml/2006/main" xmlns:r="http://schemas.openxmlformats.org/officeDocument/2006/relationships" xmlns:p="http://schemas.openxmlformats.org/presentationml/2006/main"><p:cSld name="Slide 18"><p:bg><p:bgPr><a:solidFill><a:srgbClr val="FFFFFF"/></a:solidFill></p:bgPr></p:bg><p:spTree><p:nvGrpSpPr><p:cNvPr id="1" name=""/><p:cNvGrpSpPr/><p:nvPr/></p:nvGrpSpPr><p:grpSpPr><a:xfrm><a:off x="0" y="0"/><a:ext cx="0" cy="0"/><a:chOff x="0" y="0"/><a:chExt cx="0" cy="0"/></a:xfrm></p:grpSpPr><p:pic>  <p:nvPicPr><p:cNvPr id="2" name="Image 0" descr="preencoded.png">    </p:cNvPr>    <p:cNvPicPr><a:picLocks noChangeAspect="1"/></p:cNvPicPr>    <p:nvPr></p:nvPr>  </p:nvPicPr><p:blipFill><a:blip r:embed="rId1"></a:blip>  <a:stretch><a:fillRect/></a:stretch></p:blipFill><p:spPr> <a:xfrm>  <a:off x="0" y="0"/>  <a:ext cx="9144000" cy="5143500"/> </a:xfrm> <a:prstGeom prst="rect"><a:avLst/></a:prstGeom></p:spPr></p:pic><p:pic>  <p:nvPicPr><p:cNvPr id="3" name="Image 1" descr="preencoded.png">    </p:cNvPr>    <p:cNvPicPr><a:picLocks noChangeAspect="1"/></p:cNvPicPr>    <p:nvPr></p:nvPr>  </p:nvPicPr><p:blipFill><a:blip r:embed="rId2"></a:blip>  <a:stretch><a:fillRect/></a:stretch></p:blipFill><p:spPr> <a:xfrm>  <a:off x="0" y="0"/>  <a:ext cx="9144000" cy="5143500"/> </a:xfrm> <a:prstGeom prst="rect"><a:avLst/></a:prstGeom></p:spPr></p:pic><p:pic>  <p:nvPicPr><p:cNvPr id="4" name="Image 2" descr="preencoded.png">    </p:cNvPr>    <p:cNvPicPr><a:picLocks noChangeAspect="1"/></p:cNvPicPr>    <p:nvPr></p:nvPr>  </p:nvPicPr><p:blipFill><a:blip r:embed="rId3"></a:blip>  <a:stretch><a:fillRect/></a:stretch></p:blipFill><p:spPr> <a:xfrm>  <a:off x="0" y="0"/>  <a:ext cx="9144000" cy="5143500"/> </a:xfrm> <a:prstGeom prst="rect"><a:avLst/></a:prstGeom></p:spPr></p:pic><p:pic>  <p:nvPicPr><p:cNvPr id="5" name="Image 3" descr="preencoded.png">    </p:cNvPr>    <p:cNvPicPr><a:picLocks noChangeAspect="1"/></p:cNvPicPr>    <p:nvPr></p:nvPr>  </p:nvPicPr><p:blipFill><a:blip r:embed="rId4"></a:blip>  <a:stretch><a:fillRect/></a:stretch></p:blipFill><p:spPr> <a:xfrm>  <a:off x="0" y="0"/>  <a:ext cx="9144000" cy="5143500"/> </a:xfrm> <a:prstGeom prst="rect"><a:avLst/></a:prstGeom></p:spPr></p:pic><p:pic>  <p:nvPicPr><p:cNvPr id="6" name="Image 4" descr="preencoded.png">    </p:cNvPr>    <p:cNvPicPr><a:picLocks noChangeAspect="1"/></p:cNvPicPr>    <p:nvPr></p:nvPr>  </p:nvPicPr><p:blipFill><a:blip r:embed="rId5"></a:blip>  <a:stretch><a:fillRect/></a:stretch></p:blipFill><p:spPr> <a:xfrm>  <a:off x="0" y="0"/>  <a:ext cx="9144000" cy="5143500"/> </a:xfrm> <a:prstGeom prst="rect"><a:avLst/></a:prstGeom></p:spPr></p:pic><p:pic>  <p:nvPicPr><p:cNvPr id="7" name="Image 5" descr="preencoded.png">    </p:cNvPr>    <p:cNvPicPr><a:picLocks noChangeAspect="1"/></p:cNvPicPr>    <p:nvPr></p:nvPr>  </p:nvPicPr><p:blipFill><a:blip r:embed="rId6"></a:blip>  <a:stretch><a:fillRect/></a:stretch></p:blipFill><p:spPr> <a:xfrm>  <a:off x="0" y="0"/>  <a:ext cx="9144000" cy="5143500"/> </a:xfrm> <a:prstGeom prst="rect"><a:avLst/></a:prstGeom></p:spPr></p:pic><p:sp><p:nvSpPr><p:cNvPr id="8" name="Text 0"></p:cNvPr><p:cNvSpPr txBox="1"/><p:nvPr></p:nvPr></p:nvSpPr><p:spPr><a:xfrm><a:off x="3871451" y="4821851"/><a:ext cx="1401097" cy="230833"/></a:xfrm><a:prstGeom prst="rect"><a:avLst></a:avLst></a:prstGeom><a:noFill/><a:ln></a:ln></p:spPr><p:txBody><a:bodyPr wrap="square" lIns="0" tIns="0" rIns="0" bIns="0" rtlCol="0" anchor="t"></a:bodyPr><a:lstStyle/><a:p><a:pPr algn="ctr" indent="0" marL="0"><a:lnSpc><a:spcPct val="100000"/></a:lnSpc><a:buNone/></a:pPr><a:r><a:rPr lang="en-US" sz="1100" dirty="0"><a:solidFill><a:srgbClr val="000000"/></a:solidFill><a:latin typeface="Arial" pitchFamily="34" charset="0"/><a:ea typeface="Arial" pitchFamily="34" charset="-122"/><a:cs typeface="Arial" pitchFamily="34" charset="-120"/></a:rPr><a:t>18</a:t></a:r><a:endParaRPr lang="en-US" sz="1100" dirty="0"/></a:p></p:txBody></p:sp><p:sp><p:nvSpPr><p:cNvPr id="9" name="Text 1"></p:cNvPr><p:cNvSpPr txBox="1"/><p:nvPr></p:nvPr></p:nvSpPr><p:spPr><a:xfrm><a:off x="557213" y="471488"/><a:ext cx="8092716" cy="892738"/></a:xfrm><a:prstGeom prst="rect"><a:avLst></a:avLst></a:prstGeom><a:noFill/><a:ln></a:ln></p:spPr><p:txBody><a:bodyPr wrap="square" lIns="0" tIns="0" rIns="0" bIns="0" rtlCol="0" anchor="ctr"></a:bodyPr><a:lstStyle/><a:p><a:pPr algn="l" indent="0" marL="0"><a:lnSpc><a:spcPct val="100000"/></a:lnSpc><a:buNone/></a:pPr><a:r><a:rPr lang="en-US" sz="2700" b="1" dirty="0"><a:solidFill><a:srgbClr val="456122"/></a:solidFill><a:latin typeface="Arial" pitchFamily="34" charset="0"/><a:ea typeface="Arial" pitchFamily="34" charset="-122"/><a:cs typeface="Arial" pitchFamily="34" charset="-120"/></a:rPr><a:t>Типичные ошибки при применении формулы
</a:t></a:r><a:endParaRPr lang="en-US" sz="2700" dirty="0"/></a:p></p:txBody></p:sp><p:sp><p:nvSpPr><p:cNvPr id="10" name="Text 2"></p:cNvPr><p:cNvSpPr txBox="1"/><p:nvPr></p:nvPr></p:nvSpPr><p:spPr><a:xfrm><a:off x="869950" y="1783996"/><a:ext cx="2966241" cy="1200562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Пропуск члена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Иногда при записи разложения забывают один из членов, особенно в середине строки. Полезно помнить, что число слагаемых всегда равно n+1.
</a:t></a:r><a:endParaRPr lang="en-US" sz="1200" dirty="0"/></a:p></p:txBody></p:sp><p:sp><p:nvSpPr><p:cNvPr id="11" name="Text 3"></p:cNvPr><p:cNvSpPr txBox="1"/><p:nvPr></p:nvPr></p:nvSpPr><p:spPr><a:xfrm><a:off x="869950" y="3162704"/><a:ext cx="2966241" cy="1211175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Сбои со знаками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При разложении (a-b)^n легко потерять чередование плюса и минуса. Проверка на знак (-1)^k помогает быстро восстановить правильную последовательность.
</a:t></a:r><a:endParaRPr lang="en-US" sz="1200" dirty="0"/></a:p></p:txBody></p:sp><p:sp><p:nvSpPr><p:cNvPr id="12" name="Text 4"></p:cNvPr><p:cNvSpPr txBox="1"/><p:nvPr></p:nvPr></p:nvSpPr><p:spPr><a:xfrm><a:off x="4847764" y="1783995"/><a:ext cx="2970544" cy="1211175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Путаница степеней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Частая ошибка — перепутать порядок степеней a и b. В правильной записи степень первого слагаемого убывает от n до 0, а второго растёт от 0 до n.
</a:t></a:r><a:endParaRPr lang="en-US" sz="1200" dirty="0"/></a:p></p:txBody></p:sp><p:sp><p:nvSpPr><p:cNvPr id="13" name="Text 5"></p:cNvPr><p:cNvSpPr txBox="1"/><p:nvPr></p:nvPr></p:nvSpPr><p:spPr><a:xfrm><a:off x="4847408" y="3162704"/><a:ext cx="2966241" cy="1211175"/></a:xfrm><a:prstGeom prst="rect"><a:avLst></a:avLst></a:prstGeom><a:noFill/><a:ln></a:ln></p:spPr><p:txBody><a:bodyPr wrap="square" lIns="0" tIns="0" rIns="0" bIns="0" rtlCol="0" anchor="t"></a:bodyPr><a:lstStyle/><a:p><a:pPr algn="l" indent="0" marL="0"><a:lnSpc><a:spcPct val="100000"/></a:lnSpc><a:buNone/></a:pPr><a:r><a:rPr lang="en-US" sz="1200" b="1" dirty="0"><a:solidFill><a:srgbClr val="000000"/></a:solidFill><a:latin typeface="Arial" pitchFamily="34" charset="0"/><a:ea typeface="Arial" pitchFamily="34" charset="-122"/><a:cs typeface="Arial" pitchFamily="34" charset="-120"/></a:rPr><a:t>Неверные коэффициенты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
</a:t></a:r><a:pPr algn="l" indent="0" marL="0"><a:lnSpc><a:spcPct val="100000"/></a:lnSpc><a:buNone/></a:pPr><a:r><a:rPr lang="en-US" sz="1050" dirty="0"><a:solidFill><a:srgbClr val="000000"/></a:solidFill><a:latin typeface="Arial" pitchFamily="34" charset="0"/><a:ea typeface="Arial" pitchFamily="34" charset="-122"/><a:cs typeface="Arial" pitchFamily="34" charset="-120"/></a:rPr><a:t>Соседние коэффициенты часто путают местами, поэтому стоит сверять симметрию строки и крайние единицы. Для n=2 и n=3 удобно проверять ответ по известным формулам.
</a:t></a:r><a:endParaRPr lang="en-US" sz="1200" dirty="0"/></a:p></p:txBody></p:sp></p:spTree></p:cSld><p:clrMapOvr><a:masterClrMapping/></p:clrMapOvr>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темы для школьного курса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учащиеся учатся раскрывать скобки по общей записи и замечать закономерность коэффициентов. Это формирует привычку работать не по шаблону, а по структуре выражения.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бином Ньютона применяют к поиску нужного члена разложения, упрощению многочленов и проверке равенств. Здесь формула становится инструментом экономии времени и контроля ответа.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тема соединяет алгебру, комбинаторику и вероятность в единую систему. Такой взгляд полезен на экзамене и помогает лучше понимать взаимосвязь математических разделов.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формула, которая связывает сразу несколько идей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Бином Ньютона показывает, как одна формула объединяет раскрытие скобок, сочетания, треугольник Паскаля и вероятностные модели. В этом и состоит сила математики: одна закономерность открывает сразу несколько способов думать.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2026-05-30T05:04:08Z</dcterms:created>
  <dcterms:modified xsi:type="dcterms:W3CDTF">2026-05-30T05:04:08Z</dcterms:modified>
</cp:coreProperties>
</file>