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jpeg"/><Relationship Id="rId5" Type="http://schemas.openxmlformats.org/officeDocument/2006/relationships/image" Target="../media/image-10-5.png"/><Relationship Id="rId6" Type="http://schemas.openxmlformats.org/officeDocument/2006/relationships/image" Target="../media/image-10-6.jpeg"/><Relationship Id="rId7" Type="http://schemas.openxmlformats.org/officeDocument/2006/relationships/image" Target="../media/image-10-7.png"/><Relationship Id="rId8" Type="http://schemas.openxmlformats.org/officeDocument/2006/relationships/image" Target="../media/image-10-8.jpe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image" Target="../media/image-14-10.png"/><Relationship Id="rId11" Type="http://schemas.openxmlformats.org/officeDocument/2006/relationships/image" Target="../media/image-14-11.png"/><Relationship Id="rId12" Type="http://schemas.openxmlformats.org/officeDocument/2006/relationships/image" Target="../media/image-14-12.png"/><Relationship Id="rId13" Type="http://schemas.openxmlformats.org/officeDocument/2006/relationships/image" Target="../media/image-14-13.png"/><Relationship Id="rId14" Type="http://schemas.openxmlformats.org/officeDocument/2006/relationships/image" Target="../media/image-14-14.png"/><Relationship Id="rId15" Type="http://schemas.openxmlformats.org/officeDocument/2006/relationships/image" Target="../media/image-14-15.png"/><Relationship Id="rId16" Type="http://schemas.openxmlformats.org/officeDocument/2006/relationships/slideLayout" Target="../slideLayouts/slideLayout1.xml"/><Relationship Id="rId1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jpe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66338" y="371225"/>
            <a:ext cx="3417025" cy="44124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1810700"/>
            <a:ext cx="48585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 главы 1: подобие треугольников и его признаки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3975973"/>
            <a:ext cx="4858500" cy="80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Подобие фигур помогает точно сравнивать формы, размеры и пропорции.
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447590" y="433985"/>
            <a:ext cx="23328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6600" y="1349364"/>
            <a:ext cx="4148100" cy="3098922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изучать подобие в 9 классе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899050" y="1624284"/>
            <a:ext cx="3631500" cy="25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Подобие связывает чертёж и вычисления: по рисунку можно доказывать свойства фигур, находить неизвестные длины и работать с масштабом в задачах на отрезки, высоты и расстояния.
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3400" y="360000"/>
            <a:ext cx="8426700" cy="46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понятия главы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2018300" y="1324326"/>
            <a:ext cx="65370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фигуры одинаковой формы, но разного размера. Их можно сравнивать по углам и сторонам, не измеряя каждый элемент отдельно.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2018300" y="1097625"/>
            <a:ext cx="6537000" cy="1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Подобные фигуры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2018300" y="2280226"/>
            <a:ext cx="65370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Соответствующие углы в подобных треугольниках равны, а соответствующие стороны связаны одной и той же пропорцией. Именно это позволяет распознавать подобие.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2018300" y="2053525"/>
            <a:ext cx="6537000" cy="1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Сходственные элементы
</a:t>
            </a:r>
            <a:endParaRPr lang="en-US" sz="1400" dirty="0"/>
          </a:p>
        </p:txBody>
      </p:sp>
      <p:sp>
        <p:nvSpPr>
          <p:cNvPr id="13" name="Text 6"/>
          <p:cNvSpPr txBox="1"/>
          <p:nvPr/>
        </p:nvSpPr>
        <p:spPr>
          <a:xfrm>
            <a:off x="2018300" y="3236126"/>
            <a:ext cx="65370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Коэффициент показывает, во сколько раз одна фигура больше или меньше другой. Он помогает быстро переходить от известной длины к неизвестной.
</a:t>
            </a:r>
            <a:endParaRPr lang="en-US" sz="1200" dirty="0"/>
          </a:p>
        </p:txBody>
      </p:sp>
      <p:sp>
        <p:nvSpPr>
          <p:cNvPr id="14" name="Text 7"/>
          <p:cNvSpPr txBox="1"/>
          <p:nvPr/>
        </p:nvSpPr>
        <p:spPr>
          <a:xfrm>
            <a:off x="2018300" y="3009425"/>
            <a:ext cx="6537000" cy="1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Коэффициент подобия
</a:t>
            </a:r>
            <a:endParaRPr lang="en-US" sz="1400" dirty="0"/>
          </a:p>
        </p:txBody>
      </p:sp>
      <p:sp>
        <p:nvSpPr>
          <p:cNvPr id="15" name="Text 8"/>
          <p:cNvSpPr txBox="1"/>
          <p:nvPr/>
        </p:nvSpPr>
        <p:spPr>
          <a:xfrm>
            <a:off x="2018300" y="4193651"/>
            <a:ext cx="65370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Знания о подобии нужны для вычислений по чертежу, проверки ответов и решения задач, где важно сравнивать размеры объектов на рисунке и в реальности.
</a:t>
            </a:r>
            <a:endParaRPr lang="en-US" sz="1200" dirty="0"/>
          </a:p>
        </p:txBody>
      </p:sp>
      <p:sp>
        <p:nvSpPr>
          <p:cNvPr id="16" name="Text 9"/>
          <p:cNvSpPr txBox="1"/>
          <p:nvPr/>
        </p:nvSpPr>
        <p:spPr>
          <a:xfrm>
            <a:off x="2018300" y="3966950"/>
            <a:ext cx="6537000" cy="1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Практическая польза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6600" y="2451183"/>
            <a:ext cx="8426700" cy="232063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56600" y="360000"/>
            <a:ext cx="84267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выглядят подобные фигуры на чертеже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480125" y="1416575"/>
            <a:ext cx="1785900" cy="8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Подобные фигуры узнаются по одинаковому виду: сохраняются углы и общая конфигурация, хотя одна фигура может быть заметно больше или меньше другой.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480125" y="1119750"/>
            <a:ext cx="1785900" cy="2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Одинаковая форма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6901025" y="1423384"/>
            <a:ext cx="1785900" cy="8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все размеры увеличены или уменьшены в одном и том же отношении, фигуры остаются подобными. Изменяется только размер, а не геометрический облик.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6901025" y="1119750"/>
            <a:ext cx="1785900" cy="2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Масштаб изображения
</a:t>
            </a:r>
            <a:endParaRPr lang="en-US" sz="1000" dirty="0"/>
          </a:p>
        </p:txBody>
      </p:sp>
      <p:sp>
        <p:nvSpPr>
          <p:cNvPr id="15" name="Text 6"/>
          <p:cNvSpPr txBox="1"/>
          <p:nvPr/>
        </p:nvSpPr>
        <p:spPr>
          <a:xfrm>
            <a:off x="4765950" y="1416575"/>
            <a:ext cx="1785900" cy="8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не перепутать элементы, на рисунке отмечают соответствующие стороны одинаковыми обозначениями. Так легче увидеть, какие длины нужно сравнивать и пропорционально пересчитывать.
</a:t>
            </a:r>
            <a:endParaRPr lang="en-US" sz="885" dirty="0"/>
          </a:p>
        </p:txBody>
      </p:sp>
      <p:sp>
        <p:nvSpPr>
          <p:cNvPr id="16" name="Text 7"/>
          <p:cNvSpPr txBox="1"/>
          <p:nvPr/>
        </p:nvSpPr>
        <p:spPr>
          <a:xfrm>
            <a:off x="4765950" y="1119750"/>
            <a:ext cx="1785900" cy="2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Пары сторон
</a:t>
            </a:r>
            <a:endParaRPr lang="en-US" sz="1000" dirty="0"/>
          </a:p>
        </p:txBody>
      </p:sp>
      <p:sp>
        <p:nvSpPr>
          <p:cNvPr id="17" name="Text 8"/>
          <p:cNvSpPr txBox="1"/>
          <p:nvPr/>
        </p:nvSpPr>
        <p:spPr>
          <a:xfrm>
            <a:off x="2623050" y="1416575"/>
            <a:ext cx="1785900" cy="8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чертеже стороны могут быть записаны как 3 и 6 см, 4 и 8 см, 5 и 10 см. Это указывает на один и тот же масштаб.
</a:t>
            </a:r>
            <a:endParaRPr lang="en-US" sz="1000" dirty="0"/>
          </a:p>
        </p:txBody>
      </p:sp>
      <p:sp>
        <p:nvSpPr>
          <p:cNvPr id="18" name="Text 9"/>
          <p:cNvSpPr txBox="1"/>
          <p:nvPr/>
        </p:nvSpPr>
        <p:spPr>
          <a:xfrm>
            <a:off x="2623050" y="1119750"/>
            <a:ext cx="1785900" cy="2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размеры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подобия треугольников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550350" y="2667225"/>
            <a:ext cx="2336700" cy="14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два угла одного треугольника равны двум углам другого, то треугольники подобны. Этого признака достаточно, чтобы установить связь между фигурами без измерения сторон.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629676" y="1775872"/>
            <a:ext cx="2178600" cy="39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двум углам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3401325" y="2667225"/>
            <a:ext cx="2336700" cy="14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две стороны пропорциональны и угол между ними равен, треугольники тоже подобны. Этот признак особенно удобен в задачах с чертежом и известными длинами.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3480651" y="1775872"/>
            <a:ext cx="2178600" cy="39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двум сторонам и углу
</a:t>
            </a:r>
            <a:endParaRPr lang="en-US" sz="1500" dirty="0"/>
          </a:p>
        </p:txBody>
      </p:sp>
      <p:sp>
        <p:nvSpPr>
          <p:cNvPr id="14" name="Text 6"/>
          <p:cNvSpPr txBox="1"/>
          <p:nvPr/>
        </p:nvSpPr>
        <p:spPr>
          <a:xfrm>
            <a:off x="6252300" y="2667225"/>
            <a:ext cx="2336700" cy="14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три пары сторон пропорциональны, треугольники подобны. Такой признак помогает работать даже тогда, когда углы не указаны явно или их трудно измерить.
</a:t>
            </a:r>
            <a:endParaRPr lang="en-US" sz="1300" dirty="0"/>
          </a:p>
        </p:txBody>
      </p:sp>
      <p:sp>
        <p:nvSpPr>
          <p:cNvPr id="15" name="Text 7"/>
          <p:cNvSpPr txBox="1"/>
          <p:nvPr/>
        </p:nvSpPr>
        <p:spPr>
          <a:xfrm>
            <a:off x="6331626" y="1775872"/>
            <a:ext cx="2178600" cy="39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трём сторонам
</a:t>
            </a:r>
            <a:endParaRPr lang="en-US" sz="1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475" y="1310707"/>
            <a:ext cx="4130100" cy="346318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чаще всего используется при решении задач на подобие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642400" y="4481675"/>
            <a:ext cx="4144800" cy="30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 главы 1, распределение по ключевым темам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878350" y="1564825"/>
            <a:ext cx="3672900" cy="13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в задачах чаще всего приходится опираться на признаки подобия и пропорции сторон.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878350" y="2945950"/>
            <a:ext cx="3672900" cy="13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опора — распознавание признака подобия; затем используются углы, коэффициент и пересчёт размеров по масштабу.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475" y="1888336"/>
            <a:ext cx="4843800" cy="2307928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элементы главы 1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356100" y="1310700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таблица помогает быстро вспомнить основные понятия и их роль в решении задач.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5356100" y="2571750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элементы связаны одной идеей: подобие позволяет не только узнавать фигуры, но и точно считать их размеры.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5356100" y="4225200"/>
            <a:ext cx="34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Глава 1 учебника геометрии 9 класса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1592328"/>
            <a:ext cx="8397600" cy="318004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45500" y="360000"/>
            <a:ext cx="8426700" cy="41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строится доказательство подобия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345500" y="847800"/>
            <a:ext cx="8426700" cy="5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решения типовых задач главы 1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6600" y="360000"/>
            <a:ext cx="8426700" cy="49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2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Формулы и соотношения, которые нужно помнить
</a:t>
            </a:r>
            <a:endParaRPr lang="en-US" sz="2622" dirty="0"/>
          </a:p>
        </p:txBody>
      </p:sp>
      <p:sp>
        <p:nvSpPr>
          <p:cNvPr id="9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526750" y="3236639"/>
            <a:ext cx="2370600" cy="138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подобных треугольников выполняется равенство отношений сходственных сторон: a₁/a₂ = b₁/b₂ = c₁/c₂. Это основа большинства вычислений в главе.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530221" y="2583739"/>
            <a:ext cx="2370600" cy="53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Пропорция сторон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6232944" y="3236639"/>
            <a:ext cx="2370600" cy="138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находят соответствующие элементы, затем составляют пропорцию и вычисляют неизвестную величину. Проверка ответа по чертежу помогает избежать ошибки.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6236415" y="2583739"/>
            <a:ext cx="2370600" cy="53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применять формулы
</a:t>
            </a:r>
            <a:endParaRPr lang="en-US" sz="1600" dirty="0"/>
          </a:p>
        </p:txBody>
      </p:sp>
      <p:sp>
        <p:nvSpPr>
          <p:cNvPr id="14" name="Text 6"/>
          <p:cNvSpPr txBox="1"/>
          <p:nvPr/>
        </p:nvSpPr>
        <p:spPr>
          <a:xfrm>
            <a:off x="3379844" y="3236639"/>
            <a:ext cx="2370600" cy="138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Коэффициент подобия показывает, во сколько раз изменяются соответствующие стороны. Если k = 2, фигура вдвое больше; если k = 1/3, она в три раза меньше.
</a:t>
            </a:r>
            <a:endParaRPr lang="en-US" sz="1300" dirty="0"/>
          </a:p>
        </p:txBody>
      </p:sp>
      <p:sp>
        <p:nvSpPr>
          <p:cNvPr id="15" name="Text 7"/>
          <p:cNvSpPr txBox="1"/>
          <p:nvPr/>
        </p:nvSpPr>
        <p:spPr>
          <a:xfrm>
            <a:off x="3383315" y="2583739"/>
            <a:ext cx="2370600" cy="53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коэффициента k
</a:t>
            </a:r>
            <a:endParaRPr lang="en-US" sz="1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15650" y="1011938"/>
            <a:ext cx="2717400" cy="155507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71100" y="1011938"/>
            <a:ext cx="2717400" cy="1555075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58600" y="1011938"/>
            <a:ext cx="2717400" cy="1555075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56600" y="360000"/>
            <a:ext cx="8426700" cy="49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применения подобия в жизни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12" name="Text 2"/>
          <p:cNvSpPr txBox="1"/>
          <p:nvPr/>
        </p:nvSpPr>
        <p:spPr>
          <a:xfrm>
            <a:off x="3378100" y="3241450"/>
            <a:ext cx="23892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школьном плане столы, окна и двери изображены в уменьшенном виде, но сохраняют те же пропорции, что и настоящие предметы. Благодаря этому можно заранее оценить, поместится ли мебель и где удобнее расположить проходы. Подобие делает чертёж понятным и полезным.
</a:t>
            </a:r>
            <a:endParaRPr lang="en-US" sz="1144" dirty="0"/>
          </a:p>
        </p:txBody>
      </p:sp>
      <p:sp>
        <p:nvSpPr>
          <p:cNvPr id="13" name="Text 3"/>
          <p:cNvSpPr txBox="1"/>
          <p:nvPr/>
        </p:nvSpPr>
        <p:spPr>
          <a:xfrm>
            <a:off x="3378150" y="2783675"/>
            <a:ext cx="2389200" cy="4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 класса или комнаты
</a:t>
            </a:r>
            <a:endParaRPr lang="en-US" sz="1400" dirty="0"/>
          </a:p>
        </p:txBody>
      </p:sp>
      <p:sp>
        <p:nvSpPr>
          <p:cNvPr id="14" name="Text 4"/>
          <p:cNvSpPr txBox="1"/>
          <p:nvPr/>
        </p:nvSpPr>
        <p:spPr>
          <a:xfrm>
            <a:off x="6233550" y="3241450"/>
            <a:ext cx="23892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Архитекторы и инженеры создают уменьшенные модели зданий, деталей и сооружений, чтобы увидеть форму объекта до его постройки. В фотографии и техническом рисунке тот же принцип помогает передавать объект точно, даже если его размер изменён. Форма остаётся узнаваемой, а масштаб — другим.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6233600" y="2783675"/>
            <a:ext cx="2389200" cy="4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Макеты и модели
</a:t>
            </a:r>
            <a:endParaRPr lang="en-US" sz="1400" dirty="0"/>
          </a:p>
        </p:txBody>
      </p:sp>
      <p:sp>
        <p:nvSpPr>
          <p:cNvPr id="16" name="Text 6"/>
          <p:cNvSpPr txBox="1"/>
          <p:nvPr/>
        </p:nvSpPr>
        <p:spPr>
          <a:xfrm>
            <a:off x="521050" y="3241450"/>
            <a:ext cx="23892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карте расстояния уменьшаются по масштабу, поэтому короткий отрезок на листе может означать длинный путь на местности. Именно подобие позволяет читать планы городов и маршруты без путаницы. Если масштаб указан как 1:100, каждый сантиметр на плане соответствует 100 сантиметрам в реальности.
</a:t>
            </a:r>
            <a:endParaRPr lang="en-US" sz="1100" dirty="0"/>
          </a:p>
        </p:txBody>
      </p:sp>
      <p:sp>
        <p:nvSpPr>
          <p:cNvPr id="17" name="Text 7"/>
          <p:cNvSpPr txBox="1"/>
          <p:nvPr/>
        </p:nvSpPr>
        <p:spPr>
          <a:xfrm>
            <a:off x="521100" y="2783675"/>
            <a:ext cx="2389200" cy="4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 и реальный маршрут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475" y="1310707"/>
            <a:ext cx="4130100" cy="346318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навыки проверяет глава 1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642400" y="4481675"/>
            <a:ext cx="4144800" cy="30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Глава 1 учебника геометрии 9 класса; обобщение по содержанию темы.
</a:t>
            </a:r>
            <a:endParaRPr lang="en-US" sz="1187" dirty="0"/>
          </a:p>
        </p:txBody>
      </p:sp>
      <p:sp>
        <p:nvSpPr>
          <p:cNvPr id="10" name="Text 3"/>
          <p:cNvSpPr txBox="1"/>
          <p:nvPr/>
        </p:nvSpPr>
        <p:spPr>
          <a:xfrm>
            <a:off x="4878350" y="1564825"/>
            <a:ext cx="3672900" cy="13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Глава особенно требует умения связывать рисунок с вычислениями и быстро выбирать нужный признак подобия в условии задачи.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878350" y="2945950"/>
            <a:ext cx="3672900" cy="13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первом месте стоят доказательство подобия и вычисление длин: именно они определяют успешность решения большинства заданий.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3400" y="360000"/>
            <a:ext cx="8426700" cy="46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работе с подобием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2018300" y="1324326"/>
            <a:ext cx="65370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28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неверно сопоставляют вершины, стороны и углы, из-за чего пропорция записывается для неподходящих элементов. Перед решением нужно внимательно проверить, какие части фигур действительно соответствуют друг другу.
</a:t>
            </a:r>
            <a:endParaRPr lang="en-US" sz="928" dirty="0"/>
          </a:p>
        </p:txBody>
      </p:sp>
      <p:sp>
        <p:nvSpPr>
          <p:cNvPr id="10" name="Text 3"/>
          <p:cNvSpPr txBox="1"/>
          <p:nvPr/>
        </p:nvSpPr>
        <p:spPr>
          <a:xfrm>
            <a:off x="2018300" y="1097625"/>
            <a:ext cx="6537000" cy="1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Путают соответствие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2018300" y="2280226"/>
            <a:ext cx="65370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сразу пишут равенство сторон, не убедившись, что выполнен один из признаков подобия. Без доказательства подобия любые вычисления остаются необоснованными и могут привести к неправильному ответу.
</a:t>
            </a:r>
            <a:endParaRPr lang="en-US" sz="950" dirty="0"/>
          </a:p>
        </p:txBody>
      </p:sp>
      <p:sp>
        <p:nvSpPr>
          <p:cNvPr id="12" name="Text 5"/>
          <p:cNvSpPr txBox="1"/>
          <p:nvPr/>
        </p:nvSpPr>
        <p:spPr>
          <a:xfrm>
            <a:off x="2018300" y="2053525"/>
            <a:ext cx="6537000" cy="1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Пропускают признак
</a:t>
            </a:r>
            <a:endParaRPr lang="en-US" sz="1400" dirty="0"/>
          </a:p>
        </p:txBody>
      </p:sp>
      <p:sp>
        <p:nvSpPr>
          <p:cNvPr id="13" name="Text 6"/>
          <p:cNvSpPr txBox="1"/>
          <p:nvPr/>
        </p:nvSpPr>
        <p:spPr>
          <a:xfrm>
            <a:off x="2018300" y="3236126"/>
            <a:ext cx="65370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39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Коэффициент увеличения и коэффициент уменьшения легко перепутать, если не определить, какая фигура принята за исходную. Важно заранее установить направление сравнения и аккуратно следить за отношением сторон.
</a:t>
            </a:r>
            <a:endParaRPr lang="en-US" sz="939" dirty="0"/>
          </a:p>
        </p:txBody>
      </p:sp>
      <p:sp>
        <p:nvSpPr>
          <p:cNvPr id="14" name="Text 7"/>
          <p:cNvSpPr txBox="1"/>
          <p:nvPr/>
        </p:nvSpPr>
        <p:spPr>
          <a:xfrm>
            <a:off x="2018300" y="3009425"/>
            <a:ext cx="6537000" cy="1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Смешивают коэффициенты
</a:t>
            </a:r>
            <a:endParaRPr lang="en-US" sz="1400" dirty="0"/>
          </a:p>
        </p:txBody>
      </p:sp>
      <p:sp>
        <p:nvSpPr>
          <p:cNvPr id="15" name="Text 8"/>
          <p:cNvSpPr txBox="1"/>
          <p:nvPr/>
        </p:nvSpPr>
        <p:spPr>
          <a:xfrm>
            <a:off x="2018300" y="4193651"/>
            <a:ext cx="65370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6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чертежах и задачах на масштаб ошибки возникают из-за разных единиц измерения: сантиметров, метров и миллиметров. Перед вычислениями все величины нужно привести к одной системе и только потом сравнивать.
</a:t>
            </a:r>
            <a:endParaRPr lang="en-US" sz="986" dirty="0"/>
          </a:p>
        </p:txBody>
      </p:sp>
      <p:sp>
        <p:nvSpPr>
          <p:cNvPr id="16" name="Text 9"/>
          <p:cNvSpPr txBox="1"/>
          <p:nvPr/>
        </p:nvSpPr>
        <p:spPr>
          <a:xfrm>
            <a:off x="2018300" y="3966950"/>
            <a:ext cx="6537000" cy="1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Игнорируют единицы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23975" y="2148334"/>
            <a:ext cx="4843800" cy="178793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 подобия, условие, результат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356600" y="4423500"/>
            <a:ext cx="3430800" cy="360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Глава 1 учебника геометрии 9 класса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655350" y="1595275"/>
            <a:ext cx="28842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по каким данным можно установить подобие треугольников и какой вывод из этого следует.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55350" y="3164625"/>
            <a:ext cx="28842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Любой из трёх признаков позволяет доказать подобие без дополнительных построений и перейти к вычислениям по пропорциям.
</a:t>
            </a:r>
            <a:endParaRPr lang="en-US" sz="1396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2050" y="1652981"/>
            <a:ext cx="360000" cy="360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62050" y="3375925"/>
            <a:ext cx="360000" cy="360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844450" y="3375925"/>
            <a:ext cx="360000" cy="3600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4844450" y="1652981"/>
            <a:ext cx="360000" cy="360000"/>
          </a:xfrm>
          <a:prstGeom prst="rect">
            <a:avLst/>
          </a:prstGeom>
        </p:spPr>
      </p:pic>
      <p:pic>
        <p:nvPicPr>
          <p:cNvPr id="16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7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подобия с другими темами геометрии
</a:t>
            </a:r>
            <a:endParaRPr lang="en-US" sz="3000" dirty="0"/>
          </a:p>
        </p:txBody>
      </p:sp>
      <p:sp>
        <p:nvSpPr>
          <p:cNvPr id="1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19" name="Text 2"/>
          <p:cNvSpPr txBox="1"/>
          <p:nvPr/>
        </p:nvSpPr>
        <p:spPr>
          <a:xfrm>
            <a:off x="502200" y="2218275"/>
            <a:ext cx="3784800" cy="72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Подобие опирается на свойства углов и параллельных прямых, поэтому помогает уверенно использовать признаки равенства углов в геометрических доказательствах.
</a:t>
            </a:r>
            <a:endParaRPr lang="en-US" sz="1300" dirty="0"/>
          </a:p>
        </p:txBody>
      </p:sp>
      <p:sp>
        <p:nvSpPr>
          <p:cNvPr id="20" name="Text 3"/>
          <p:cNvSpPr txBox="1"/>
          <p:nvPr/>
        </p:nvSpPr>
        <p:spPr>
          <a:xfrm>
            <a:off x="1073900" y="1673006"/>
            <a:ext cx="32130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Углы и параллельные прямые
</a:t>
            </a:r>
            <a:endParaRPr lang="en-US" sz="1400" dirty="0"/>
          </a:p>
        </p:txBody>
      </p:sp>
      <p:sp>
        <p:nvSpPr>
          <p:cNvPr id="21" name="Text 4"/>
          <p:cNvSpPr txBox="1"/>
          <p:nvPr/>
        </p:nvSpPr>
        <p:spPr>
          <a:xfrm>
            <a:off x="502200" y="3941200"/>
            <a:ext cx="3784800" cy="72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Подобие часто встречается в геометрических построениях и в задачах с окружностью, где нужно находить неизвестные элементы через соотношения.
</a:t>
            </a:r>
            <a:endParaRPr lang="en-US" sz="1300" dirty="0"/>
          </a:p>
        </p:txBody>
      </p:sp>
      <p:sp>
        <p:nvSpPr>
          <p:cNvPr id="22" name="Text 5"/>
          <p:cNvSpPr txBox="1"/>
          <p:nvPr/>
        </p:nvSpPr>
        <p:spPr>
          <a:xfrm>
            <a:off x="1073900" y="3395950"/>
            <a:ext cx="32130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Построения и окружность
</a:t>
            </a:r>
            <a:endParaRPr lang="en-US" sz="1400" dirty="0"/>
          </a:p>
        </p:txBody>
      </p:sp>
      <p:sp>
        <p:nvSpPr>
          <p:cNvPr id="23" name="Text 6"/>
          <p:cNvSpPr txBox="1"/>
          <p:nvPr/>
        </p:nvSpPr>
        <p:spPr>
          <a:xfrm>
            <a:off x="4784600" y="3941200"/>
            <a:ext cx="3784800" cy="72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9 классе подобие помогает решать задачи, связанные с медианами, биссектрисами и высотами, потому что эти линии образуют удобные пропорции.
</a:t>
            </a:r>
            <a:endParaRPr lang="en-US" sz="1300" dirty="0"/>
          </a:p>
        </p:txBody>
      </p:sp>
      <p:sp>
        <p:nvSpPr>
          <p:cNvPr id="24" name="Text 7"/>
          <p:cNvSpPr txBox="1"/>
          <p:nvPr/>
        </p:nvSpPr>
        <p:spPr>
          <a:xfrm>
            <a:off x="5356300" y="3395950"/>
            <a:ext cx="32130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Биссектриса и медиана
</a:t>
            </a:r>
            <a:endParaRPr lang="en-US" sz="1400" dirty="0"/>
          </a:p>
        </p:txBody>
      </p:sp>
      <p:sp>
        <p:nvSpPr>
          <p:cNvPr id="25" name="Text 8"/>
          <p:cNvSpPr txBox="1"/>
          <p:nvPr/>
        </p:nvSpPr>
        <p:spPr>
          <a:xfrm>
            <a:off x="4784600" y="2218251"/>
            <a:ext cx="3784800" cy="72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учит сравнивать длины отрезков через отношения, что особенно полезно в задачах на деление сторон, высоты и средние линии.
</a:t>
            </a:r>
            <a:endParaRPr lang="en-US" sz="1300" dirty="0"/>
          </a:p>
        </p:txBody>
      </p:sp>
      <p:sp>
        <p:nvSpPr>
          <p:cNvPr id="26" name="Text 9"/>
          <p:cNvSpPr txBox="1"/>
          <p:nvPr/>
        </p:nvSpPr>
        <p:spPr>
          <a:xfrm>
            <a:off x="5356300" y="1673006"/>
            <a:ext cx="32130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Пропорции отрезков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1592328"/>
            <a:ext cx="8397600" cy="318004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45500" y="360000"/>
            <a:ext cx="8426700" cy="41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3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решать задачу на подобие треугольников
</a:t>
            </a:r>
            <a:endParaRPr lang="en-US" sz="2903" dirty="0"/>
          </a:p>
        </p:txBody>
      </p:sp>
      <p:sp>
        <p:nvSpPr>
          <p:cNvPr id="6" name="Text 2"/>
          <p:cNvSpPr txBox="1"/>
          <p:nvPr/>
        </p:nvSpPr>
        <p:spPr>
          <a:xfrm>
            <a:off x="345500" y="847800"/>
            <a:ext cx="8426700" cy="5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 решении типовых задач главы 1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611054" y="1127325"/>
            <a:ext cx="3175893" cy="3430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56600" y="360000"/>
            <a:ext cx="8426700" cy="5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важные опорные детали на чертеже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12" name="Text 2"/>
          <p:cNvSpPr txBox="1"/>
          <p:nvPr/>
        </p:nvSpPr>
        <p:spPr>
          <a:xfrm>
            <a:off x="505000" y="1776500"/>
            <a:ext cx="22770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Отметки равных углов сразу подсказывают, какие вершины могут соответствовать друг другу. Это один из самых надёжных ориентиров при поиске признака подобия в чертеже.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552700" y="1298120"/>
            <a:ext cx="2181300" cy="33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Равные углы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505000" y="3541125"/>
            <a:ext cx="22770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Одинаковые штрихи показывают равные отрезки или равные стороны. Они позволяют быстрее проверить, какие элементы нужно сравнивать и где записывать пропорцию.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552700" y="3062745"/>
            <a:ext cx="2181300" cy="33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Штрихи на сторонах
</a:t>
            </a:r>
            <a:endParaRPr lang="en-US" sz="1300" dirty="0"/>
          </a:p>
        </p:txBody>
      </p:sp>
      <p:sp>
        <p:nvSpPr>
          <p:cNvPr id="16" name="Text 6"/>
          <p:cNvSpPr txBox="1"/>
          <p:nvPr/>
        </p:nvSpPr>
        <p:spPr>
          <a:xfrm>
            <a:off x="3129793" y="1776500"/>
            <a:ext cx="22770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на рисунке есть параллельные линии, можно использовать свойства углов при пересечении прямых. Такие отметки часто помогают установить необходимые равенства без лишних построений.
</a:t>
            </a:r>
            <a:endParaRPr lang="en-US" sz="978" dirty="0"/>
          </a:p>
        </p:txBody>
      </p:sp>
      <p:sp>
        <p:nvSpPr>
          <p:cNvPr id="17" name="Text 7"/>
          <p:cNvSpPr txBox="1"/>
          <p:nvPr/>
        </p:nvSpPr>
        <p:spPr>
          <a:xfrm>
            <a:off x="3177493" y="1298120"/>
            <a:ext cx="2181300" cy="33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Параллельные прямые
</a:t>
            </a:r>
            <a:endParaRPr lang="en-US" sz="1300" dirty="0"/>
          </a:p>
        </p:txBody>
      </p:sp>
      <p:sp>
        <p:nvSpPr>
          <p:cNvPr id="18" name="Text 8"/>
          <p:cNvSpPr txBox="1"/>
          <p:nvPr/>
        </p:nvSpPr>
        <p:spPr>
          <a:xfrm>
            <a:off x="3129793" y="3541125"/>
            <a:ext cx="22770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Названия вершин помогают не перепутать соответствующие элементы фигур. При доказательстве подобия важно точно ссылаться на обозначения, чтобы запись решения была понятной и строгой.
</a:t>
            </a:r>
            <a:endParaRPr lang="en-US" sz="978" dirty="0"/>
          </a:p>
        </p:txBody>
      </p:sp>
      <p:sp>
        <p:nvSpPr>
          <p:cNvPr id="19" name="Text 9"/>
          <p:cNvSpPr txBox="1"/>
          <p:nvPr/>
        </p:nvSpPr>
        <p:spPr>
          <a:xfrm>
            <a:off x="3177493" y="3062745"/>
            <a:ext cx="2181300" cy="33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Буквенные обозначения
</a:t>
            </a:r>
            <a:endParaRPr lang="en-US" sz="13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475" y="1310707"/>
            <a:ext cx="4130100" cy="346318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главы 1 в общем курсе геометрии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642400" y="4481675"/>
            <a:ext cx="4144800" cy="30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Глава 1 учебника геометрии 9 класса; тематическое обобщение.
</a:t>
            </a:r>
            <a:endParaRPr lang="en-US" sz="1187" dirty="0"/>
          </a:p>
        </p:txBody>
      </p:sp>
      <p:sp>
        <p:nvSpPr>
          <p:cNvPr id="10" name="Text 3"/>
          <p:cNvSpPr txBox="1"/>
          <p:nvPr/>
        </p:nvSpPr>
        <p:spPr>
          <a:xfrm>
            <a:off x="4878350" y="1564825"/>
            <a:ext cx="3672900" cy="13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Глава 1 закладывает язык геометрии: через неё удобно объяснять, почему фигуры можно сравнивать не только по виду, но и по точным отношениям.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878350" y="2945950"/>
            <a:ext cx="3672900" cy="13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Основной вклад главы — правила доказательства и вычисления, которые будут постоянно использоваться в следующих разделах курса.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6600" y="360000"/>
            <a:ext cx="84267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 по главе 1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504006" y="2361263"/>
            <a:ext cx="2453400" cy="137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Подобные фигуры могут отличаться по величине, но сохраняют одинаковую форму. Поэтому их можно сравнивать по углам и отношениям сторон, не измеряя каждый элемент отдельно.
</a:t>
            </a:r>
            <a:endParaRPr lang="en-US" sz="1351" dirty="0"/>
          </a:p>
        </p:txBody>
      </p:sp>
      <p:sp>
        <p:nvSpPr>
          <p:cNvPr id="10" name="Text 3"/>
          <p:cNvSpPr txBox="1"/>
          <p:nvPr/>
        </p:nvSpPr>
        <p:spPr>
          <a:xfrm>
            <a:off x="504000" y="1801380"/>
            <a:ext cx="2453400" cy="41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важнее размера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6201756" y="2361263"/>
            <a:ext cx="2453400" cy="137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Полученные знания пригодятся дальше, когда появятся более сложные задачи на длины, построения и отношения частей фигур. Подобие становится опорой для всего курса геометрии.
</a:t>
            </a:r>
            <a:endParaRPr lang="en-US" sz="1397" dirty="0"/>
          </a:p>
        </p:txBody>
      </p:sp>
      <p:sp>
        <p:nvSpPr>
          <p:cNvPr id="12" name="Text 5"/>
          <p:cNvSpPr txBox="1"/>
          <p:nvPr/>
        </p:nvSpPr>
        <p:spPr>
          <a:xfrm>
            <a:off x="6201750" y="1801380"/>
            <a:ext cx="2453400" cy="41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 для новых тем
</a:t>
            </a:r>
            <a:endParaRPr lang="en-US" sz="1600" dirty="0"/>
          </a:p>
        </p:txBody>
      </p:sp>
      <p:sp>
        <p:nvSpPr>
          <p:cNvPr id="13" name="Text 6"/>
          <p:cNvSpPr txBox="1"/>
          <p:nvPr/>
        </p:nvSpPr>
        <p:spPr>
          <a:xfrm>
            <a:off x="3352881" y="2361263"/>
            <a:ext cx="2453400" cy="137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Глава учит не просто узнавать похожие треугольники, а обосновывать подобие с помощью признаков. Это делает решение задач точным, понятным и проверяемым.
</a:t>
            </a:r>
            <a:endParaRPr lang="en-US" sz="1367" dirty="0"/>
          </a:p>
        </p:txBody>
      </p:sp>
      <p:sp>
        <p:nvSpPr>
          <p:cNvPr id="14" name="Text 7"/>
          <p:cNvSpPr txBox="1"/>
          <p:nvPr/>
        </p:nvSpPr>
        <p:spPr>
          <a:xfrm>
            <a:off x="3352875" y="1801380"/>
            <a:ext cx="2453400" cy="41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7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Доказательство становится инструментом
</a:t>
            </a:r>
            <a:endParaRPr lang="en-US" sz="1477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475" y="1653269"/>
            <a:ext cx="4843800" cy="2778062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нужно запомнить после изучения главы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356100" y="1310700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быстро повторить основные понятия, увидеть их назначение и понять, где они понадобятся дальше.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5356100" y="2571750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помнить признаки, соответствия и коэффициент подобия, можно уверенно решать и доказательства, и вычислительные задачи.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5356100" y="4225200"/>
            <a:ext cx="34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Глава 1 учебника геометрии 9 класса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1397200"/>
            <a:ext cx="55722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 главы 1: что даёт тема подобия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360000" y="3500750"/>
            <a:ext cx="5572200" cy="12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Глава 1 учит видеть в геометрии не только рисунок, но и строгие отношения между фигурами. Эти правила помогают доказывать подобие, находить длины и уверенно двигаться дальше.
</a:t>
            </a:r>
            <a:endParaRPr lang="en-US" sz="1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2026-06-03T11:55:25Z</dcterms:created>
  <dcterms:modified xsi:type="dcterms:W3CDTF">2026-06-03T11:55:25Z</dcterms:modified>
</cp:coreProperties>
</file>