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e-CV: как составить электронное CV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о структуре, языке и цифровом формате сильного CV.
</a:t>
            </a:r>
            <a:endParaRPr lang="en-US" sz="3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помогает связать английский язык с реальными задачами: стажировками, обменами, волонтёрством и первыми конкурсами. Это не формальность, а тренировка точной письменной самопрезентации и понимания международных требований к документам.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CV на уроке английского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e-CV и чем оно отличается от бумажного варианта
</a:t>
            </a:r>
            <a:endParaRPr lang="en-US" sz="2162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345776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e-CV создаётся и хранится в электронном виде: его можно отправить по почте, загрузить на платформу или добавить в онлайн-профиль. Это ускоряет обмен документами и упрощает обновление.
</a:t>
            </a:r>
            <a:endParaRPr lang="en-US" sz="1131" dirty="0"/>
          </a:p>
        </p:txBody>
      </p:sp>
      <p:sp>
        <p:nvSpPr>
          <p:cNvPr id="13" name="Text 3"/>
          <p:cNvSpPr txBox="1"/>
          <p:nvPr/>
        </p:nvSpPr>
        <p:spPr>
          <a:xfrm>
            <a:off x="6967351" y="9654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отправки
</a:t>
            </a:r>
            <a:pPr algn="l" indent="0" marL="0">
              <a:lnSpc>
                <a:spcPct val="100000"/>
              </a:lnSpc>
              <a:buNone/>
            </a:pPr>
            <a:r>
              <a:rPr lang="en-US" sz="2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Готовое e-CV обычно переводят в PDF, чтобы сохранить шрифты, отступы и порядок блоков. Это особенно важно, если документ открывают на разных устройствах и в разных системах.
</a:t>
            </a:r>
            <a:endParaRPr lang="en-US" sz="1131" dirty="0"/>
          </a:p>
        </p:txBody>
      </p:sp>
      <p:sp>
        <p:nvSpPr>
          <p:cNvPr id="14" name="Text 4"/>
          <p:cNvSpPr txBox="1"/>
          <p:nvPr/>
        </p:nvSpPr>
        <p:spPr>
          <a:xfrm>
            <a:off x="4345776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разделы
</a:t>
            </a:r>
            <a:pPr algn="l" indent="0" marL="0">
              <a:lnSpc>
                <a:spcPct val="100000"/>
              </a:lnSpc>
              <a:buNone/>
            </a:pPr>
            <a:r>
              <a:rPr lang="en-US" sz="2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e-CV обычно входят personal information, education, skills, experience, achievements, languages и contacts. Такая структура помогает быстро найти нужные сведения и делает документ понятным для международного адресата.
</a:t>
            </a:r>
            <a:endParaRPr lang="en-US" sz="1080" dirty="0"/>
          </a:p>
        </p:txBody>
      </p:sp>
      <p:sp>
        <p:nvSpPr>
          <p:cNvPr id="15" name="Text 5"/>
          <p:cNvSpPr txBox="1"/>
          <p:nvPr/>
        </p:nvSpPr>
        <p:spPr>
          <a:xfrm>
            <a:off x="4345776" y="34992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версии
</a:t>
            </a:r>
            <a:pPr algn="l" indent="0" marL="0">
              <a:lnSpc>
                <a:spcPct val="100000"/>
              </a:lnSpc>
              <a:buNone/>
            </a:pPr>
            <a:r>
              <a:rPr lang="en-US" sz="1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 легко адаптировать под разные цели: школьный конкурс, летнюю школу, волонтёрскую программу или первую подработку. При необходимости можно сохранить несколько вариантов с разным акцентом.
</a:t>
            </a:r>
            <a:endParaRPr lang="en-US" sz="1053" dirty="0"/>
          </a:p>
        </p:txBody>
      </p:sp>
      <p:sp>
        <p:nvSpPr>
          <p:cNvPr id="16" name="Text 6"/>
          <p:cNvSpPr txBox="1"/>
          <p:nvPr/>
        </p:nvSpPr>
        <p:spPr>
          <a:xfrm>
            <a:off x="6967351" y="2232350"/>
            <a:ext cx="17562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формат позволяет вести несколько актуальных версий CV на английском языке и быстро менять только нужные разделы, не создавая документ заново каждый раз.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23237"/>
            <a:ext cx="4151400" cy="18009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формат выбирают по цели, а не по привычке.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 подходит для более полного представления, resume — для быстрого отбора, а online profile дополняет, но не заменяет документ.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CV, resume и online profile: основные различия
</a:t>
            </a:r>
            <a:endParaRPr lang="en-US" sz="278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практика международного рекрутинга и академической подачи документов
</a:t>
            </a:r>
            <a:endParaRPr lang="en-US" sz="11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сильного e-CV на английском языке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Вверху документа размещают имя, контакты и краткий профиль или objective. Эти строки задают тон всему CV и сразу показывают, кто вы и к какой цели стремитесь.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начало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выстраивают последовательно: Education, Experience, Skills, Languages, Achievements. Единая логика помогает читателю быстро ориентироваться и воспринимать сведения без лишних усилий.
</a:t>
            </a:r>
            <a:endParaRPr lang="en-US" sz="990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Логичный порядок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CV ценятся короткие, точные предложения без повторов. Лучше писать факты и результаты, чем длинно объяснять очевидное или перегружать текст деталями.
</a:t>
            </a:r>
            <a:endParaRPr lang="en-US" sz="1129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формулировок
</a:t>
            </a:r>
            <a:endParaRPr lang="en-US" sz="1463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шрифты, отступы и способ оформления заголовков создают впечатление аккуратности. В школьном CV визуальная дисциплина так же важна, как и содержание.
</a:t>
            </a:r>
            <a:endParaRPr lang="en-US" sz="1053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стиль
</a:t>
            </a:r>
            <a:endParaRPr lang="en-US" sz="1600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одностраничного школьного CV особенно важны ясная структура и отсутствие лишних элементов. Документ должен быть удобен для чтения на экране и при печати.
</a:t>
            </a:r>
            <a:endParaRPr lang="en-US" sz="1112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прежде всего
</a:t>
            </a:r>
            <a:endParaRPr lang="en-US" sz="14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создание e-CV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от выбора цели до отправки готового документа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78" y="1453774"/>
            <a:ext cx="258038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2160" y="1453774"/>
            <a:ext cx="221175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87344"/>
            <a:ext cx="284700" cy="2277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information: какие данные указывать в начале CV
</a:t>
            </a:r>
            <a:endParaRPr lang="en-US" sz="2235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Указывайте полное имя в начале документа, без лишних украшений и сокращений. Это помогает быстро идентифицировать автора CV и создаёт профессиональное первое впечатление.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фамилия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указать город и страну проживания, если это помогает понять доступность для программы или собеседования. Адрес в полном виде обычно не нужен и только перегружает документ.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страна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должны быть актуальными и нейтральными: лучше использовать адрес на основе имени и фамилии. Неаккуратная почта или устаревший номер снижают доверие к CV.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и телефон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вас есть релевантная ссылка, её можно добавить рядом с контактами. Это уместно для портфолио, школьных проектов или профессионального профиля, если информация там действительно полезна.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и профиль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CV особенно заметны не только оценки, но и подтверждённая активность: проекты, олимпиады, волонтёрство, курсы и результаты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сильнее всего работают разделы, где есть доказательства участия и измеримый результат, а не просто список интересов.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оценки школьного e-CV в международной практике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оценивают в e-CV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Education: как описывать обучение и школьные достижения
</a:t>
            </a:r>
            <a:endParaRPr lang="en-US" sz="2156" dirty="0"/>
          </a:p>
        </p:txBody>
      </p:sp>
      <p:sp>
        <p:nvSpPr>
          <p:cNvPr id="10" name="Text 2"/>
          <p:cNvSpPr txBox="1"/>
          <p:nvPr/>
        </p:nvSpPr>
        <p:spPr>
          <a:xfrm>
            <a:off x="1101325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названия школы, класса или периода обучения. В английском тексте используйте понятные формулировки вроде secondary school и current grade, чтобы информация читалась без двусмысленности.
</a:t>
            </a:r>
            <a:endParaRPr lang="en-US" sz="1422" dirty="0"/>
          </a:p>
        </p:txBody>
      </p:sp>
      <p:sp>
        <p:nvSpPr>
          <p:cNvPr id="11" name="Text 3"/>
          <p:cNvSpPr txBox="1"/>
          <p:nvPr/>
        </p:nvSpPr>
        <p:spPr>
          <a:xfrm>
            <a:off x="3893193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и курсы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 учитесь в профильном классе или проходили дополнительные курсы, это стоит указать. Такие детали показывают направление подготовки и помогают связать обучение с будущими целями.
</a:t>
            </a:r>
            <a:endParaRPr lang="en-US" sz="1423" dirty="0"/>
          </a:p>
        </p:txBody>
      </p:sp>
      <p:sp>
        <p:nvSpPr>
          <p:cNvPr id="12" name="Text 4"/>
          <p:cNvSpPr txBox="1"/>
          <p:nvPr/>
        </p:nvSpPr>
        <p:spPr>
          <a:xfrm>
            <a:off x="6685074" y="1069650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Олимпиады и 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2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блок включают олимпиады, конкурсы, исследовательские работы и школьные проекты. Для CV важны не только названия событий, но и уровень участия или достигнутый результат.
</a:t>
            </a:r>
            <a:endParaRPr lang="en-US" sz="1403" dirty="0"/>
          </a:p>
        </p:txBody>
      </p:sp>
      <p:sp>
        <p:nvSpPr>
          <p:cNvPr id="13" name="Text 5"/>
          <p:cNvSpPr txBox="1"/>
          <p:nvPr/>
        </p:nvSpPr>
        <p:spPr>
          <a:xfrm>
            <a:off x="3893200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Сертификаты и подтверждения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Сертификаты по английскому языку, курсам и дополнительным программам усиливают раздел Education. Они подтверждают уровень подготовки и делают школьное CV более убедительным для внешнего читателя.
</a:t>
            </a:r>
            <a:endParaRPr lang="en-US" sz="1281" dirty="0"/>
          </a:p>
        </p:txBody>
      </p:sp>
      <p:sp>
        <p:nvSpPr>
          <p:cNvPr id="14" name="Text 6"/>
          <p:cNvSpPr txBox="1"/>
          <p:nvPr/>
        </p:nvSpPr>
        <p:spPr>
          <a:xfrm>
            <a:off x="6685068" y="2779014"/>
            <a:ext cx="2038800" cy="16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акцент
</a:t>
            </a:r>
            <a:pPr algn="l" indent="0" marL="0">
              <a:lnSpc>
                <a:spcPct val="100000"/>
              </a:lnSpc>
              <a:buNone/>
            </a:pPr>
            <a:r>
              <a:rPr lang="en-US" sz="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десятиклассника Education часто становится центральным блоком CV. Именно здесь видны академическая траектория, интересы и первые устойчивые достижения, на которые можно опираться.
</a:t>
            </a:r>
            <a:endParaRPr lang="en-US" sz="142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8691" y="1068000"/>
            <a:ext cx="494191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 CV становится сильнее, когда его можно подтвердить примером, результатом или внешним свидетельством.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навыка усиливается, если рядом указан конкретный опыт его применения, а не только самооценка уровня.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Skills: как показать навыки убедительно
</a:t>
            </a:r>
            <a:endParaRPr lang="en-US" sz="2681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e-CV и распространённые способы подтверждения навыков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Projects and portfolio: доказательства реального опыта
</a:t>
            </a:r>
            <a:endParaRPr lang="en-US" sz="2361" dirty="0"/>
          </a:p>
        </p:txBody>
      </p:sp>
      <p:sp>
        <p:nvSpPr>
          <p:cNvPr id="10" name="Text 2"/>
          <p:cNvSpPr txBox="1"/>
          <p:nvPr/>
        </p:nvSpPr>
        <p:spPr>
          <a:xfrm>
            <a:off x="420361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 школьном CV доказывают, что знания уже превращаются в результат: презентацию, исследование, видео, постер, сайт или социальную инициативу. Это сильнее, чем просто перечень интересов.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20361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проекты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20186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CV полезно указывать цель проекта, собственную роль и итог. Одного-двух предложений достаточно, если они точно отвечают на вопрос: что было сделано и чем это завершилось.
</a:t>
            </a:r>
            <a:endParaRPr lang="en-US" sz="1159" dirty="0"/>
          </a:p>
        </p:txBody>
      </p:sp>
      <p:sp>
        <p:nvSpPr>
          <p:cNvPr id="13" name="Text 5"/>
          <p:cNvSpPr txBox="1"/>
          <p:nvPr/>
        </p:nvSpPr>
        <p:spPr>
          <a:xfrm>
            <a:off x="420186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кратко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3076165" y="1657668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Облачная папка, QR-код или ссылка на страницу делают материалы доступными сразу. Такой формат удобен для работодателя, учителя или организатора программы и помогает быстро проверить реальные образцы работы.
</a:t>
            </a:r>
            <a:endParaRPr lang="en-US" sz="1133" dirty="0"/>
          </a:p>
        </p:txBody>
      </p:sp>
      <p:sp>
        <p:nvSpPr>
          <p:cNvPr id="15" name="Text 7"/>
          <p:cNvSpPr txBox="1"/>
          <p:nvPr/>
        </p:nvSpPr>
        <p:spPr>
          <a:xfrm>
            <a:off x="3076165" y="1044444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Портфолио в цифре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3075991" y="3371235"/>
            <a:ext cx="2458518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 не названия активностей, а конкретные доказательства: сертификаты, опубликованные работы, выступления, результаты конкурсов, выполненные продукты и заметный вклад в командную работу.
</a:t>
            </a:r>
            <a:endParaRPr lang="en-US" sz="1136" dirty="0"/>
          </a:p>
        </p:txBody>
      </p:sp>
      <p:sp>
        <p:nvSpPr>
          <p:cNvPr id="17" name="Text 9"/>
          <p:cNvSpPr txBox="1"/>
          <p:nvPr/>
        </p:nvSpPr>
        <p:spPr>
          <a:xfrm>
            <a:off x="3075991" y="2758011"/>
            <a:ext cx="2458518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ценится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совпадение лексики с требованиями программы или вакансии, тем выше шанс, что документ заметят и правильно интерпретируют.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ключевых слов особенно помогают сделать CV понятным для автоматического поиска и человека одновременно.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практики ATS и рекомендаций по составлению CV для учебных и начальных профессиональных заявок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адаптировать CV под конкретную вакансию или программу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общего черновика сделать точную версию под конкретный запрос.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сильное содержание теряет ценность, если документ выглядит небрежно или содержит несогласованные данные. Перед отправкой важно перечитать CV целиком и проверить каждую ссылку.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качество снижают не отдельные формальности, а сочетание языковых и технических ошибок. Проверка перед отправкой критически важна.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CV и рекомендаций по академическому письму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школьном e-CV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формулировать достижения на английском языке
</a:t>
            </a:r>
            <a:endParaRPr lang="en-US" sz="2417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Формулируйте достижение через глагол: won, completed, led, created, organized, improved. Такая структура сразу показывает личный вклад и делает запись динамичной, а не описательной.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конкретику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возможно, добавляйте число, срок, место или формат: first place, 3-month project, school event, regional contest. Конкретные детали делают achievement убедительным и легко проверяемым.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школьный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2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десятиклассника подходят олимпиады, волонтёрство, дебаты, самоуправление и проекты по английскому языку. Важно не количество строк, а ясность того, чему именно научился и чего достиг.
</a:t>
            </a:r>
            <a:endParaRPr lang="en-US" sz="1589" dirty="0"/>
          </a:p>
        </p:txBody>
      </p:sp>
      <p:sp>
        <p:nvSpPr>
          <p:cNvPr id="13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действия нужно показать, что именно получилось в итоге: проект завершён, команда выступила, конкурс выигран, мероприятие проведено. Без результата запись звучит слишком общо.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61333"/>
            <a:ext cx="4151400" cy="1324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файла влияет и на внешний вид, и на удобство проверки. Лучше отправлять ту версию, которая открывается без искажений и легко сопоставляется с заявкой.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 наиболее надёжен для отправки, DOCX удобен для работы над текстом, а ссылка полезна для портфолио. Название файла должно быть понятным и аккуратным.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файла и правила отправки e-CV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практика подачи CV в электронном виде
</a:t>
            </a:r>
            <a:endParaRPr lang="en-US" sz="12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e-CV: читаемость важнее украшений
</a:t>
            </a:r>
            <a:endParaRPr lang="en-US" sz="2104" dirty="0"/>
          </a:p>
        </p:txBody>
      </p:sp>
      <p:sp>
        <p:nvSpPr>
          <p:cNvPr id="10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799442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одного-двух шрифтов и одинаковых отступов по всему документу. Такой подход помогает быстро считывать информацию и создаёт впечатление аккуратности, а не перегруженности.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799442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стиль текста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799274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Заголовки разделов должны быть заметны, но не кричащими. Когда структура понятна с первого взгляда, читателю проще найти образование, навыки, опыт и достижения без лишнего напряжения.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3799274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иерархия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6356296" y="1657685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поля и интервалы нужны не для красоты, а для удобства восприятия. Слишком плотный текст на экране выглядит тяжело и снижает желание читать документ до конца.
</a:t>
            </a:r>
            <a:endParaRPr lang="en-US" sz="1211" dirty="0"/>
          </a:p>
        </p:txBody>
      </p:sp>
      <p:sp>
        <p:nvSpPr>
          <p:cNvPr id="16" name="Text 7"/>
          <p:cNvSpPr txBox="1"/>
          <p:nvPr/>
        </p:nvSpPr>
        <p:spPr>
          <a:xfrm>
            <a:off x="6356296" y="1044462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пространство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56128" y="3371252"/>
            <a:ext cx="2366919" cy="1031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рамки и декоративные элементы допустимы только в умеренном количестве. В e-CV они должны поддерживать содержание, а не отвлекать от него или мешать чтению.
</a:t>
            </a:r>
            <a:endParaRPr lang="en-US" sz="1285" dirty="0"/>
          </a:p>
        </p:txBody>
      </p:sp>
      <p:sp>
        <p:nvSpPr>
          <p:cNvPr id="18" name="Text 9"/>
          <p:cNvSpPr txBox="1"/>
          <p:nvPr/>
        </p:nvSpPr>
        <p:spPr>
          <a:xfrm>
            <a:off x="6356128" y="2758029"/>
            <a:ext cx="2366919" cy="43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визуальный стиль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репутация и безопасность в интернете
</a:t>
            </a:r>
            <a:endParaRPr lang="en-US" sz="2622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открытые профили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отправкой CV стоит посмотреть, что видно в поиске по вашему имени. Публичные комментарии, фотографии и публикации могут создать первое впечатление ещё до чтения документа.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Настройте приватность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страницы, список друзей и старые публикации желательно ограничить по доступу. Это помогает контролировать, какая информация будет видна постороннему человеку при проверке кандидата.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Избегайте противоречий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CV указаны определённые проекты, навыки или достижения, они должны подтверждаться в открытых источниках или портфолио. Несоответствия подрывают доверие даже к хорошему документу.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идентичность единообразной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Никнейм, адрес почты и имя в профилях лучше привести к одному формату. Когда данные согласованы, работодателю или организатору проще сопоставить CV с онлайн-профилем.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подачи влияет не только на скорость ответа, но и на то, насколько удобно хранить документы и отслеживать статус заявки. Для разных программ требования различаются.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удобными для контроля и архива остаются email и карьерные платформы. Онлайн-формы и мессенджеры зависят от правил конкретной организации.
</a:t>
            </a:r>
            <a:endParaRPr lang="en-US" sz="1555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способов подачи CV в учебных и начальных профессиональных программах
</a:t>
            </a:r>
            <a:endParaRPr lang="en-US" sz="119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каналы отправки CV используются чаще всего
</a:t>
            </a:r>
            <a:endParaRPr lang="en-US" sz="24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2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e-CV: первый уверенный шаг к международной самопрезентации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Электронное CV помогает соединить английский язык, цифровую грамотность и умение говорить о своих достижениях точно и убедительно. Для старшеклассника это уже не просто задание, а полезный навык на будущее.
</a:t>
            </a:r>
            <a:endParaRPr lang="en-US" sz="362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2026-05-31T14:17:46Z</dcterms:created>
  <dcterms:modified xsi:type="dcterms:W3CDTF">2026-05-31T14:17:46Z</dcterms:modified>
</cp:coreProperties>
</file>