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jpeg"/><Relationship Id="rId4" Type="http://schemas.openxmlformats.org/officeDocument/2006/relationships/image" Target="../media/image-9-4.jpeg"/><Relationship Id="rId5" Type="http://schemas.openxmlformats.org/officeDocument/2006/relationships/image" Target="../media/image-9-5.jpe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slideLayout" Target="../slideLayouts/slideLayout1.xml"/><Relationship Id="rId11"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slideLayout" Target="../slideLayouts/slideLayout1.xml"/><Relationship Id="rId11"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jpe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6975" y="1727300"/>
            <a:ext cx="4326000" cy="2969900"/>
          </a:xfrm>
          <a:prstGeom prst="rect">
            <a:avLst/>
          </a:prstGeom>
        </p:spPr>
      </p:pic>
      <p:sp>
        <p:nvSpPr>
          <p:cNvPr id="4" name="Text 0"/>
          <p:cNvSpPr txBox="1"/>
          <p:nvPr/>
        </p:nvSpPr>
        <p:spPr>
          <a:xfrm>
            <a:off x="406975" y="606975"/>
            <a:ext cx="8352600" cy="830100"/>
          </a:xfrm>
          <a:prstGeom prst="rect">
            <a:avLst/>
          </a:prstGeom>
          <a:noFill/>
          <a:ln/>
        </p:spPr>
        <p:txBody>
          <a:bodyPr wrap="square" lIns="0" tIns="0" rIns="0" bIns="0" rtlCol="0" anchor="t"/>
          <a:lstStyle/>
          <a:p>
            <a:pPr algn="l" indent="0" marL="0">
              <a:lnSpc>
                <a:spcPct val="100000"/>
              </a:lnSpc>
              <a:buNone/>
            </a:pPr>
            <a:r>
              <a:rPr lang="en-US" sz="2500" dirty="0">
                <a:solidFill>
                  <a:srgbClr val="E7F9FF"/>
                </a:solidFill>
                <a:latin typeface="Arial" pitchFamily="34" charset="0"/>
                <a:ea typeface="Arial" pitchFamily="34" charset="-122"/>
                <a:cs typeface="Arial" pitchFamily="34" charset="-120"/>
              </a:rPr>
              <a:t>Unit 3. To err is human: ошибки как часть изучения английского языка
</a:t>
            </a:r>
            <a:endParaRPr lang="en-US" sz="2500" dirty="0"/>
          </a:p>
        </p:txBody>
      </p:sp>
      <p:sp>
        <p:nvSpPr>
          <p:cNvPr id="5" name="Text 1"/>
          <p:cNvSpPr txBox="1"/>
          <p:nvPr/>
        </p:nvSpPr>
        <p:spPr>
          <a:xfrm>
            <a:off x="5134950" y="1725900"/>
            <a:ext cx="3624300" cy="2972700"/>
          </a:xfrm>
          <a:prstGeom prst="rect">
            <a:avLst/>
          </a:prstGeom>
          <a:noFill/>
          <a:ln/>
        </p:spPr>
        <p:txBody>
          <a:bodyPr wrap="square" lIns="0" tIns="0" rIns="0" bIns="0" rtlCol="0" anchor="t"/>
          <a:lstStyle/>
          <a:p>
            <a:pPr algn="l" indent="0" marL="0">
              <a:lnSpc>
                <a:spcPct val="100000"/>
              </a:lnSpc>
              <a:buNone/>
            </a:pPr>
            <a:r>
              <a:rPr lang="en-US" sz="1400" dirty="0">
                <a:solidFill>
                  <a:srgbClr val="8EB0AF"/>
                </a:solidFill>
                <a:latin typeface="Arial" pitchFamily="34" charset="0"/>
                <a:ea typeface="Arial" pitchFamily="34" charset="-122"/>
                <a:cs typeface="Arial" pitchFamily="34" charset="-120"/>
              </a:rPr>
              <a:t>Ошибки помогают учиться, если их понимать и исправлять.
</a:t>
            </a:r>
            <a:pPr algn="l" indent="0" marL="0">
              <a:lnSpc>
                <a:spcPct val="100000"/>
              </a:lnSpc>
              <a:buNone/>
            </a:pPr>
            <a:r>
              <a:rPr lang="en-US" sz="1400" dirty="0">
                <a:solidFill>
                  <a:srgbClr val="8EB0AF"/>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8EB0AF"/>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7F9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1200" y="2514555"/>
            <a:ext cx="8421600" cy="194914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61200" y="1308338"/>
            <a:ext cx="8421600" cy="861600"/>
          </a:xfrm>
          <a:prstGeom prst="rect">
            <a:avLst/>
          </a:prstGeom>
          <a:noFill/>
          <a:ln/>
        </p:spPr>
        <p:txBody>
          <a:bodyPr wrap="square" lIns="0" tIns="0" rIns="0" bIns="0" rtlCol="0" anchor="ctr"/>
          <a:lstStyle/>
          <a:p>
            <a:pPr algn="l" indent="0" marL="0">
              <a:lnSpc>
                <a:spcPct val="115000"/>
              </a:lnSpc>
              <a:buNone/>
            </a:pPr>
            <a:r>
              <a:rPr lang="en-US" sz="1600" dirty="0">
                <a:solidFill>
                  <a:srgbClr val="042826"/>
                </a:solidFill>
                <a:latin typeface="Arial" pitchFamily="34" charset="0"/>
                <a:ea typeface="Arial" pitchFamily="34" charset="-122"/>
                <a:cs typeface="Arial" pitchFamily="34" charset="-120"/>
              </a:rPr>
              <a:t>Фраза To err is human напоминает: ошибаться естественно, а нестыдно. В изучении английского важно не избегать ошибок любой ценой, а замечать их, понимать причину и превращать каждый промах в шаг к точности и уверенности.
</a:t>
            </a:r>
            <a:endParaRPr lang="en-US" sz="1600" dirty="0"/>
          </a:p>
        </p:txBody>
      </p:sp>
      <p:sp>
        <p:nvSpPr>
          <p:cNvPr id="5" name="Text 1"/>
          <p:cNvSpPr txBox="1"/>
          <p:nvPr/>
        </p:nvSpPr>
        <p:spPr>
          <a:xfrm>
            <a:off x="361200" y="365375"/>
            <a:ext cx="8421600" cy="601200"/>
          </a:xfrm>
          <a:prstGeom prst="rect">
            <a:avLst/>
          </a:prstGeom>
          <a:noFill/>
          <a:ln/>
        </p:spPr>
        <p:txBody>
          <a:bodyPr wrap="square" lIns="0" tIns="0" rIns="0" bIns="0" rtlCol="0" anchor="ctr"/>
          <a:lstStyle/>
          <a:p>
            <a:pPr algn="l" indent="0" marL="0">
              <a:lnSpc>
                <a:spcPct val="90000"/>
              </a:lnSpc>
              <a:buNone/>
            </a:pPr>
            <a:r>
              <a:rPr lang="en-US" sz="2400" dirty="0">
                <a:solidFill>
                  <a:srgbClr val="042826"/>
                </a:solidFill>
                <a:latin typeface="Arial" pitchFamily="34" charset="0"/>
                <a:ea typeface="Arial" pitchFamily="34" charset="-122"/>
                <a:cs typeface="Arial" pitchFamily="34" charset="-120"/>
              </a:rPr>
              <a:t>Почему ошибки — часть пути
</a:t>
            </a:r>
            <a:endParaRPr lang="en-US" sz="2400" dirty="0"/>
          </a:p>
        </p:txBody>
      </p:sp>
      <p:sp>
        <p:nvSpPr>
          <p:cNvPr id="6" name="Text 2"/>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37925" y="365350"/>
            <a:ext cx="8438700" cy="723300"/>
          </a:xfrm>
          <a:prstGeom prst="rect">
            <a:avLst/>
          </a:prstGeom>
          <a:noFill/>
          <a:ln/>
        </p:spPr>
        <p:txBody>
          <a:bodyPr wrap="square" lIns="0" tIns="0" rIns="0" bIns="0" rtlCol="0" anchor="t"/>
          <a:lstStyle/>
          <a:p>
            <a:pPr algn="l" indent="0" marL="0">
              <a:lnSpc>
                <a:spcPct val="90000"/>
              </a:lnSpc>
              <a:buNone/>
            </a:pPr>
            <a:r>
              <a:rPr lang="en-US" sz="2400" dirty="0">
                <a:solidFill>
                  <a:srgbClr val="E7F9FF"/>
                </a:solidFill>
                <a:latin typeface="Arial" pitchFamily="34" charset="0"/>
                <a:ea typeface="Arial" pitchFamily="34" charset="-122"/>
                <a:cs typeface="Arial" pitchFamily="34" charset="-120"/>
              </a:rPr>
              <a:t>Error, mistake, fault: различие близких слов
</a:t>
            </a:r>
            <a:endParaRPr lang="en-US" sz="2400" dirty="0"/>
          </a:p>
        </p:txBody>
      </p:sp>
      <p:sp>
        <p:nvSpPr>
          <p:cNvPr id="8" name="Text 1"/>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3</a:t>
            </a:r>
            <a:endParaRPr lang="en-US" sz="1100" dirty="0"/>
          </a:p>
        </p:txBody>
      </p:sp>
      <p:sp>
        <p:nvSpPr>
          <p:cNvPr id="9" name="Text 2"/>
          <p:cNvSpPr txBox="1"/>
          <p:nvPr/>
        </p:nvSpPr>
        <p:spPr>
          <a:xfrm>
            <a:off x="337925" y="1441495"/>
            <a:ext cx="4088400" cy="1348800"/>
          </a:xfrm>
          <a:prstGeom prst="rect">
            <a:avLst/>
          </a:prstGeom>
          <a:noFill/>
          <a:ln/>
        </p:spPr>
        <p:txBody>
          <a:bodyPr wrap="square" lIns="0" tIns="0" rIns="0" bIns="0" rtlCol="0" anchor="t"/>
          <a:lstStyle/>
          <a:p>
            <a:pPr algn="l" indent="0" marL="0">
              <a:lnSpc>
                <a:spcPct val="115000"/>
              </a:lnSpc>
              <a:buNone/>
            </a:pPr>
            <a:r>
              <a:rPr lang="en-US" sz="1200" dirty="0">
                <a:solidFill>
                  <a:srgbClr val="E7F9FF"/>
                </a:solidFill>
                <a:latin typeface="Arial" pitchFamily="34" charset="0"/>
                <a:ea typeface="Arial" pitchFamily="34" charset="-122"/>
                <a:cs typeface="Arial" pitchFamily="34" charset="-120"/>
              </a:rPr>
              <a:t>Error
</a:t>
            </a:r>
            <a:pPr algn="l" indent="0" marL="0">
              <a:lnSpc>
                <a:spcPct val="115000"/>
              </a:lnSpc>
              <a:buNone/>
            </a:pPr>
            <a:r>
              <a:rPr lang="en-US" sz="7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8EB0AF"/>
                </a:solidFill>
                <a:latin typeface="Arial" pitchFamily="34" charset="0"/>
                <a:ea typeface="Arial" pitchFamily="34" charset="-122"/>
                <a:cs typeface="Arial" pitchFamily="34" charset="-120"/>
              </a:rPr>
              <a:t>Error обозначает неточность в знании, выводе или действии. Это слово особенно уместно в учебных, научных и технических контекстах, где важна объективная оценка правильности.
</a:t>
            </a:r>
            <a:endParaRPr lang="en-US" sz="1200" dirty="0"/>
          </a:p>
        </p:txBody>
      </p:sp>
      <p:sp>
        <p:nvSpPr>
          <p:cNvPr id="10" name="Text 3"/>
          <p:cNvSpPr txBox="1"/>
          <p:nvPr/>
        </p:nvSpPr>
        <p:spPr>
          <a:xfrm>
            <a:off x="337925" y="3143145"/>
            <a:ext cx="4088400" cy="1348800"/>
          </a:xfrm>
          <a:prstGeom prst="rect">
            <a:avLst/>
          </a:prstGeom>
          <a:noFill/>
          <a:ln/>
        </p:spPr>
        <p:txBody>
          <a:bodyPr wrap="square" lIns="0" tIns="0" rIns="0" bIns="0" rtlCol="0" anchor="t"/>
          <a:lstStyle/>
          <a:p>
            <a:pPr algn="l" indent="0" marL="0">
              <a:lnSpc>
                <a:spcPct val="115000"/>
              </a:lnSpc>
              <a:buNone/>
            </a:pPr>
            <a:r>
              <a:rPr lang="en-US" sz="1200" dirty="0">
                <a:solidFill>
                  <a:srgbClr val="E7F9FF"/>
                </a:solidFill>
                <a:latin typeface="Arial" pitchFamily="34" charset="0"/>
                <a:ea typeface="Arial" pitchFamily="34" charset="-122"/>
                <a:cs typeface="Arial" pitchFamily="34" charset="-120"/>
              </a:rPr>
              <a:t>Mistake
</a:t>
            </a:r>
            <a:pPr algn="l" indent="0" marL="0">
              <a:lnSpc>
                <a:spcPct val="115000"/>
              </a:lnSpc>
              <a:buNone/>
            </a:pPr>
            <a:r>
              <a:rPr lang="en-US" sz="7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8EB0AF"/>
                </a:solidFill>
                <a:latin typeface="Arial" pitchFamily="34" charset="0"/>
                <a:ea typeface="Arial" pitchFamily="34" charset="-122"/>
                <a:cs typeface="Arial" pitchFamily="34" charset="-120"/>
              </a:rPr>
              <a:t>Mistake обычно называют конкретный промах, неверный выбор или случайное неправильное действие. Слово звучит более повседневно и часто связано с отдельной ситуацией, а не с системой знаний.
</a:t>
            </a:r>
            <a:endParaRPr lang="en-US" sz="1200" dirty="0"/>
          </a:p>
        </p:txBody>
      </p:sp>
      <p:sp>
        <p:nvSpPr>
          <p:cNvPr id="11" name="Text 4"/>
          <p:cNvSpPr txBox="1"/>
          <p:nvPr/>
        </p:nvSpPr>
        <p:spPr>
          <a:xfrm>
            <a:off x="4688225" y="3143145"/>
            <a:ext cx="4088400" cy="1348800"/>
          </a:xfrm>
          <a:prstGeom prst="rect">
            <a:avLst/>
          </a:prstGeom>
          <a:noFill/>
          <a:ln/>
        </p:spPr>
        <p:txBody>
          <a:bodyPr wrap="square" lIns="0" tIns="0" rIns="0" bIns="0" rtlCol="0" anchor="t"/>
          <a:lstStyle/>
          <a:p>
            <a:pPr algn="l" indent="0" marL="0">
              <a:lnSpc>
                <a:spcPct val="115000"/>
              </a:lnSpc>
              <a:buNone/>
            </a:pPr>
            <a:r>
              <a:rPr lang="en-US" sz="1200" dirty="0">
                <a:solidFill>
                  <a:srgbClr val="E7F9FF"/>
                </a:solidFill>
                <a:latin typeface="Arial" pitchFamily="34" charset="0"/>
                <a:ea typeface="Arial" pitchFamily="34" charset="-122"/>
                <a:cs typeface="Arial" pitchFamily="34" charset="-120"/>
              </a:rPr>
              <a:t>Почему это важно
</a:t>
            </a:r>
            <a:pPr algn="l" indent="0" marL="0">
              <a:lnSpc>
                <a:spcPct val="115000"/>
              </a:lnSpc>
              <a:buNone/>
            </a:pPr>
            <a:r>
              <a:rPr lang="en-US" sz="7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8EB0AF"/>
                </a:solidFill>
                <a:latin typeface="Arial" pitchFamily="34" charset="0"/>
                <a:ea typeface="Arial" pitchFamily="34" charset="-122"/>
                <a:cs typeface="Arial" pitchFamily="34" charset="-120"/>
              </a:rPr>
              <a:t>Различие этих слов помогает точнее выражать мысль в устной и письменной речи. Для школьника это особенно ценно, потому что одно неточное слово может изменить смысл всего ответа.
</a:t>
            </a:r>
            <a:endParaRPr lang="en-US" sz="1200" dirty="0"/>
          </a:p>
        </p:txBody>
      </p:sp>
      <p:sp>
        <p:nvSpPr>
          <p:cNvPr id="12" name="Text 5"/>
          <p:cNvSpPr txBox="1"/>
          <p:nvPr/>
        </p:nvSpPr>
        <p:spPr>
          <a:xfrm>
            <a:off x="4688225" y="1441495"/>
            <a:ext cx="4088400" cy="1348800"/>
          </a:xfrm>
          <a:prstGeom prst="rect">
            <a:avLst/>
          </a:prstGeom>
          <a:noFill/>
          <a:ln/>
        </p:spPr>
        <p:txBody>
          <a:bodyPr wrap="square" lIns="0" tIns="0" rIns="0" bIns="0" rtlCol="0" anchor="t"/>
          <a:lstStyle/>
          <a:p>
            <a:pPr algn="l" indent="0" marL="0">
              <a:lnSpc>
                <a:spcPct val="115000"/>
              </a:lnSpc>
              <a:buNone/>
            </a:pPr>
            <a:r>
              <a:rPr lang="en-US" sz="1200" dirty="0">
                <a:solidFill>
                  <a:srgbClr val="E7F9FF"/>
                </a:solidFill>
                <a:latin typeface="Arial" pitchFamily="34" charset="0"/>
                <a:ea typeface="Arial" pitchFamily="34" charset="-122"/>
                <a:cs typeface="Arial" pitchFamily="34" charset="-120"/>
              </a:rPr>
              <a:t>Fault
</a:t>
            </a:r>
            <a:pPr algn="l" indent="0" marL="0">
              <a:lnSpc>
                <a:spcPct val="115000"/>
              </a:lnSpc>
              <a:buNone/>
            </a:pPr>
            <a:r>
              <a:rPr lang="en-US" sz="7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8EB0AF"/>
                </a:solidFill>
                <a:latin typeface="Arial" pitchFamily="34" charset="0"/>
                <a:ea typeface="Arial" pitchFamily="34" charset="-122"/>
                <a:cs typeface="Arial" pitchFamily="34" charset="-120"/>
              </a:rPr>
              <a:t>Fault связано с виной, ответственностью или причиной неисправности. Поэтому оно звучит более оценочно и может указывать не только на ошибку, но и на то, кто за неё отвечает.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70406" y="365350"/>
            <a:ext cx="3805638" cy="397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37925" y="365350"/>
            <a:ext cx="4305600" cy="640200"/>
          </a:xfrm>
          <a:prstGeom prst="rect">
            <a:avLst/>
          </a:prstGeom>
          <a:noFill/>
          <a:ln/>
        </p:spPr>
        <p:txBody>
          <a:bodyPr wrap="square" lIns="0" tIns="0" rIns="0" bIns="0" rtlCol="0" anchor="t"/>
          <a:lstStyle/>
          <a:p>
            <a:pPr algn="l" indent="0" marL="0">
              <a:lnSpc>
                <a:spcPct val="90000"/>
              </a:lnSpc>
              <a:buNone/>
            </a:pPr>
            <a:r>
              <a:rPr lang="en-US" sz="2114" dirty="0">
                <a:solidFill>
                  <a:srgbClr val="E7F9FF"/>
                </a:solidFill>
                <a:latin typeface="Arial" pitchFamily="34" charset="0"/>
                <a:ea typeface="Arial" pitchFamily="34" charset="-122"/>
                <a:cs typeface="Arial" pitchFamily="34" charset="-120"/>
              </a:rPr>
              <a:t>Почему ученики 10 класса делают ошибки на уроках английского
</a:t>
            </a:r>
            <a:endParaRPr lang="en-US" sz="2114" dirty="0"/>
          </a:p>
        </p:txBody>
      </p:sp>
      <p:sp>
        <p:nvSpPr>
          <p:cNvPr id="9" name="Text 1"/>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4</a:t>
            </a:r>
            <a:endParaRPr lang="en-US" sz="1100" dirty="0"/>
          </a:p>
        </p:txBody>
      </p:sp>
      <p:sp>
        <p:nvSpPr>
          <p:cNvPr id="10" name="Text 2"/>
          <p:cNvSpPr txBox="1"/>
          <p:nvPr/>
        </p:nvSpPr>
        <p:spPr>
          <a:xfrm>
            <a:off x="621800" y="4148375"/>
            <a:ext cx="4021800" cy="758700"/>
          </a:xfrm>
          <a:prstGeom prst="rect">
            <a:avLst/>
          </a:prstGeom>
          <a:noFill/>
          <a:ln/>
        </p:spPr>
        <p:txBody>
          <a:bodyPr wrap="square" lIns="0" tIns="0" rIns="0" bIns="0" rtlCol="0" anchor="t"/>
          <a:lstStyle/>
          <a:p>
            <a:pPr algn="l" indent="0" marL="0">
              <a:lnSpc>
                <a:spcPct val="115000"/>
              </a:lnSpc>
              <a:buNone/>
            </a:pPr>
            <a:r>
              <a:rPr lang="en-US" sz="1200" dirty="0">
                <a:solidFill>
                  <a:srgbClr val="E7F9FF"/>
                </a:solidFill>
                <a:latin typeface="Arial" pitchFamily="34" charset="0"/>
                <a:ea typeface="Arial" pitchFamily="34" charset="-122"/>
                <a:cs typeface="Arial" pitchFamily="34" charset="-120"/>
              </a:rPr>
              <a:t>Страх ответа
</a:t>
            </a:r>
            <a:pPr algn="l" indent="0" marL="0">
              <a:lnSpc>
                <a:spcPct val="115000"/>
              </a:lnSpc>
              <a:buNone/>
            </a:pPr>
            <a:r>
              <a:rPr lang="en-US" sz="7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8EB0AF"/>
                </a:solidFill>
                <a:latin typeface="Arial" pitchFamily="34" charset="0"/>
                <a:ea typeface="Arial" pitchFamily="34" charset="-122"/>
                <a:cs typeface="Arial" pitchFamily="34" charset="-120"/>
              </a:rPr>
              <a:t>Когда ученик волнуется перед оценкой или боится реакции класса, он чаще ошибается в устной речи. Напряжение мешает сосредоточиться, даже если нужное правило уже известно.
</a:t>
            </a:r>
            <a:endParaRPr lang="en-US" sz="1200" dirty="0"/>
          </a:p>
        </p:txBody>
      </p:sp>
      <p:sp>
        <p:nvSpPr>
          <p:cNvPr id="11" name="Text 3"/>
          <p:cNvSpPr txBox="1"/>
          <p:nvPr/>
        </p:nvSpPr>
        <p:spPr>
          <a:xfrm>
            <a:off x="621800" y="3187925"/>
            <a:ext cx="4021800" cy="758700"/>
          </a:xfrm>
          <a:prstGeom prst="rect">
            <a:avLst/>
          </a:prstGeom>
          <a:noFill/>
          <a:ln/>
        </p:spPr>
        <p:txBody>
          <a:bodyPr wrap="square" lIns="0" tIns="0" rIns="0" bIns="0" rtlCol="0" anchor="t"/>
          <a:lstStyle/>
          <a:p>
            <a:pPr algn="l" indent="0" marL="0">
              <a:lnSpc>
                <a:spcPct val="115000"/>
              </a:lnSpc>
              <a:buNone/>
            </a:pPr>
            <a:r>
              <a:rPr lang="en-US" sz="1130" dirty="0">
                <a:solidFill>
                  <a:srgbClr val="E7F9FF"/>
                </a:solidFill>
                <a:latin typeface="Arial" pitchFamily="34" charset="0"/>
                <a:ea typeface="Arial" pitchFamily="34" charset="-122"/>
                <a:cs typeface="Arial" pitchFamily="34" charset="-120"/>
              </a:rPr>
              <a:t>Спешка и невнимательность
</a:t>
            </a:r>
            <a:pPr algn="l" indent="0" marL="0">
              <a:lnSpc>
                <a:spcPct val="115000"/>
              </a:lnSpc>
              <a:buNone/>
            </a:pPr>
            <a:r>
              <a:rPr lang="en-US" sz="659"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941" dirty="0">
                <a:solidFill>
                  <a:srgbClr val="8EB0AF"/>
                </a:solidFill>
                <a:latin typeface="Arial" pitchFamily="34" charset="0"/>
                <a:ea typeface="Arial" pitchFamily="34" charset="-122"/>
                <a:cs typeface="Arial" pitchFamily="34" charset="-120"/>
              </a:rPr>
              <a:t>Многие промахи появляются из-за быстрого ответа без повторного чтения задания. Ученик может пропустить ключевое слово, не заметить ограничение или выбрать вариант, не проверив логику предложения.
</a:t>
            </a:r>
            <a:endParaRPr lang="en-US" sz="1130" dirty="0"/>
          </a:p>
        </p:txBody>
      </p:sp>
      <p:sp>
        <p:nvSpPr>
          <p:cNvPr id="12" name="Text 4"/>
          <p:cNvSpPr txBox="1"/>
          <p:nvPr/>
        </p:nvSpPr>
        <p:spPr>
          <a:xfrm>
            <a:off x="621800" y="2227475"/>
            <a:ext cx="4021800" cy="758700"/>
          </a:xfrm>
          <a:prstGeom prst="rect">
            <a:avLst/>
          </a:prstGeom>
          <a:noFill/>
          <a:ln/>
        </p:spPr>
        <p:txBody>
          <a:bodyPr wrap="square" lIns="0" tIns="0" rIns="0" bIns="0" rtlCol="0" anchor="t"/>
          <a:lstStyle/>
          <a:p>
            <a:pPr algn="l" indent="0" marL="0">
              <a:lnSpc>
                <a:spcPct val="115000"/>
              </a:lnSpc>
              <a:buNone/>
            </a:pPr>
            <a:r>
              <a:rPr lang="en-US" sz="1132" dirty="0">
                <a:solidFill>
                  <a:srgbClr val="E7F9FF"/>
                </a:solidFill>
                <a:latin typeface="Arial" pitchFamily="34" charset="0"/>
                <a:ea typeface="Arial" pitchFamily="34" charset="-122"/>
                <a:cs typeface="Arial" pitchFamily="34" charset="-120"/>
              </a:rPr>
              <a:t>Путаница форм
</a:t>
            </a:r>
            <a:pPr algn="l" indent="0" marL="0">
              <a:lnSpc>
                <a:spcPct val="115000"/>
              </a:lnSpc>
              <a:buNone/>
            </a:pPr>
            <a:r>
              <a:rPr lang="en-US" sz="66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943" dirty="0">
                <a:solidFill>
                  <a:srgbClr val="8EB0AF"/>
                </a:solidFill>
                <a:latin typeface="Arial" pitchFamily="34" charset="0"/>
                <a:ea typeface="Arial" pitchFamily="34" charset="-122"/>
                <a:cs typeface="Arial" pitchFamily="34" charset="-120"/>
              </a:rPr>
              <a:t>Похожие грамматические конструкции легко смешиваются, особенно когда правило уже знакомо, но ещё не доведено до автоматизма. Тогда ошибка возникает не из-за незнания, а из-за неустойчивого навыка.
</a:t>
            </a:r>
            <a:endParaRPr lang="en-US" sz="1132" dirty="0"/>
          </a:p>
        </p:txBody>
      </p:sp>
      <p:sp>
        <p:nvSpPr>
          <p:cNvPr id="13" name="Text 5"/>
          <p:cNvSpPr txBox="1"/>
          <p:nvPr/>
        </p:nvSpPr>
        <p:spPr>
          <a:xfrm>
            <a:off x="621800" y="1267025"/>
            <a:ext cx="4021800" cy="758700"/>
          </a:xfrm>
          <a:prstGeom prst="rect">
            <a:avLst/>
          </a:prstGeom>
          <a:noFill/>
          <a:ln/>
        </p:spPr>
        <p:txBody>
          <a:bodyPr wrap="square" lIns="0" tIns="0" rIns="0" bIns="0" rtlCol="0" anchor="t"/>
          <a:lstStyle/>
          <a:p>
            <a:pPr algn="l" indent="0" marL="0">
              <a:lnSpc>
                <a:spcPct val="115000"/>
              </a:lnSpc>
              <a:buNone/>
            </a:pPr>
            <a:r>
              <a:rPr lang="en-US" sz="1200" dirty="0">
                <a:solidFill>
                  <a:srgbClr val="E7F9FF"/>
                </a:solidFill>
                <a:latin typeface="Arial" pitchFamily="34" charset="0"/>
                <a:ea typeface="Arial" pitchFamily="34" charset="-122"/>
                <a:cs typeface="Arial" pitchFamily="34" charset="-120"/>
              </a:rPr>
              <a:t>Нехватка базы
</a:t>
            </a:r>
            <a:pPr algn="l" indent="0" marL="0">
              <a:lnSpc>
                <a:spcPct val="115000"/>
              </a:lnSpc>
              <a:buNone/>
            </a:pPr>
            <a:r>
              <a:rPr lang="en-US" sz="7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8EB0AF"/>
                </a:solidFill>
                <a:latin typeface="Arial" pitchFamily="34" charset="0"/>
                <a:ea typeface="Arial" pitchFamily="34" charset="-122"/>
                <a:cs typeface="Arial" pitchFamily="34" charset="-120"/>
              </a:rPr>
              <a:t>Если словарный запас ещё недостаточно прочен, ученик дольше подбирает нужное слово и чаще выбирает близкий, но неверный вариант. Это естественно на этапе активного обучения.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6975" y="1299508"/>
            <a:ext cx="4158300" cy="274838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124117" y="1877039"/>
            <a:ext cx="3502800" cy="820800"/>
          </a:xfrm>
          <a:prstGeom prst="rect">
            <a:avLst/>
          </a:prstGeom>
          <a:noFill/>
          <a:ln/>
        </p:spPr>
        <p:txBody>
          <a:bodyPr wrap="square" lIns="0" tIns="0" rIns="0" bIns="0" rtlCol="0" anchor="t"/>
          <a:lstStyle/>
          <a:p>
            <a:pPr algn="l" indent="0" marL="0">
              <a:lnSpc>
                <a:spcPct val="150000"/>
              </a:lnSpc>
              <a:buNone/>
            </a:pPr>
            <a:r>
              <a:rPr lang="en-US" sz="1300" dirty="0">
                <a:solidFill>
                  <a:srgbClr val="8EB0AF"/>
                </a:solidFill>
                <a:latin typeface="Arial" pitchFamily="34" charset="0"/>
                <a:ea typeface="Arial" pitchFamily="34" charset="-122"/>
                <a:cs typeface="Arial" pitchFamily="34" charset="-120"/>
              </a:rPr>
              <a:t>Диаграмма показывает не только причины, но и то, где чаще всего можно помочь себе: через внимание, повтор и проверку.
</a:t>
            </a:r>
            <a:endParaRPr lang="en-US" sz="1300" dirty="0"/>
          </a:p>
        </p:txBody>
      </p:sp>
      <p:sp>
        <p:nvSpPr>
          <p:cNvPr id="7" name="Text 1"/>
          <p:cNvSpPr txBox="1"/>
          <p:nvPr/>
        </p:nvSpPr>
        <p:spPr>
          <a:xfrm>
            <a:off x="406962" y="4149213"/>
            <a:ext cx="4158300" cy="261600"/>
          </a:xfrm>
          <a:prstGeom prst="rect">
            <a:avLst/>
          </a:prstGeom>
          <a:noFill/>
          <a:ln/>
        </p:spPr>
        <p:txBody>
          <a:bodyPr wrap="square" lIns="0" tIns="0" rIns="0" bIns="0" rtlCol="0" anchor="t"/>
          <a:lstStyle/>
          <a:p>
            <a:pPr algn="l" indent="0" marL="0">
              <a:lnSpc>
                <a:spcPct val="115000"/>
              </a:lnSpc>
              <a:buNone/>
            </a:pPr>
            <a:r>
              <a:rPr lang="en-US" sz="902" dirty="0">
                <a:solidFill>
                  <a:srgbClr val="8EB0AF"/>
                </a:solidFill>
                <a:latin typeface="Arial" pitchFamily="34" charset="0"/>
                <a:ea typeface="Arial" pitchFamily="34" charset="-122"/>
                <a:cs typeface="Arial" pitchFamily="34" charset="-120"/>
              </a:rPr>
              <a:t>Схематическая модель для учебной визуализации, без эмпирических данных
</a:t>
            </a:r>
            <a:endParaRPr lang="en-US" sz="902" dirty="0"/>
          </a:p>
        </p:txBody>
      </p:sp>
      <p:sp>
        <p:nvSpPr>
          <p:cNvPr id="8" name="Text 2"/>
          <p:cNvSpPr txBox="1"/>
          <p:nvPr/>
        </p:nvSpPr>
        <p:spPr>
          <a:xfrm>
            <a:off x="5124117" y="3170989"/>
            <a:ext cx="3502800" cy="820800"/>
          </a:xfrm>
          <a:prstGeom prst="rect">
            <a:avLst/>
          </a:prstGeom>
          <a:noFill/>
          <a:ln/>
        </p:spPr>
        <p:txBody>
          <a:bodyPr wrap="square" lIns="0" tIns="0" rIns="0" bIns="0" rtlCol="0" anchor="t"/>
          <a:lstStyle/>
          <a:p>
            <a:pPr algn="l" indent="0" marL="0">
              <a:lnSpc>
                <a:spcPct val="150000"/>
              </a:lnSpc>
              <a:buNone/>
            </a:pPr>
            <a:r>
              <a:rPr lang="en-US" sz="1077" dirty="0">
                <a:solidFill>
                  <a:srgbClr val="8EB0AF"/>
                </a:solidFill>
                <a:latin typeface="Arial" pitchFamily="34" charset="0"/>
                <a:ea typeface="Arial" pitchFamily="34" charset="-122"/>
                <a:cs typeface="Arial" pitchFamily="34" charset="-120"/>
              </a:rPr>
              <a:t>Наибольший вклад дают невнимательность и слабая автоматизация навыков, значит, ошибки чаще связаны с практикой, а не с отсутствием способностей.
</a:t>
            </a:r>
            <a:endParaRPr lang="en-US" sz="1077" dirty="0"/>
          </a:p>
        </p:txBody>
      </p:sp>
      <p:sp>
        <p:nvSpPr>
          <p:cNvPr id="9" name="Text 3"/>
          <p:cNvSpPr txBox="1"/>
          <p:nvPr/>
        </p:nvSpPr>
        <p:spPr>
          <a:xfrm>
            <a:off x="337925" y="368223"/>
            <a:ext cx="8438700" cy="754500"/>
          </a:xfrm>
          <a:prstGeom prst="rect">
            <a:avLst/>
          </a:prstGeom>
          <a:noFill/>
          <a:ln/>
        </p:spPr>
        <p:txBody>
          <a:bodyPr wrap="square" lIns="0" tIns="0" rIns="0" bIns="0" rtlCol="0" anchor="ctr"/>
          <a:lstStyle/>
          <a:p>
            <a:pPr algn="l" indent="0" marL="0">
              <a:lnSpc>
                <a:spcPct val="90000"/>
              </a:lnSpc>
              <a:buNone/>
            </a:pPr>
            <a:r>
              <a:rPr lang="en-US" sz="2400" dirty="0">
                <a:solidFill>
                  <a:srgbClr val="E7F9FF"/>
                </a:solidFill>
                <a:latin typeface="Arial" pitchFamily="34" charset="0"/>
                <a:ea typeface="Arial" pitchFamily="34" charset="-122"/>
                <a:cs typeface="Arial" pitchFamily="34" charset="-120"/>
              </a:rPr>
              <a:t>Основные причины ошибок на уроке английского языка
</a:t>
            </a:r>
            <a:endParaRPr lang="en-US" sz="2400" dirty="0"/>
          </a:p>
        </p:txBody>
      </p:sp>
      <p:sp>
        <p:nvSpPr>
          <p:cNvPr id="10" name="Text 4"/>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7F9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37925" y="267500"/>
            <a:ext cx="8421600" cy="675300"/>
          </a:xfrm>
          <a:prstGeom prst="rect">
            <a:avLst/>
          </a:prstGeom>
          <a:noFill/>
          <a:ln/>
        </p:spPr>
        <p:txBody>
          <a:bodyPr wrap="square" lIns="0" tIns="0" rIns="0" bIns="0" rtlCol="0" anchor="t"/>
          <a:lstStyle/>
          <a:p>
            <a:pPr algn="l" indent="0" marL="0">
              <a:lnSpc>
                <a:spcPct val="90000"/>
              </a:lnSpc>
              <a:buNone/>
            </a:pPr>
            <a:r>
              <a:rPr lang="en-US" sz="2400" dirty="0">
                <a:solidFill>
                  <a:srgbClr val="042826"/>
                </a:solidFill>
                <a:latin typeface="Arial" pitchFamily="34" charset="0"/>
                <a:ea typeface="Arial" pitchFamily="34" charset="-122"/>
                <a:cs typeface="Arial" pitchFamily="34" charset="-120"/>
              </a:rPr>
              <a:t>Типичные ошибки в изучении английского языка в 10 классе
</a:t>
            </a:r>
            <a:endParaRPr lang="en-US" sz="2400" dirty="0"/>
          </a:p>
        </p:txBody>
      </p:sp>
      <p:sp>
        <p:nvSpPr>
          <p:cNvPr id="9" name="Text 1"/>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6</a:t>
            </a:r>
            <a:endParaRPr lang="en-US" sz="1100" dirty="0"/>
          </a:p>
        </p:txBody>
      </p:sp>
      <p:sp>
        <p:nvSpPr>
          <p:cNvPr id="10" name="Text 2"/>
          <p:cNvSpPr txBox="1"/>
          <p:nvPr/>
        </p:nvSpPr>
        <p:spPr>
          <a:xfrm>
            <a:off x="772125" y="1062325"/>
            <a:ext cx="2293200" cy="17754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Окончание -s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В Present Simple ученики часто забывают третье лицо единственного числа и не добавляют -s. Такая ошибка кажется мелкой, но именно она сразу показывает, насколько прочно освоено правило.
</a:t>
            </a:r>
            <a:endParaRPr lang="en-US" sz="1200" dirty="0"/>
          </a:p>
        </p:txBody>
      </p:sp>
      <p:sp>
        <p:nvSpPr>
          <p:cNvPr id="11" name="Text 3"/>
          <p:cNvSpPr txBox="1"/>
          <p:nvPr/>
        </p:nvSpPr>
        <p:spPr>
          <a:xfrm>
            <a:off x="3642500" y="1062325"/>
            <a:ext cx="2293200" cy="17754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Путаница времён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Past Simple и Present Perfect нередко смешиваются, потому что оба времени связаны с прошлым. Ошибка возникает, когда важен не сам факт действия, а его связь с настоящим.
</a:t>
            </a:r>
            <a:endParaRPr lang="en-US" sz="1200" dirty="0"/>
          </a:p>
        </p:txBody>
      </p:sp>
      <p:sp>
        <p:nvSpPr>
          <p:cNvPr id="12" name="Text 4"/>
          <p:cNvSpPr txBox="1"/>
          <p:nvPr/>
        </p:nvSpPr>
        <p:spPr>
          <a:xfrm>
            <a:off x="6512875" y="1062325"/>
            <a:ext cx="2293200" cy="17754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Порядок слов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В вопросах ученики иногда переносят русскую структуру предложения в английский язык. Из-за этого вспомогательный глагол или подлежащее оказываются не на своём месте.
</a:t>
            </a:r>
            <a:endParaRPr lang="en-US" sz="1200" dirty="0"/>
          </a:p>
        </p:txBody>
      </p:sp>
      <p:sp>
        <p:nvSpPr>
          <p:cNvPr id="13" name="Text 5"/>
          <p:cNvSpPr txBox="1"/>
          <p:nvPr/>
        </p:nvSpPr>
        <p:spPr>
          <a:xfrm>
            <a:off x="772125" y="2976163"/>
            <a:ext cx="2293200" cy="17754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Артикли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Использование a, an и the вызывает затруднения, потому что в русском языке такой категории нет. Поэтому ученику приходится не переводить, а осмыслять значение существительного в контексте.
</a:t>
            </a:r>
            <a:endParaRPr lang="en-US" sz="1200" dirty="0"/>
          </a:p>
        </p:txBody>
      </p:sp>
      <p:sp>
        <p:nvSpPr>
          <p:cNvPr id="14" name="Text 6"/>
          <p:cNvSpPr txBox="1"/>
          <p:nvPr/>
        </p:nvSpPr>
        <p:spPr>
          <a:xfrm>
            <a:off x="3642500" y="2976163"/>
            <a:ext cx="2293200" cy="17754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Произношение и письмо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К ошибкам также относятся неверное ударение, чтение слова по русским правилам, орфографические неточности и смешение похожих слов. На письме они особенно заметны и легко повторяются без проверки.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7F9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7975" y="1707116"/>
            <a:ext cx="8438700" cy="2962117"/>
          </a:xfrm>
          <a:prstGeom prst="rect">
            <a:avLst/>
          </a:prstGeom>
        </p:spPr>
      </p:pic>
      <p:sp>
        <p:nvSpPr>
          <p:cNvPr id="4" name="Text 0"/>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7</a:t>
            </a:r>
            <a:endParaRPr lang="en-US" sz="1100" dirty="0"/>
          </a:p>
        </p:txBody>
      </p:sp>
      <p:sp>
        <p:nvSpPr>
          <p:cNvPr id="5" name="Text 1"/>
          <p:cNvSpPr txBox="1"/>
          <p:nvPr/>
        </p:nvSpPr>
        <p:spPr>
          <a:xfrm>
            <a:off x="337925" y="420944"/>
            <a:ext cx="8438700" cy="732900"/>
          </a:xfrm>
          <a:prstGeom prst="rect">
            <a:avLst/>
          </a:prstGeom>
          <a:noFill/>
          <a:ln/>
        </p:spPr>
        <p:txBody>
          <a:bodyPr wrap="square" lIns="0" tIns="0" rIns="0" bIns="0" rtlCol="0" anchor="ctr"/>
          <a:lstStyle/>
          <a:p>
            <a:pPr algn="l" indent="0" marL="0">
              <a:lnSpc>
                <a:spcPct val="90000"/>
              </a:lnSpc>
              <a:buNone/>
            </a:pPr>
            <a:r>
              <a:rPr lang="en-US" sz="2400" dirty="0">
                <a:solidFill>
                  <a:srgbClr val="042826"/>
                </a:solidFill>
                <a:latin typeface="Arial" pitchFamily="34" charset="0"/>
                <a:ea typeface="Arial" pitchFamily="34" charset="-122"/>
                <a:cs typeface="Arial" pitchFamily="34" charset="-120"/>
              </a:rPr>
              <a:t>Ошибка становится результатом только после анализа
</a:t>
            </a:r>
            <a:endParaRPr lang="en-US" sz="2400" dirty="0"/>
          </a:p>
        </p:txBody>
      </p:sp>
      <p:sp>
        <p:nvSpPr>
          <p:cNvPr id="6" name="Text 2"/>
          <p:cNvSpPr txBox="1"/>
          <p:nvPr/>
        </p:nvSpPr>
        <p:spPr>
          <a:xfrm>
            <a:off x="337925" y="1153850"/>
            <a:ext cx="8438700" cy="502500"/>
          </a:xfrm>
          <a:prstGeom prst="rect">
            <a:avLst/>
          </a:prstGeom>
          <a:noFill/>
          <a:ln/>
        </p:spPr>
        <p:txBody>
          <a:bodyPr wrap="square" lIns="0" tIns="0" rIns="0" bIns="0" rtlCol="0" anchor="t"/>
          <a:lstStyle/>
          <a:p>
            <a:pPr algn="l" indent="0" marL="0">
              <a:lnSpc>
                <a:spcPct val="150000"/>
              </a:lnSpc>
              <a:buNone/>
            </a:pPr>
            <a:r>
              <a:rPr lang="en-US" sz="1300" dirty="0">
                <a:solidFill>
                  <a:srgbClr val="8EB0AF"/>
                </a:solidFill>
                <a:latin typeface="Arial" pitchFamily="34" charset="0"/>
                <a:ea typeface="Arial" pitchFamily="34" charset="-122"/>
                <a:cs typeface="Arial" pitchFamily="34" charset="-120"/>
              </a:rPr>
              <a:t>Последовательность учебной работы от первого ответа до закрепления правильного варианта
</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7F9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37925" y="267500"/>
            <a:ext cx="8459100" cy="675300"/>
          </a:xfrm>
          <a:prstGeom prst="rect">
            <a:avLst/>
          </a:prstGeom>
          <a:noFill/>
          <a:ln/>
        </p:spPr>
        <p:txBody>
          <a:bodyPr wrap="square" lIns="0" tIns="0" rIns="0" bIns="0" rtlCol="0" anchor="t"/>
          <a:lstStyle/>
          <a:p>
            <a:pPr algn="l" indent="0" marL="0">
              <a:lnSpc>
                <a:spcPct val="90000"/>
              </a:lnSpc>
              <a:buNone/>
            </a:pPr>
            <a:r>
              <a:rPr lang="en-US" sz="2400" dirty="0">
                <a:solidFill>
                  <a:srgbClr val="042826"/>
                </a:solidFill>
                <a:latin typeface="Arial" pitchFamily="34" charset="0"/>
                <a:ea typeface="Arial" pitchFamily="34" charset="-122"/>
                <a:cs typeface="Arial" pitchFamily="34" charset="-120"/>
              </a:rPr>
              <a:t>Ошибка, вина и ответственность в школьной практике
</a:t>
            </a:r>
            <a:endParaRPr lang="en-US" sz="2400" dirty="0"/>
          </a:p>
        </p:txBody>
      </p:sp>
      <p:sp>
        <p:nvSpPr>
          <p:cNvPr id="9" name="Text 1"/>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8</a:t>
            </a:r>
            <a:endParaRPr lang="en-US" sz="1100" dirty="0"/>
          </a:p>
        </p:txBody>
      </p:sp>
      <p:sp>
        <p:nvSpPr>
          <p:cNvPr id="10" name="Text 2"/>
          <p:cNvSpPr txBox="1"/>
          <p:nvPr/>
        </p:nvSpPr>
        <p:spPr>
          <a:xfrm>
            <a:off x="809613" y="1165888"/>
            <a:ext cx="3703200" cy="13461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Ошибка без вины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Не каждый неверный ответ означает, что ученик виноват. Ошибка может появиться из-за сложного задания, неясного правила или недостатка тренировки, то есть быть частью самого процесса обучения.
</a:t>
            </a:r>
            <a:endParaRPr lang="en-US" sz="1200" dirty="0"/>
          </a:p>
        </p:txBody>
      </p:sp>
      <p:sp>
        <p:nvSpPr>
          <p:cNvPr id="11" name="Text 3"/>
          <p:cNvSpPr txBox="1"/>
          <p:nvPr/>
        </p:nvSpPr>
        <p:spPr>
          <a:xfrm>
            <a:off x="5093813" y="1165888"/>
            <a:ext cx="3703200" cy="13461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Разные ситуации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Важно различать учебный промах и нарушение честности. Первая ситуация требует объяснения и повторения материала, вторая — справедливой оценки и разговора о правилах работы.
</a:t>
            </a:r>
            <a:endParaRPr lang="en-US" sz="1200" dirty="0"/>
          </a:p>
        </p:txBody>
      </p:sp>
      <p:sp>
        <p:nvSpPr>
          <p:cNvPr id="12" name="Text 4"/>
          <p:cNvSpPr txBox="1"/>
          <p:nvPr/>
        </p:nvSpPr>
        <p:spPr>
          <a:xfrm>
            <a:off x="809613" y="2631513"/>
            <a:ext cx="3703200" cy="13461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Где начинается ответственность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Ответственность возникает, когда ученик игнорирует замечания, не проверяет работу или сознательно списывает. В этих случаях речь идёт уже не о знании, а о выборе поведения.
</a:t>
            </a:r>
            <a:endParaRPr lang="en-US" sz="1200" dirty="0"/>
          </a:p>
        </p:txBody>
      </p:sp>
      <p:sp>
        <p:nvSpPr>
          <p:cNvPr id="13" name="Text 5"/>
          <p:cNvSpPr txBox="1"/>
          <p:nvPr/>
        </p:nvSpPr>
        <p:spPr>
          <a:xfrm>
            <a:off x="5093813" y="2631513"/>
            <a:ext cx="3703200" cy="13461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Справедливая оценка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Такой подход помогает учителю оценивать не только результат, но и путь к нему. Тогда ошибка становится поводом для обучения, а не автоматическим доказательством несостоятельности.
</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07050" y="1159663"/>
            <a:ext cx="2586000" cy="1767773"/>
          </a:xfrm>
          <a:prstGeom prst="rect">
            <a:avLst/>
          </a:prstGeom>
        </p:spPr>
      </p:pic>
      <p:pic>
        <p:nvPicPr>
          <p:cNvPr id="5" name="Image 3" descr="preencoded.png">    </p:cNvPr>
          <p:cNvPicPr>
            <a:picLocks noChangeAspect="1"/>
          </p:cNvPicPr>
          <p:nvPr/>
        </p:nvPicPr>
        <p:blipFill>
          <a:blip r:embed="rId4"/>
          <a:stretch>
            <a:fillRect/>
          </a:stretch>
        </p:blipFill>
        <p:spPr>
          <a:xfrm>
            <a:off x="3298854" y="1159663"/>
            <a:ext cx="2586000" cy="1767773"/>
          </a:xfrm>
          <a:prstGeom prst="rect">
            <a:avLst/>
          </a:prstGeom>
        </p:spPr>
      </p:pic>
      <p:pic>
        <p:nvPicPr>
          <p:cNvPr id="6" name="Image 4" descr="preencoded.png">    </p:cNvPr>
          <p:cNvPicPr>
            <a:picLocks noChangeAspect="1"/>
          </p:cNvPicPr>
          <p:nvPr/>
        </p:nvPicPr>
        <p:blipFill>
          <a:blip r:embed="rId5"/>
          <a:stretch>
            <a:fillRect/>
          </a:stretch>
        </p:blipFill>
        <p:spPr>
          <a:xfrm>
            <a:off x="6190657" y="1159663"/>
            <a:ext cx="2586000" cy="176777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9</a:t>
            </a:r>
            <a:endParaRPr lang="en-US" sz="1100" dirty="0"/>
          </a:p>
        </p:txBody>
      </p:sp>
      <p:sp>
        <p:nvSpPr>
          <p:cNvPr id="9" name="Text 1"/>
          <p:cNvSpPr txBox="1"/>
          <p:nvPr/>
        </p:nvSpPr>
        <p:spPr>
          <a:xfrm>
            <a:off x="406975" y="220691"/>
            <a:ext cx="8369700" cy="722100"/>
          </a:xfrm>
          <a:prstGeom prst="rect">
            <a:avLst/>
          </a:prstGeom>
          <a:noFill/>
          <a:ln/>
        </p:spPr>
        <p:txBody>
          <a:bodyPr wrap="square" lIns="0" tIns="0" rIns="0" bIns="0" rtlCol="0" anchor="ctr"/>
          <a:lstStyle/>
          <a:p>
            <a:pPr algn="l" indent="0" marL="0">
              <a:lnSpc>
                <a:spcPct val="90000"/>
              </a:lnSpc>
              <a:buNone/>
            </a:pPr>
            <a:r>
              <a:rPr lang="en-US" sz="2400" dirty="0">
                <a:solidFill>
                  <a:srgbClr val="E7F9FF"/>
                </a:solidFill>
                <a:latin typeface="Arial" pitchFamily="34" charset="0"/>
                <a:ea typeface="Arial" pitchFamily="34" charset="-122"/>
                <a:cs typeface="Arial" pitchFamily="34" charset="-120"/>
              </a:rPr>
              <a:t>Как школьная среда влияет на отношение к ошибкам
</a:t>
            </a:r>
            <a:endParaRPr lang="en-US" sz="2400" dirty="0"/>
          </a:p>
        </p:txBody>
      </p:sp>
      <p:sp>
        <p:nvSpPr>
          <p:cNvPr id="10" name="Text 2"/>
          <p:cNvSpPr txBox="1"/>
          <p:nvPr/>
        </p:nvSpPr>
        <p:spPr>
          <a:xfrm>
            <a:off x="406975" y="3695075"/>
            <a:ext cx="2586000" cy="999900"/>
          </a:xfrm>
          <a:prstGeom prst="rect">
            <a:avLst/>
          </a:prstGeom>
          <a:noFill/>
          <a:ln/>
        </p:spPr>
        <p:txBody>
          <a:bodyPr wrap="square" lIns="0" tIns="0" rIns="0" bIns="0" rtlCol="0" anchor="t"/>
          <a:lstStyle/>
          <a:p>
            <a:pPr algn="l" indent="0" marL="0">
              <a:lnSpc>
                <a:spcPct val="100000"/>
              </a:lnSpc>
              <a:buNone/>
            </a:pPr>
            <a:r>
              <a:rPr lang="en-US" sz="990" dirty="0">
                <a:solidFill>
                  <a:srgbClr val="8EB0AF"/>
                </a:solidFill>
                <a:latin typeface="Arial" pitchFamily="34" charset="0"/>
                <a:ea typeface="Arial" pitchFamily="34" charset="-122"/>
                <a:cs typeface="Arial" pitchFamily="34" charset="-120"/>
              </a:rPr>
              <a:t>На уроке английского учитель спокойно просит ученика повторить ответ и вместе с классом уточняет форму глагола. Ошибка не вызывает смеха, поэтому даже тихие ученики начинают говорить смелее. В такой атмосфере вопрос становится нормальной частью работы, а не признаком слабости.
</a:t>
            </a:r>
            <a:endParaRPr lang="en-US" sz="990" dirty="0"/>
          </a:p>
        </p:txBody>
      </p:sp>
      <p:sp>
        <p:nvSpPr>
          <p:cNvPr id="11" name="Text 3"/>
          <p:cNvSpPr txBox="1"/>
          <p:nvPr/>
        </p:nvSpPr>
        <p:spPr>
          <a:xfrm>
            <a:off x="406975" y="3155724"/>
            <a:ext cx="2586000" cy="402000"/>
          </a:xfrm>
          <a:prstGeom prst="rect">
            <a:avLst/>
          </a:prstGeom>
          <a:noFill/>
          <a:ln/>
        </p:spPr>
        <p:txBody>
          <a:bodyPr wrap="square" lIns="0" tIns="0" rIns="0" bIns="0" rtlCol="0" anchor="ctr"/>
          <a:lstStyle/>
          <a:p>
            <a:pPr algn="l" indent="0" marL="0">
              <a:lnSpc>
                <a:spcPct val="115000"/>
              </a:lnSpc>
              <a:buNone/>
            </a:pPr>
            <a:r>
              <a:rPr lang="en-US" sz="1463" dirty="0">
                <a:solidFill>
                  <a:srgbClr val="E7F9FF"/>
                </a:solidFill>
                <a:latin typeface="Arial" pitchFamily="34" charset="0"/>
                <a:ea typeface="Arial" pitchFamily="34" charset="-122"/>
                <a:cs typeface="Arial" pitchFamily="34" charset="-120"/>
              </a:rPr>
              <a:t>Класс, где не боятся отвечать
</a:t>
            </a:r>
            <a:endParaRPr lang="en-US" sz="1463" dirty="0"/>
          </a:p>
        </p:txBody>
      </p:sp>
      <p:sp>
        <p:nvSpPr>
          <p:cNvPr id="12" name="Text 4"/>
          <p:cNvSpPr txBox="1"/>
          <p:nvPr/>
        </p:nvSpPr>
        <p:spPr>
          <a:xfrm>
            <a:off x="3298850" y="3155724"/>
            <a:ext cx="2586000" cy="402000"/>
          </a:xfrm>
          <a:prstGeom prst="rect">
            <a:avLst/>
          </a:prstGeom>
          <a:noFill/>
          <a:ln/>
        </p:spPr>
        <p:txBody>
          <a:bodyPr wrap="square" lIns="0" tIns="0" rIns="0" bIns="0" rtlCol="0" anchor="ctr"/>
          <a:lstStyle/>
          <a:p>
            <a:pPr algn="l" indent="0" marL="0">
              <a:lnSpc>
                <a:spcPct val="115000"/>
              </a:lnSpc>
              <a:buNone/>
            </a:pPr>
            <a:r>
              <a:rPr lang="en-US" sz="1375" dirty="0">
                <a:solidFill>
                  <a:srgbClr val="E7F9FF"/>
                </a:solidFill>
                <a:latin typeface="Arial" pitchFamily="34" charset="0"/>
                <a:ea typeface="Arial" pitchFamily="34" charset="-122"/>
                <a:cs typeface="Arial" pitchFamily="34" charset="-120"/>
              </a:rPr>
              <a:t>Когда критика помогает, а не ранит
</a:t>
            </a:r>
            <a:endParaRPr lang="en-US" sz="1375" dirty="0"/>
          </a:p>
        </p:txBody>
      </p:sp>
      <p:sp>
        <p:nvSpPr>
          <p:cNvPr id="13" name="Text 5"/>
          <p:cNvSpPr txBox="1"/>
          <p:nvPr/>
        </p:nvSpPr>
        <p:spPr>
          <a:xfrm>
            <a:off x="3298850" y="3695075"/>
            <a:ext cx="2586000" cy="999900"/>
          </a:xfrm>
          <a:prstGeom prst="rect">
            <a:avLst/>
          </a:prstGeom>
          <a:noFill/>
          <a:ln/>
        </p:spPr>
        <p:txBody>
          <a:bodyPr wrap="square" lIns="0" tIns="0" rIns="0" bIns="0" rtlCol="0" anchor="t"/>
          <a:lstStyle/>
          <a:p>
            <a:pPr algn="l" indent="0" marL="0">
              <a:lnSpc>
                <a:spcPct val="100000"/>
              </a:lnSpc>
              <a:buNone/>
            </a:pPr>
            <a:r>
              <a:rPr lang="en-US" sz="983" dirty="0">
                <a:solidFill>
                  <a:srgbClr val="8EB0AF"/>
                </a:solidFill>
                <a:latin typeface="Arial" pitchFamily="34" charset="0"/>
                <a:ea typeface="Arial" pitchFamily="34" charset="-122"/>
                <a:cs typeface="Arial" pitchFamily="34" charset="-120"/>
              </a:rPr>
              <a:t>После неверного ответа учитель не обрывает ученика, а коротко объясняет, что именно нужно исправить. Одноклассники слушают внимательно и сравнивают варианты. В результате ошибка превращается в конкретный учебный сигнал, а не в повод замолчать до конца урока.
</a:t>
            </a:r>
            <a:endParaRPr lang="en-US" sz="983" dirty="0"/>
          </a:p>
        </p:txBody>
      </p:sp>
      <p:sp>
        <p:nvSpPr>
          <p:cNvPr id="14" name="Text 6"/>
          <p:cNvSpPr txBox="1"/>
          <p:nvPr/>
        </p:nvSpPr>
        <p:spPr>
          <a:xfrm>
            <a:off x="6190652" y="3155724"/>
            <a:ext cx="2586000" cy="402000"/>
          </a:xfrm>
          <a:prstGeom prst="rect">
            <a:avLst/>
          </a:prstGeom>
          <a:noFill/>
          <a:ln/>
        </p:spPr>
        <p:txBody>
          <a:bodyPr wrap="square" lIns="0" tIns="0" rIns="0" bIns="0" rtlCol="0" anchor="ctr"/>
          <a:lstStyle/>
          <a:p>
            <a:pPr algn="l" indent="0" marL="0">
              <a:lnSpc>
                <a:spcPct val="115000"/>
              </a:lnSpc>
              <a:buNone/>
            </a:pPr>
            <a:r>
              <a:rPr lang="en-US" sz="1375" dirty="0">
                <a:solidFill>
                  <a:srgbClr val="E7F9FF"/>
                </a:solidFill>
                <a:latin typeface="Arial" pitchFamily="34" charset="0"/>
                <a:ea typeface="Arial" pitchFamily="34" charset="-122"/>
                <a:cs typeface="Arial" pitchFamily="34" charset="-120"/>
              </a:rPr>
              <a:t>Почему насмешка разрушает прогресс
</a:t>
            </a:r>
            <a:endParaRPr lang="en-US" sz="1375" dirty="0"/>
          </a:p>
        </p:txBody>
      </p:sp>
      <p:sp>
        <p:nvSpPr>
          <p:cNvPr id="15" name="Text 7"/>
          <p:cNvSpPr txBox="1"/>
          <p:nvPr/>
        </p:nvSpPr>
        <p:spPr>
          <a:xfrm>
            <a:off x="6190652" y="3695075"/>
            <a:ext cx="2586000" cy="999900"/>
          </a:xfrm>
          <a:prstGeom prst="rect">
            <a:avLst/>
          </a:prstGeom>
          <a:noFill/>
          <a:ln/>
        </p:spPr>
        <p:txBody>
          <a:bodyPr wrap="square" lIns="0" tIns="0" rIns="0" bIns="0" rtlCol="0" anchor="t"/>
          <a:lstStyle/>
          <a:p>
            <a:pPr algn="l" indent="0" marL="0">
              <a:lnSpc>
                <a:spcPct val="100000"/>
              </a:lnSpc>
              <a:buNone/>
            </a:pPr>
            <a:r>
              <a:rPr lang="en-US" sz="983" dirty="0">
                <a:solidFill>
                  <a:srgbClr val="8EB0AF"/>
                </a:solidFill>
                <a:latin typeface="Arial" pitchFamily="34" charset="0"/>
                <a:ea typeface="Arial" pitchFamily="34" charset="-122"/>
                <a:cs typeface="Arial" pitchFamily="34" charset="-120"/>
              </a:rPr>
              <a:t>Если неправильный ответ встречают шуткой или резким замечанием, ученик начинает избегать устных заданий. Он знает материал, но предпочитает молчать, чтобы не стать объектом чужой оценки. Тогда язык перестаёт быть средством общения и становится источником напряжения.
</a:t>
            </a:r>
            <a:endParaRPr lang="en-US" sz="983"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769915" y="1336325"/>
            <a:ext cx="3614570" cy="2538000"/>
          </a:xfrm>
          <a:prstGeom prst="rect">
            <a:avLst/>
          </a:prstGeom>
        </p:spPr>
      </p:pic>
      <p:sp>
        <p:nvSpPr>
          <p:cNvPr id="5" name="Text 0"/>
          <p:cNvSpPr txBox="1"/>
          <p:nvPr/>
        </p:nvSpPr>
        <p:spPr>
          <a:xfrm>
            <a:off x="4394804" y="4092575"/>
            <a:ext cx="4365000" cy="261600"/>
          </a:xfrm>
          <a:prstGeom prst="rect">
            <a:avLst/>
          </a:prstGeom>
          <a:noFill/>
          <a:ln/>
        </p:spPr>
        <p:txBody>
          <a:bodyPr wrap="square" lIns="0" tIns="0" rIns="0" bIns="0" rtlCol="0" anchor="t"/>
          <a:lstStyle/>
          <a:p>
            <a:pPr algn="r" indent="0" marL="0">
              <a:lnSpc>
                <a:spcPct val="115000"/>
              </a:lnSpc>
              <a:buNone/>
            </a:pPr>
            <a:r>
              <a:rPr lang="en-US" sz="1100" dirty="0">
                <a:solidFill>
                  <a:srgbClr val="8EB0AF"/>
                </a:solidFill>
                <a:latin typeface="Arial" pitchFamily="34" charset="0"/>
                <a:ea typeface="Arial" pitchFamily="34" charset="-122"/>
                <a:cs typeface="Arial" pitchFamily="34" charset="-120"/>
              </a:rPr>
              <a:t>Учебная обобщающая схема по теме Unit 3
</a:t>
            </a:r>
            <a:endParaRPr lang="en-US" sz="1100" dirty="0"/>
          </a:p>
        </p:txBody>
      </p:sp>
      <p:sp>
        <p:nvSpPr>
          <p:cNvPr id="6" name="Text 1"/>
          <p:cNvSpPr txBox="1"/>
          <p:nvPr/>
        </p:nvSpPr>
        <p:spPr>
          <a:xfrm>
            <a:off x="538075" y="1660975"/>
            <a:ext cx="3565200" cy="830100"/>
          </a:xfrm>
          <a:prstGeom prst="rect">
            <a:avLst/>
          </a:prstGeom>
          <a:noFill/>
          <a:ln/>
        </p:spPr>
        <p:txBody>
          <a:bodyPr wrap="square" lIns="0" tIns="0" rIns="0" bIns="0" rtlCol="0" anchor="t"/>
          <a:lstStyle/>
          <a:p>
            <a:pPr algn="l" indent="0" marL="0">
              <a:lnSpc>
                <a:spcPct val="150000"/>
              </a:lnSpc>
              <a:buNone/>
            </a:pPr>
            <a:r>
              <a:rPr lang="en-US" sz="1300" dirty="0">
                <a:solidFill>
                  <a:srgbClr val="8EB0AF"/>
                </a:solidFill>
                <a:latin typeface="Arial" pitchFamily="34" charset="0"/>
                <a:ea typeface="Arial" pitchFamily="34" charset="-122"/>
                <a:cs typeface="Arial" pitchFamily="34" charset="-120"/>
              </a:rPr>
              <a:t>Таблица показывает, как разные реакции влияют на языковое поведение и учебный результат.
</a:t>
            </a:r>
            <a:endParaRPr lang="en-US" sz="1300" dirty="0"/>
          </a:p>
        </p:txBody>
      </p:sp>
      <p:sp>
        <p:nvSpPr>
          <p:cNvPr id="7" name="Text 2"/>
          <p:cNvSpPr txBox="1"/>
          <p:nvPr/>
        </p:nvSpPr>
        <p:spPr>
          <a:xfrm>
            <a:off x="538075" y="2930625"/>
            <a:ext cx="3565200" cy="830100"/>
          </a:xfrm>
          <a:prstGeom prst="rect">
            <a:avLst/>
          </a:prstGeom>
          <a:noFill/>
          <a:ln/>
        </p:spPr>
        <p:txBody>
          <a:bodyPr wrap="square" lIns="0" tIns="0" rIns="0" bIns="0" rtlCol="0" anchor="t"/>
          <a:lstStyle/>
          <a:p>
            <a:pPr algn="l" indent="0" marL="0">
              <a:lnSpc>
                <a:spcPct val="150000"/>
              </a:lnSpc>
              <a:buNone/>
            </a:pPr>
            <a:r>
              <a:rPr lang="en-US" sz="1089" dirty="0">
                <a:solidFill>
                  <a:srgbClr val="8EB0AF"/>
                </a:solidFill>
                <a:latin typeface="Arial" pitchFamily="34" charset="0"/>
                <a:ea typeface="Arial" pitchFamily="34" charset="-122"/>
                <a:cs typeface="Arial" pitchFamily="34" charset="-120"/>
              </a:rPr>
              <a:t>Чем активнее ученик признаёт, анализирует и отрабатывает ошибку, тем выше шанс устойчивого результата. Отрицание, напротив, сохраняет проблему без изменений.
</a:t>
            </a:r>
            <a:endParaRPr lang="en-US" sz="1089" dirty="0"/>
          </a:p>
        </p:txBody>
      </p:sp>
      <p:sp>
        <p:nvSpPr>
          <p:cNvPr id="8" name="Text 3"/>
          <p:cNvSpPr txBox="1"/>
          <p:nvPr/>
        </p:nvSpPr>
        <p:spPr>
          <a:xfrm>
            <a:off x="337925" y="313148"/>
            <a:ext cx="8438700" cy="830100"/>
          </a:xfrm>
          <a:prstGeom prst="rect">
            <a:avLst/>
          </a:prstGeom>
          <a:noFill/>
          <a:ln/>
        </p:spPr>
        <p:txBody>
          <a:bodyPr wrap="square" lIns="0" tIns="0" rIns="0" bIns="0" rtlCol="0" anchor="ctr"/>
          <a:lstStyle/>
          <a:p>
            <a:pPr algn="l" indent="0" marL="0">
              <a:lnSpc>
                <a:spcPct val="90000"/>
              </a:lnSpc>
              <a:buNone/>
            </a:pPr>
            <a:r>
              <a:rPr lang="en-US" sz="2400" dirty="0">
                <a:solidFill>
                  <a:srgbClr val="E7F9FF"/>
                </a:solidFill>
                <a:latin typeface="Arial" pitchFamily="34" charset="0"/>
                <a:ea typeface="Arial" pitchFamily="34" charset="-122"/>
                <a:cs typeface="Arial" pitchFamily="34" charset="-120"/>
              </a:rPr>
              <a:t>Реакции на ошибку и их последствия
</a:t>
            </a:r>
            <a:endParaRPr lang="en-US" sz="2400" dirty="0"/>
          </a:p>
        </p:txBody>
      </p:sp>
      <p:sp>
        <p:nvSpPr>
          <p:cNvPr id="9" name="Text 4"/>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E7F9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99606" y="1498328"/>
            <a:ext cx="169650" cy="2262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806056" y="1502228"/>
            <a:ext cx="218400" cy="218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75231" y="3304875"/>
            <a:ext cx="218400" cy="218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806056" y="3326715"/>
            <a:ext cx="218400" cy="174720"/>
          </a:xfrm>
          <a:prstGeom prst="rect">
            <a:avLst/>
          </a:prstGeom>
        </p:spPr>
      </p:pic>
      <p:sp>
        <p:nvSpPr>
          <p:cNvPr id="11" name="Text 0"/>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11</a:t>
            </a:r>
            <a:endParaRPr lang="en-US" sz="1100" dirty="0"/>
          </a:p>
        </p:txBody>
      </p:sp>
      <p:sp>
        <p:nvSpPr>
          <p:cNvPr id="12" name="Text 1"/>
          <p:cNvSpPr txBox="1"/>
          <p:nvPr/>
        </p:nvSpPr>
        <p:spPr>
          <a:xfrm>
            <a:off x="407025" y="324475"/>
            <a:ext cx="8369700" cy="768300"/>
          </a:xfrm>
          <a:prstGeom prst="rect">
            <a:avLst/>
          </a:prstGeom>
          <a:noFill/>
          <a:ln/>
        </p:spPr>
        <p:txBody>
          <a:bodyPr wrap="square" lIns="0" tIns="0" rIns="0" bIns="0" rtlCol="0" anchor="ctr"/>
          <a:lstStyle/>
          <a:p>
            <a:pPr algn="l" indent="0" marL="0">
              <a:lnSpc>
                <a:spcPct val="90000"/>
              </a:lnSpc>
              <a:buNone/>
            </a:pPr>
            <a:r>
              <a:rPr lang="en-US" sz="2400" dirty="0">
                <a:solidFill>
                  <a:srgbClr val="042826"/>
                </a:solidFill>
                <a:latin typeface="Arial" pitchFamily="34" charset="0"/>
                <a:ea typeface="Arial" pitchFamily="34" charset="-122"/>
                <a:cs typeface="Arial" pitchFamily="34" charset="-120"/>
              </a:rPr>
              <a:t>Как выглядит искреннее извинение на английском языке
</a:t>
            </a:r>
            <a:endParaRPr lang="en-US" sz="2400" dirty="0"/>
          </a:p>
        </p:txBody>
      </p:sp>
      <p:sp>
        <p:nvSpPr>
          <p:cNvPr id="13" name="Text 2"/>
          <p:cNvSpPr txBox="1"/>
          <p:nvPr/>
        </p:nvSpPr>
        <p:spPr>
          <a:xfrm>
            <a:off x="870138" y="1433978"/>
            <a:ext cx="3444600" cy="354900"/>
          </a:xfrm>
          <a:prstGeom prst="rect">
            <a:avLst/>
          </a:prstGeom>
          <a:noFill/>
          <a:ln/>
        </p:spPr>
        <p:txBody>
          <a:bodyPr wrap="square" lIns="0" tIns="0" rIns="0" bIns="0" rtlCol="0" anchor="ctr"/>
          <a:lstStyle/>
          <a:p>
            <a:pPr algn="l" indent="0" marL="0">
              <a:lnSpc>
                <a:spcPct val="115000"/>
              </a:lnSpc>
              <a:buNone/>
            </a:pPr>
            <a:r>
              <a:rPr lang="en-US" sz="1400" dirty="0">
                <a:solidFill>
                  <a:srgbClr val="042826"/>
                </a:solidFill>
                <a:latin typeface="Arial" pitchFamily="34" charset="0"/>
                <a:ea typeface="Arial" pitchFamily="34" charset="-122"/>
                <a:cs typeface="Arial" pitchFamily="34" charset="-120"/>
              </a:rPr>
              <a:t>Признание ошибки
</a:t>
            </a:r>
            <a:endParaRPr lang="en-US" sz="1400" dirty="0"/>
          </a:p>
        </p:txBody>
      </p:sp>
      <p:sp>
        <p:nvSpPr>
          <p:cNvPr id="14" name="Text 3"/>
          <p:cNvSpPr txBox="1"/>
          <p:nvPr/>
        </p:nvSpPr>
        <p:spPr>
          <a:xfrm>
            <a:off x="332475" y="1996275"/>
            <a:ext cx="3982200" cy="8895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Искреннее извинение начинается с ясного признания своей неточности: I made a mistake, It was my fault. Такая формулировка показывает ответственность и снимает неопределённость в разговоре.
</a:t>
            </a:r>
            <a:endParaRPr lang="en-US" sz="1200" dirty="0"/>
          </a:p>
        </p:txBody>
      </p:sp>
      <p:sp>
        <p:nvSpPr>
          <p:cNvPr id="15" name="Text 4"/>
          <p:cNvSpPr txBox="1"/>
          <p:nvPr/>
        </p:nvSpPr>
        <p:spPr>
          <a:xfrm>
            <a:off x="5223708" y="1434029"/>
            <a:ext cx="3634754" cy="355397"/>
          </a:xfrm>
          <a:prstGeom prst="rect">
            <a:avLst/>
          </a:prstGeom>
          <a:noFill/>
          <a:ln/>
        </p:spPr>
        <p:txBody>
          <a:bodyPr wrap="square" lIns="0" tIns="0" rIns="0" bIns="0" rtlCol="0" anchor="ctr"/>
          <a:lstStyle/>
          <a:p>
            <a:pPr algn="l" indent="0" marL="0">
              <a:lnSpc>
                <a:spcPct val="115000"/>
              </a:lnSpc>
              <a:buNone/>
            </a:pPr>
            <a:r>
              <a:rPr lang="en-US" sz="1402" dirty="0">
                <a:solidFill>
                  <a:srgbClr val="042826"/>
                </a:solidFill>
                <a:latin typeface="Arial" pitchFamily="34" charset="0"/>
                <a:ea typeface="Arial" pitchFamily="34" charset="-122"/>
                <a:cs typeface="Arial" pitchFamily="34" charset="-120"/>
              </a:rPr>
              <a:t>Сожаление без оправданий
</a:t>
            </a:r>
            <a:endParaRPr lang="en-US" sz="1402" dirty="0"/>
          </a:p>
        </p:txBody>
      </p:sp>
      <p:sp>
        <p:nvSpPr>
          <p:cNvPr id="16" name="Text 5"/>
          <p:cNvSpPr txBox="1"/>
          <p:nvPr/>
        </p:nvSpPr>
        <p:spPr>
          <a:xfrm>
            <a:off x="4674603" y="1995139"/>
            <a:ext cx="4184165" cy="890745"/>
          </a:xfrm>
          <a:prstGeom prst="rect">
            <a:avLst/>
          </a:prstGeom>
          <a:noFill/>
          <a:ln/>
        </p:spPr>
        <p:txBody>
          <a:bodyPr wrap="square" lIns="0" tIns="0" rIns="0" bIns="0" rtlCol="0" anchor="t"/>
          <a:lstStyle/>
          <a:p>
            <a:pPr algn="l" indent="0" marL="0">
              <a:lnSpc>
                <a:spcPct val="115000"/>
              </a:lnSpc>
              <a:buNone/>
            </a:pPr>
            <a:r>
              <a:rPr lang="en-US" sz="1202" dirty="0">
                <a:solidFill>
                  <a:srgbClr val="042826"/>
                </a:solidFill>
                <a:latin typeface="Arial" pitchFamily="34" charset="0"/>
                <a:ea typeface="Arial" pitchFamily="34" charset="-122"/>
                <a:cs typeface="Arial" pitchFamily="34" charset="-120"/>
              </a:rPr>
              <a:t>Фраза I'm sorry звучит убедительно только тогда, когда за ней не следуют отговорки. Вежливое сожаление должно быть коротким, прямым и уважительным к собеседнику.
</a:t>
            </a:r>
            <a:endParaRPr lang="en-US" sz="1202" dirty="0"/>
          </a:p>
        </p:txBody>
      </p:sp>
      <p:sp>
        <p:nvSpPr>
          <p:cNvPr id="17" name="Text 6"/>
          <p:cNvSpPr txBox="1"/>
          <p:nvPr/>
        </p:nvSpPr>
        <p:spPr>
          <a:xfrm>
            <a:off x="870138" y="3236625"/>
            <a:ext cx="3444600" cy="354900"/>
          </a:xfrm>
          <a:prstGeom prst="rect">
            <a:avLst/>
          </a:prstGeom>
          <a:noFill/>
          <a:ln/>
        </p:spPr>
        <p:txBody>
          <a:bodyPr wrap="square" lIns="0" tIns="0" rIns="0" bIns="0" rtlCol="0" anchor="ctr"/>
          <a:lstStyle/>
          <a:p>
            <a:pPr algn="l" indent="0" marL="0">
              <a:lnSpc>
                <a:spcPct val="115000"/>
              </a:lnSpc>
              <a:buNone/>
            </a:pPr>
            <a:r>
              <a:rPr lang="en-US" sz="1400" dirty="0">
                <a:solidFill>
                  <a:srgbClr val="042826"/>
                </a:solidFill>
                <a:latin typeface="Arial" pitchFamily="34" charset="0"/>
                <a:ea typeface="Arial" pitchFamily="34" charset="-122"/>
                <a:cs typeface="Arial" pitchFamily="34" charset="-120"/>
              </a:rPr>
              <a:t>Готовность исправить
</a:t>
            </a:r>
            <a:endParaRPr lang="en-US" sz="1400" dirty="0"/>
          </a:p>
        </p:txBody>
      </p:sp>
      <p:sp>
        <p:nvSpPr>
          <p:cNvPr id="18" name="Text 7"/>
          <p:cNvSpPr txBox="1"/>
          <p:nvPr/>
        </p:nvSpPr>
        <p:spPr>
          <a:xfrm>
            <a:off x="332475" y="3773875"/>
            <a:ext cx="3982200" cy="8895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После извинения важно предложить действие: Let me correct it, I’ll fix it now. Именно этот шаг превращает слова в реальную попытку восстановить доверие и порядок.
</a:t>
            </a:r>
            <a:endParaRPr lang="en-US" sz="1200" dirty="0"/>
          </a:p>
        </p:txBody>
      </p:sp>
      <p:sp>
        <p:nvSpPr>
          <p:cNvPr id="19" name="Text 8"/>
          <p:cNvSpPr txBox="1"/>
          <p:nvPr/>
        </p:nvSpPr>
        <p:spPr>
          <a:xfrm>
            <a:off x="5217925" y="3236625"/>
            <a:ext cx="3558600" cy="354900"/>
          </a:xfrm>
          <a:prstGeom prst="rect">
            <a:avLst/>
          </a:prstGeom>
          <a:noFill/>
          <a:ln/>
        </p:spPr>
        <p:txBody>
          <a:bodyPr wrap="square" lIns="0" tIns="0" rIns="0" bIns="0" rtlCol="0" anchor="ctr"/>
          <a:lstStyle/>
          <a:p>
            <a:pPr algn="l" indent="0" marL="0">
              <a:lnSpc>
                <a:spcPct val="115000"/>
              </a:lnSpc>
              <a:buNone/>
            </a:pPr>
            <a:r>
              <a:rPr lang="en-US" sz="1400" dirty="0">
                <a:solidFill>
                  <a:srgbClr val="042826"/>
                </a:solidFill>
                <a:latin typeface="Arial" pitchFamily="34" charset="0"/>
                <a:ea typeface="Arial" pitchFamily="34" charset="-122"/>
                <a:cs typeface="Arial" pitchFamily="34" charset="-120"/>
              </a:rPr>
              <a:t>Уместность в школе
</a:t>
            </a:r>
            <a:endParaRPr lang="en-US" sz="1400" dirty="0"/>
          </a:p>
        </p:txBody>
      </p:sp>
      <p:sp>
        <p:nvSpPr>
          <p:cNvPr id="20" name="Text 9"/>
          <p:cNvSpPr txBox="1"/>
          <p:nvPr/>
        </p:nvSpPr>
        <p:spPr>
          <a:xfrm>
            <a:off x="4680325" y="3771900"/>
            <a:ext cx="4096500" cy="8895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В классе извинение особенно нужно после резкого ответа, опоздания или ошибки в парной работе. Простое Sorry без изменения поведения воспринимается как формальность, а не как искренний жест.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6975" y="1299508"/>
            <a:ext cx="4158300" cy="274838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124117" y="1877039"/>
            <a:ext cx="3502800" cy="820800"/>
          </a:xfrm>
          <a:prstGeom prst="rect">
            <a:avLst/>
          </a:prstGeom>
          <a:noFill/>
          <a:ln/>
        </p:spPr>
        <p:txBody>
          <a:bodyPr wrap="square" lIns="0" tIns="0" rIns="0" bIns="0" rtlCol="0" anchor="t"/>
          <a:lstStyle/>
          <a:p>
            <a:pPr algn="l" indent="0" marL="0">
              <a:lnSpc>
                <a:spcPct val="150000"/>
              </a:lnSpc>
              <a:buNone/>
            </a:pPr>
            <a:r>
              <a:rPr lang="en-US" sz="1217" dirty="0">
                <a:solidFill>
                  <a:srgbClr val="8EB0AF"/>
                </a:solidFill>
                <a:latin typeface="Arial" pitchFamily="34" charset="0"/>
                <a:ea typeface="Arial" pitchFamily="34" charset="-122"/>
                <a:cs typeface="Arial" pitchFamily="34" charset="-120"/>
              </a:rPr>
              <a:t>На графике видно, что полезнее не разовая реакция, а системная привычка проверять ответ и возвращаться к нему сразу после замечания.
</a:t>
            </a:r>
            <a:endParaRPr lang="en-US" sz="1217" dirty="0"/>
          </a:p>
        </p:txBody>
      </p:sp>
      <p:sp>
        <p:nvSpPr>
          <p:cNvPr id="7" name="Text 1"/>
          <p:cNvSpPr txBox="1"/>
          <p:nvPr/>
        </p:nvSpPr>
        <p:spPr>
          <a:xfrm>
            <a:off x="406962" y="4149213"/>
            <a:ext cx="4158300" cy="261600"/>
          </a:xfrm>
          <a:prstGeom prst="rect">
            <a:avLst/>
          </a:prstGeom>
          <a:noFill/>
          <a:ln/>
        </p:spPr>
        <p:txBody>
          <a:bodyPr wrap="square" lIns="0" tIns="0" rIns="0" bIns="0" rtlCol="0" anchor="t"/>
          <a:lstStyle/>
          <a:p>
            <a:pPr algn="l" indent="0" marL="0">
              <a:lnSpc>
                <a:spcPct val="115000"/>
              </a:lnSpc>
              <a:buNone/>
            </a:pPr>
            <a:r>
              <a:rPr lang="en-US" sz="895" dirty="0">
                <a:solidFill>
                  <a:srgbClr val="8EB0AF"/>
                </a:solidFill>
                <a:latin typeface="Arial" pitchFamily="34" charset="0"/>
                <a:ea typeface="Arial" pitchFamily="34" charset="-122"/>
                <a:cs typeface="Arial" pitchFamily="34" charset="-120"/>
              </a:rPr>
              <a:t>Учебная модель для иллюстрации эффективности способов исправления ошибок
</a:t>
            </a:r>
            <a:endParaRPr lang="en-US" sz="895" dirty="0"/>
          </a:p>
        </p:txBody>
      </p:sp>
      <p:sp>
        <p:nvSpPr>
          <p:cNvPr id="8" name="Text 2"/>
          <p:cNvSpPr txBox="1"/>
          <p:nvPr/>
        </p:nvSpPr>
        <p:spPr>
          <a:xfrm>
            <a:off x="5124117" y="3170989"/>
            <a:ext cx="3502800" cy="820800"/>
          </a:xfrm>
          <a:prstGeom prst="rect">
            <a:avLst/>
          </a:prstGeom>
          <a:noFill/>
          <a:ln/>
        </p:spPr>
        <p:txBody>
          <a:bodyPr wrap="square" lIns="0" tIns="0" rIns="0" bIns="0" rtlCol="0" anchor="t"/>
          <a:lstStyle/>
          <a:p>
            <a:pPr algn="l" indent="0" marL="0">
              <a:lnSpc>
                <a:spcPct val="150000"/>
              </a:lnSpc>
              <a:buNone/>
            </a:pPr>
            <a:r>
              <a:rPr lang="en-US" sz="1079" dirty="0">
                <a:solidFill>
                  <a:srgbClr val="8EB0AF"/>
                </a:solidFill>
                <a:latin typeface="Arial" pitchFamily="34" charset="0"/>
                <a:ea typeface="Arial" pitchFamily="34" charset="-122"/>
                <a:cs typeface="Arial" pitchFamily="34" charset="-120"/>
              </a:rPr>
              <a:t>Самые сильные результаты дают самопроверка и повторная работа с ошибкой: они быстрее закрепляют правило и снижают вероятность повторного промаха.
</a:t>
            </a:r>
            <a:endParaRPr lang="en-US" sz="1079" dirty="0"/>
          </a:p>
        </p:txBody>
      </p:sp>
      <p:sp>
        <p:nvSpPr>
          <p:cNvPr id="9" name="Text 3"/>
          <p:cNvSpPr txBox="1"/>
          <p:nvPr/>
        </p:nvSpPr>
        <p:spPr>
          <a:xfrm>
            <a:off x="337925" y="368223"/>
            <a:ext cx="8438700" cy="754500"/>
          </a:xfrm>
          <a:prstGeom prst="rect">
            <a:avLst/>
          </a:prstGeom>
          <a:noFill/>
          <a:ln/>
        </p:spPr>
        <p:txBody>
          <a:bodyPr wrap="square" lIns="0" tIns="0" rIns="0" bIns="0" rtlCol="0" anchor="ctr"/>
          <a:lstStyle/>
          <a:p>
            <a:pPr algn="l" indent="0" marL="0">
              <a:lnSpc>
                <a:spcPct val="90000"/>
              </a:lnSpc>
              <a:buNone/>
            </a:pPr>
            <a:r>
              <a:rPr lang="en-US" sz="2400" dirty="0">
                <a:solidFill>
                  <a:srgbClr val="E7F9FF"/>
                </a:solidFill>
                <a:latin typeface="Arial" pitchFamily="34" charset="0"/>
                <a:ea typeface="Arial" pitchFamily="34" charset="-122"/>
                <a:cs typeface="Arial" pitchFamily="34" charset="-120"/>
              </a:rPr>
              <a:t>Что помогает быстрее исправлять ошибки в английском
</a:t>
            </a:r>
            <a:endParaRPr lang="en-US" sz="2400" dirty="0"/>
          </a:p>
        </p:txBody>
      </p:sp>
      <p:sp>
        <p:nvSpPr>
          <p:cNvPr id="10" name="Text 4"/>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12</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7F9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37925" y="267500"/>
            <a:ext cx="8421600" cy="675300"/>
          </a:xfrm>
          <a:prstGeom prst="rect">
            <a:avLst/>
          </a:prstGeom>
          <a:noFill/>
          <a:ln/>
        </p:spPr>
        <p:txBody>
          <a:bodyPr wrap="square" lIns="0" tIns="0" rIns="0" bIns="0" rtlCol="0" anchor="t"/>
          <a:lstStyle/>
          <a:p>
            <a:pPr algn="l" indent="0" marL="0">
              <a:lnSpc>
                <a:spcPct val="90000"/>
              </a:lnSpc>
              <a:buNone/>
            </a:pPr>
            <a:r>
              <a:rPr lang="en-US" sz="2400" dirty="0">
                <a:solidFill>
                  <a:srgbClr val="042826"/>
                </a:solidFill>
                <a:latin typeface="Arial" pitchFamily="34" charset="0"/>
                <a:ea typeface="Arial" pitchFamily="34" charset="-122"/>
                <a:cs typeface="Arial" pitchFamily="34" charset="-120"/>
              </a:rPr>
              <a:t>Примеры известных людей, которые учились на ошибках
</a:t>
            </a:r>
            <a:endParaRPr lang="en-US" sz="2400" dirty="0"/>
          </a:p>
        </p:txBody>
      </p:sp>
      <p:sp>
        <p:nvSpPr>
          <p:cNvPr id="8" name="Text 1"/>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13</a:t>
            </a:r>
            <a:endParaRPr lang="en-US" sz="1100" dirty="0"/>
          </a:p>
        </p:txBody>
      </p:sp>
      <p:sp>
        <p:nvSpPr>
          <p:cNvPr id="9" name="Text 2"/>
          <p:cNvSpPr txBox="1"/>
          <p:nvPr/>
        </p:nvSpPr>
        <p:spPr>
          <a:xfrm>
            <a:off x="772125" y="1062325"/>
            <a:ext cx="3703200" cy="17853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Научный поиск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Учёные нередко приходили к открытиям через проверку неверных гипотез. Ошибка в таком случае не отменяет результат, а помогает точнее сформулировать вопрос и уточнить метод.
</a:t>
            </a:r>
            <a:endParaRPr lang="en-US" sz="1200" dirty="0"/>
          </a:p>
        </p:txBody>
      </p:sp>
      <p:sp>
        <p:nvSpPr>
          <p:cNvPr id="10" name="Text 3"/>
          <p:cNvSpPr txBox="1"/>
          <p:nvPr/>
        </p:nvSpPr>
        <p:spPr>
          <a:xfrm>
            <a:off x="5073375" y="1062325"/>
            <a:ext cx="3703200" cy="17853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Бизнес и риск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Предприниматели не раз закрывают неудачные проекты и начинают заново. Успех приходит тогда, когда они умеют оценить причину провала и не повторять прежние просчёты.
</a:t>
            </a:r>
            <a:endParaRPr lang="en-US" sz="1200" dirty="0"/>
          </a:p>
        </p:txBody>
      </p:sp>
      <p:sp>
        <p:nvSpPr>
          <p:cNvPr id="11" name="Text 4"/>
          <p:cNvSpPr txBox="1"/>
          <p:nvPr/>
        </p:nvSpPr>
        <p:spPr>
          <a:xfrm>
            <a:off x="772125" y="2976163"/>
            <a:ext cx="3703200" cy="17853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Спортивный опыт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Спортсмены часто проигрывают важные старты, прежде чем находят рабочую стратегию. Разбор неудачи, а не её замалчивание, позволяет скорректировать технику, подготовку и психологический настрой.
</a:t>
            </a:r>
            <a:endParaRPr lang="en-US" sz="1200" dirty="0"/>
          </a:p>
        </p:txBody>
      </p:sp>
      <p:sp>
        <p:nvSpPr>
          <p:cNvPr id="12" name="Text 5"/>
          <p:cNvSpPr txBox="1"/>
          <p:nvPr/>
        </p:nvSpPr>
        <p:spPr>
          <a:xfrm>
            <a:off x="5073375" y="2976163"/>
            <a:ext cx="3703200" cy="1785300"/>
          </a:xfrm>
          <a:prstGeom prst="rect">
            <a:avLst/>
          </a:prstGeom>
          <a:noFill/>
          <a:ln/>
        </p:spPr>
        <p:txBody>
          <a:bodyPr wrap="square" lIns="0" tIns="0" rIns="0" bIns="0" rtlCol="0" anchor="t"/>
          <a:lstStyle/>
          <a:p>
            <a:pPr algn="l" indent="0" marL="0">
              <a:lnSpc>
                <a:spcPct val="115000"/>
              </a:lnSpc>
              <a:buNone/>
            </a:pPr>
            <a:r>
              <a:rPr lang="en-US" sz="1200" dirty="0">
                <a:solidFill>
                  <a:srgbClr val="042826"/>
                </a:solidFill>
                <a:latin typeface="Arial" pitchFamily="34" charset="0"/>
                <a:ea typeface="Arial" pitchFamily="34" charset="-122"/>
                <a:cs typeface="Arial" pitchFamily="34" charset="-120"/>
              </a:rPr>
              <a:t>Урок для ученика
</a:t>
            </a:r>
            <a:pPr algn="l" indent="0" marL="0">
              <a:lnSpc>
                <a:spcPct val="115000"/>
              </a:lnSpc>
              <a:buNone/>
            </a:pPr>
            <a:r>
              <a:rPr lang="en-US" sz="700" dirty="0">
                <a:solidFill>
                  <a:srgbClr val="042826"/>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42826"/>
                </a:solidFill>
                <a:latin typeface="Arial" pitchFamily="34" charset="0"/>
                <a:ea typeface="Arial" pitchFamily="34" charset="-122"/>
                <a:cs typeface="Arial" pitchFamily="34" charset="-120"/>
              </a:rPr>
              <a:t>Эти примеры показывают: ценность ошибки определяется реакцией на неё. Настойчивость, анализ и готовность изменить решение часто важнее, чем безошибочность с первого раза.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6975" y="1299372"/>
            <a:ext cx="4158300" cy="316745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14</a:t>
            </a:r>
            <a:endParaRPr lang="en-US" sz="1100" dirty="0"/>
          </a:p>
        </p:txBody>
      </p:sp>
      <p:sp>
        <p:nvSpPr>
          <p:cNvPr id="8" name="Text 1"/>
          <p:cNvSpPr txBox="1"/>
          <p:nvPr/>
        </p:nvSpPr>
        <p:spPr>
          <a:xfrm>
            <a:off x="337925" y="365350"/>
            <a:ext cx="8438700" cy="723300"/>
          </a:xfrm>
          <a:prstGeom prst="rect">
            <a:avLst/>
          </a:prstGeom>
          <a:noFill/>
          <a:ln/>
        </p:spPr>
        <p:txBody>
          <a:bodyPr wrap="square" lIns="0" tIns="0" rIns="0" bIns="0" rtlCol="0" anchor="t"/>
          <a:lstStyle/>
          <a:p>
            <a:pPr algn="l" indent="0" marL="0">
              <a:lnSpc>
                <a:spcPct val="90000"/>
              </a:lnSpc>
              <a:buNone/>
            </a:pPr>
            <a:r>
              <a:rPr lang="en-US" sz="2400" dirty="0">
                <a:solidFill>
                  <a:srgbClr val="E7F9FF"/>
                </a:solidFill>
                <a:latin typeface="Arial" pitchFamily="34" charset="0"/>
                <a:ea typeface="Arial" pitchFamily="34" charset="-122"/>
                <a:cs typeface="Arial" pitchFamily="34" charset="-120"/>
              </a:rPr>
              <a:t>Страх ошибиться на уроке английского
</a:t>
            </a:r>
            <a:endParaRPr lang="en-US" sz="2400" dirty="0"/>
          </a:p>
        </p:txBody>
      </p:sp>
      <p:sp>
        <p:nvSpPr>
          <p:cNvPr id="9" name="Text 2"/>
          <p:cNvSpPr txBox="1"/>
          <p:nvPr/>
        </p:nvSpPr>
        <p:spPr>
          <a:xfrm>
            <a:off x="5132625" y="1543125"/>
            <a:ext cx="3633900" cy="776400"/>
          </a:xfrm>
          <a:prstGeom prst="rect">
            <a:avLst/>
          </a:prstGeom>
          <a:noFill/>
          <a:ln/>
        </p:spPr>
        <p:txBody>
          <a:bodyPr wrap="square" lIns="0" tIns="0" rIns="0" bIns="0" rtlCol="0" anchor="t"/>
          <a:lstStyle/>
          <a:p>
            <a:pPr algn="l" indent="0" marL="0">
              <a:lnSpc>
                <a:spcPct val="115000"/>
              </a:lnSpc>
              <a:buNone/>
            </a:pPr>
            <a:r>
              <a:rPr lang="en-US" sz="1179" dirty="0">
                <a:solidFill>
                  <a:srgbClr val="E7F9FF"/>
                </a:solidFill>
                <a:latin typeface="Arial" pitchFamily="34" charset="0"/>
                <a:ea typeface="Arial" pitchFamily="34" charset="-122"/>
                <a:cs typeface="Arial" pitchFamily="34" charset="-120"/>
              </a:rPr>
              <a:t>Страх оценки
</a:t>
            </a:r>
            <a:pPr algn="l" indent="0" marL="0">
              <a:lnSpc>
                <a:spcPct val="115000"/>
              </a:lnSpc>
              <a:buNone/>
            </a:pPr>
            <a:r>
              <a:rPr lang="en-US" sz="688"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982" dirty="0">
                <a:solidFill>
                  <a:srgbClr val="8EB0AF"/>
                </a:solidFill>
                <a:latin typeface="Arial" pitchFamily="34" charset="0"/>
                <a:ea typeface="Arial" pitchFamily="34" charset="-122"/>
                <a:cs typeface="Arial" pitchFamily="34" charset="-120"/>
              </a:rPr>
              <a:t>Чаще всего ученик боится не самой ошибки, а реакции класса и учителя. Из-за этого он выбирает безопасные ответы, избегает сложных формулировок и говорит заметно меньше.
</a:t>
            </a:r>
            <a:endParaRPr lang="en-US" sz="1179" dirty="0"/>
          </a:p>
        </p:txBody>
      </p:sp>
      <p:sp>
        <p:nvSpPr>
          <p:cNvPr id="10" name="Text 3"/>
          <p:cNvSpPr txBox="1"/>
          <p:nvPr/>
        </p:nvSpPr>
        <p:spPr>
          <a:xfrm>
            <a:off x="5132625" y="2616912"/>
            <a:ext cx="3633900" cy="776400"/>
          </a:xfrm>
          <a:prstGeom prst="rect">
            <a:avLst/>
          </a:prstGeom>
          <a:noFill/>
          <a:ln/>
        </p:spPr>
        <p:txBody>
          <a:bodyPr wrap="square" lIns="0" tIns="0" rIns="0" bIns="0" rtlCol="0" anchor="t"/>
          <a:lstStyle/>
          <a:p>
            <a:pPr algn="l" indent="0" marL="0">
              <a:lnSpc>
                <a:spcPct val="115000"/>
              </a:lnSpc>
              <a:buNone/>
            </a:pPr>
            <a:r>
              <a:rPr lang="en-US" sz="1080" dirty="0">
                <a:solidFill>
                  <a:srgbClr val="E7F9FF"/>
                </a:solidFill>
                <a:latin typeface="Arial" pitchFamily="34" charset="0"/>
                <a:ea typeface="Arial" pitchFamily="34" charset="-122"/>
                <a:cs typeface="Arial" pitchFamily="34" charset="-120"/>
              </a:rPr>
              <a:t>Снижение активности
</a:t>
            </a:r>
            <a:pPr algn="l" indent="0" marL="0">
              <a:lnSpc>
                <a:spcPct val="115000"/>
              </a:lnSpc>
              <a:buNone/>
            </a:pPr>
            <a:r>
              <a:rPr lang="en-US" sz="63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8EB0AF"/>
                </a:solidFill>
                <a:latin typeface="Arial" pitchFamily="34" charset="0"/>
                <a:ea typeface="Arial" pitchFamily="34" charset="-122"/>
                <a:cs typeface="Arial" pitchFamily="34" charset="-120"/>
              </a:rPr>
              <a:t>Когда страх становится сильнее желания ответить, падает качество устной практики. Ученик реже задаёт вопросы, медленнее включается в обсуждение и теряет шанс закрепить материал в речи.
</a:t>
            </a:r>
            <a:endParaRPr lang="en-US" sz="1080" dirty="0"/>
          </a:p>
        </p:txBody>
      </p:sp>
      <p:sp>
        <p:nvSpPr>
          <p:cNvPr id="11" name="Text 4"/>
          <p:cNvSpPr txBox="1"/>
          <p:nvPr/>
        </p:nvSpPr>
        <p:spPr>
          <a:xfrm>
            <a:off x="5132625" y="3690687"/>
            <a:ext cx="3633900" cy="776400"/>
          </a:xfrm>
          <a:prstGeom prst="rect">
            <a:avLst/>
          </a:prstGeom>
          <a:noFill/>
          <a:ln/>
        </p:spPr>
        <p:txBody>
          <a:bodyPr wrap="square" lIns="0" tIns="0" rIns="0" bIns="0" rtlCol="0" anchor="t"/>
          <a:lstStyle/>
          <a:p>
            <a:pPr algn="l" indent="0" marL="0">
              <a:lnSpc>
                <a:spcPct val="115000"/>
              </a:lnSpc>
              <a:buNone/>
            </a:pPr>
            <a:r>
              <a:rPr lang="en-US" sz="1080" dirty="0">
                <a:solidFill>
                  <a:srgbClr val="E7F9FF"/>
                </a:solidFill>
                <a:latin typeface="Arial" pitchFamily="34" charset="0"/>
                <a:ea typeface="Arial" pitchFamily="34" charset="-122"/>
                <a:cs typeface="Arial" pitchFamily="34" charset="-120"/>
              </a:rPr>
              <a:t>Что помогает
</a:t>
            </a:r>
            <a:pPr algn="l" indent="0" marL="0">
              <a:lnSpc>
                <a:spcPct val="115000"/>
              </a:lnSpc>
              <a:buNone/>
            </a:pPr>
            <a:r>
              <a:rPr lang="en-US" sz="63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8EB0AF"/>
                </a:solidFill>
                <a:latin typeface="Arial" pitchFamily="34" charset="0"/>
                <a:ea typeface="Arial" pitchFamily="34" charset="-122"/>
                <a:cs typeface="Arial" pitchFamily="34" charset="-120"/>
              </a:rPr>
              <a:t>Поддержка, короткие реплики, парная работа и спокойное отношение к неточностям снижают напряжение. В безопасной атмосфере ошибка воспринимается как часть обучения, а не как повод для стыда.
</a:t>
            </a:r>
            <a:endParaRPr lang="en-US" sz="108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E7F9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7975" y="1707116"/>
            <a:ext cx="8438700" cy="2962117"/>
          </a:xfrm>
          <a:prstGeom prst="rect">
            <a:avLst/>
          </a:prstGeom>
        </p:spPr>
      </p:pic>
      <p:sp>
        <p:nvSpPr>
          <p:cNvPr id="4" name="Text 0"/>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15</a:t>
            </a:r>
            <a:endParaRPr lang="en-US" sz="1100" dirty="0"/>
          </a:p>
        </p:txBody>
      </p:sp>
      <p:sp>
        <p:nvSpPr>
          <p:cNvPr id="5" name="Text 1"/>
          <p:cNvSpPr txBox="1"/>
          <p:nvPr/>
        </p:nvSpPr>
        <p:spPr>
          <a:xfrm>
            <a:off x="337925" y="420944"/>
            <a:ext cx="8438700" cy="732900"/>
          </a:xfrm>
          <a:prstGeom prst="rect">
            <a:avLst/>
          </a:prstGeom>
          <a:noFill/>
          <a:ln/>
        </p:spPr>
        <p:txBody>
          <a:bodyPr wrap="square" lIns="0" tIns="0" rIns="0" bIns="0" rtlCol="0" anchor="ctr"/>
          <a:lstStyle/>
          <a:p>
            <a:pPr algn="l" indent="0" marL="0">
              <a:lnSpc>
                <a:spcPct val="90000"/>
              </a:lnSpc>
              <a:buNone/>
            </a:pPr>
            <a:r>
              <a:rPr lang="en-US" sz="2400" dirty="0">
                <a:solidFill>
                  <a:srgbClr val="042826"/>
                </a:solidFill>
                <a:latin typeface="Arial" pitchFamily="34" charset="0"/>
                <a:ea typeface="Arial" pitchFamily="34" charset="-122"/>
                <a:cs typeface="Arial" pitchFamily="34" charset="-120"/>
              </a:rPr>
              <a:t>Алгоритм выбора правильного ответа в языковом задании
</a:t>
            </a:r>
            <a:endParaRPr lang="en-US" sz="2400" dirty="0"/>
          </a:p>
        </p:txBody>
      </p:sp>
      <p:sp>
        <p:nvSpPr>
          <p:cNvPr id="6" name="Text 2"/>
          <p:cNvSpPr txBox="1"/>
          <p:nvPr/>
        </p:nvSpPr>
        <p:spPr>
          <a:xfrm>
            <a:off x="337925" y="1153850"/>
            <a:ext cx="8438700" cy="502500"/>
          </a:xfrm>
          <a:prstGeom prst="rect">
            <a:avLst/>
          </a:prstGeom>
          <a:noFill/>
          <a:ln/>
        </p:spPr>
        <p:txBody>
          <a:bodyPr wrap="square" lIns="0" tIns="0" rIns="0" bIns="0" rtlCol="0" anchor="t"/>
          <a:lstStyle/>
          <a:p>
            <a:pPr algn="l" indent="0" marL="0">
              <a:lnSpc>
                <a:spcPct val="150000"/>
              </a:lnSpc>
              <a:buNone/>
            </a:pPr>
            <a:r>
              <a:rPr lang="en-US" sz="1300" dirty="0">
                <a:solidFill>
                  <a:srgbClr val="8EB0AF"/>
                </a:solidFill>
                <a:latin typeface="Arial" pitchFamily="34" charset="0"/>
                <a:ea typeface="Arial" pitchFamily="34" charset="-122"/>
                <a:cs typeface="Arial" pitchFamily="34" charset="-120"/>
              </a:rPr>
              <a:t>Последовательность шагов помогает уменьшить импульсивные ошибки в тестах, переводах и письменных работах.
</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6975" y="1299508"/>
            <a:ext cx="4158300" cy="274838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124117" y="1877039"/>
            <a:ext cx="3502800" cy="820800"/>
          </a:xfrm>
          <a:prstGeom prst="rect">
            <a:avLst/>
          </a:prstGeom>
          <a:noFill/>
          <a:ln/>
        </p:spPr>
        <p:txBody>
          <a:bodyPr wrap="square" lIns="0" tIns="0" rIns="0" bIns="0" rtlCol="0" anchor="t"/>
          <a:lstStyle/>
          <a:p>
            <a:pPr algn="l" indent="0" marL="0">
              <a:lnSpc>
                <a:spcPct val="150000"/>
              </a:lnSpc>
              <a:buNone/>
            </a:pPr>
            <a:r>
              <a:rPr lang="en-US" sz="1088" dirty="0">
                <a:solidFill>
                  <a:srgbClr val="8EB0AF"/>
                </a:solidFill>
                <a:latin typeface="Arial" pitchFamily="34" charset="0"/>
                <a:ea typeface="Arial" pitchFamily="34" charset="-122"/>
                <a:cs typeface="Arial" pitchFamily="34" charset="-120"/>
              </a:rPr>
              <a:t>Повторная работа с ответом полезна не только для исправления конкретной ошибки, но и для тренировки внимания к форме, контексту и правилам.
</a:t>
            </a:r>
            <a:endParaRPr lang="en-US" sz="1088" dirty="0"/>
          </a:p>
        </p:txBody>
      </p:sp>
      <p:sp>
        <p:nvSpPr>
          <p:cNvPr id="7" name="Text 1"/>
          <p:cNvSpPr txBox="1"/>
          <p:nvPr/>
        </p:nvSpPr>
        <p:spPr>
          <a:xfrm>
            <a:off x="406962" y="4149213"/>
            <a:ext cx="4158300" cy="261600"/>
          </a:xfrm>
          <a:prstGeom prst="rect">
            <a:avLst/>
          </a:prstGeom>
          <a:noFill/>
          <a:ln/>
        </p:spPr>
        <p:txBody>
          <a:bodyPr wrap="square" lIns="0" tIns="0" rIns="0" bIns="0" rtlCol="0" anchor="t"/>
          <a:lstStyle/>
          <a:p>
            <a:pPr algn="l" indent="0" marL="0">
              <a:lnSpc>
                <a:spcPct val="115000"/>
              </a:lnSpc>
              <a:buNone/>
            </a:pPr>
            <a:r>
              <a:rPr lang="en-US" sz="1031" dirty="0">
                <a:solidFill>
                  <a:srgbClr val="8EB0AF"/>
                </a:solidFill>
                <a:latin typeface="Arial" pitchFamily="34" charset="0"/>
                <a:ea typeface="Arial" pitchFamily="34" charset="-122"/>
                <a:cs typeface="Arial" pitchFamily="34" charset="-120"/>
              </a:rPr>
              <a:t>Учебная модель динамики качества ответа при повторной проверке
</a:t>
            </a:r>
            <a:endParaRPr lang="en-US" sz="1031" dirty="0"/>
          </a:p>
        </p:txBody>
      </p:sp>
      <p:sp>
        <p:nvSpPr>
          <p:cNvPr id="8" name="Text 2"/>
          <p:cNvSpPr txBox="1"/>
          <p:nvPr/>
        </p:nvSpPr>
        <p:spPr>
          <a:xfrm>
            <a:off x="5124117" y="3170989"/>
            <a:ext cx="3502800" cy="820800"/>
          </a:xfrm>
          <a:prstGeom prst="rect">
            <a:avLst/>
          </a:prstGeom>
          <a:noFill/>
          <a:ln/>
        </p:spPr>
        <p:txBody>
          <a:bodyPr wrap="square" lIns="0" tIns="0" rIns="0" bIns="0" rtlCol="0" anchor="t"/>
          <a:lstStyle/>
          <a:p>
            <a:pPr algn="l" indent="0" marL="0">
              <a:lnSpc>
                <a:spcPct val="150000"/>
              </a:lnSpc>
              <a:buNone/>
            </a:pPr>
            <a:r>
              <a:rPr lang="en-US" sz="1300" dirty="0">
                <a:solidFill>
                  <a:srgbClr val="8EB0AF"/>
                </a:solidFill>
                <a:latin typeface="Arial" pitchFamily="34" charset="0"/>
                <a:ea typeface="Arial" pitchFamily="34" charset="-122"/>
                <a:cs typeface="Arial" pitchFamily="34" charset="-120"/>
              </a:rPr>
              <a:t>Чем больше осознанных проверок проходит ответ, тем выше точность и устойчивее результат в следующих заданиях.
</a:t>
            </a:r>
            <a:endParaRPr lang="en-US" sz="1300" dirty="0"/>
          </a:p>
        </p:txBody>
      </p:sp>
      <p:sp>
        <p:nvSpPr>
          <p:cNvPr id="9" name="Text 3"/>
          <p:cNvSpPr txBox="1"/>
          <p:nvPr/>
        </p:nvSpPr>
        <p:spPr>
          <a:xfrm>
            <a:off x="337925" y="368223"/>
            <a:ext cx="8438700" cy="754500"/>
          </a:xfrm>
          <a:prstGeom prst="rect">
            <a:avLst/>
          </a:prstGeom>
          <a:noFill/>
          <a:ln/>
        </p:spPr>
        <p:txBody>
          <a:bodyPr wrap="square" lIns="0" tIns="0" rIns="0" bIns="0" rtlCol="0" anchor="ctr"/>
          <a:lstStyle/>
          <a:p>
            <a:pPr algn="l" indent="0" marL="0">
              <a:lnSpc>
                <a:spcPct val="90000"/>
              </a:lnSpc>
              <a:buNone/>
            </a:pPr>
            <a:r>
              <a:rPr lang="en-US" sz="2400" dirty="0">
                <a:solidFill>
                  <a:srgbClr val="E7F9FF"/>
                </a:solidFill>
                <a:latin typeface="Arial" pitchFamily="34" charset="0"/>
                <a:ea typeface="Arial" pitchFamily="34" charset="-122"/>
                <a:cs typeface="Arial" pitchFamily="34" charset="-120"/>
              </a:rPr>
              <a:t>Как повторная проверка влияет на качество ответа
</a:t>
            </a:r>
            <a:endParaRPr lang="en-US" sz="2400" dirty="0"/>
          </a:p>
        </p:txBody>
      </p:sp>
      <p:sp>
        <p:nvSpPr>
          <p:cNvPr id="10" name="Text 4"/>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16</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E7F9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06975" y="1632075"/>
            <a:ext cx="4164900" cy="2119199"/>
          </a:xfrm>
          <a:prstGeom prst="rect">
            <a:avLst/>
          </a:prstGeom>
        </p:spPr>
      </p:pic>
      <p:sp>
        <p:nvSpPr>
          <p:cNvPr id="5" name="Text 0"/>
          <p:cNvSpPr txBox="1"/>
          <p:nvPr/>
        </p:nvSpPr>
        <p:spPr>
          <a:xfrm>
            <a:off x="406975" y="4165050"/>
            <a:ext cx="4164900" cy="601800"/>
          </a:xfrm>
          <a:prstGeom prst="rect">
            <a:avLst/>
          </a:prstGeom>
          <a:noFill/>
          <a:ln/>
        </p:spPr>
        <p:txBody>
          <a:bodyPr wrap="square" lIns="0" tIns="0" rIns="0" bIns="0" rtlCol="0" anchor="t"/>
          <a:lstStyle/>
          <a:p>
            <a:pPr algn="l" indent="0" marL="0">
              <a:lnSpc>
                <a:spcPct val="115000"/>
              </a:lnSpc>
              <a:buNone/>
            </a:pPr>
            <a:r>
              <a:rPr lang="en-US" sz="1100" dirty="0">
                <a:solidFill>
                  <a:srgbClr val="042826"/>
                </a:solidFill>
                <a:latin typeface="Arial" pitchFamily="34" charset="0"/>
                <a:ea typeface="Arial" pitchFamily="34" charset="-122"/>
                <a:cs typeface="Arial" pitchFamily="34" charset="-120"/>
              </a:rPr>
              <a:t>Обобщение типичных учебных затруднений десятиклассников
</a:t>
            </a:r>
            <a:endParaRPr lang="en-US" sz="1100" dirty="0"/>
          </a:p>
        </p:txBody>
      </p:sp>
      <p:sp>
        <p:nvSpPr>
          <p:cNvPr id="6" name="Text 1"/>
          <p:cNvSpPr txBox="1"/>
          <p:nvPr/>
        </p:nvSpPr>
        <p:spPr>
          <a:xfrm>
            <a:off x="4960625" y="1737000"/>
            <a:ext cx="3638100" cy="732900"/>
          </a:xfrm>
          <a:prstGeom prst="rect">
            <a:avLst/>
          </a:prstGeom>
          <a:noFill/>
          <a:ln/>
        </p:spPr>
        <p:txBody>
          <a:bodyPr wrap="square" lIns="0" tIns="0" rIns="0" bIns="0" rtlCol="0" anchor="t"/>
          <a:lstStyle/>
          <a:p>
            <a:pPr algn="l" indent="0" marL="0">
              <a:lnSpc>
                <a:spcPct val="150000"/>
              </a:lnSpc>
              <a:buNone/>
            </a:pPr>
            <a:r>
              <a:rPr lang="en-US" sz="1300" dirty="0">
                <a:solidFill>
                  <a:srgbClr val="042826"/>
                </a:solidFill>
                <a:latin typeface="Arial" pitchFamily="34" charset="0"/>
                <a:ea typeface="Arial" pitchFamily="34" charset="-122"/>
                <a:cs typeface="Arial" pitchFamily="34" charset="-120"/>
              </a:rPr>
              <a:t>Краткая таблица показывает частые учебные ошибки и практические способы их снижения.
</a:t>
            </a:r>
            <a:endParaRPr lang="en-US" sz="1300" dirty="0"/>
          </a:p>
        </p:txBody>
      </p:sp>
      <p:sp>
        <p:nvSpPr>
          <p:cNvPr id="7" name="Text 2"/>
          <p:cNvSpPr txBox="1"/>
          <p:nvPr/>
        </p:nvSpPr>
        <p:spPr>
          <a:xfrm>
            <a:off x="4960625" y="2923300"/>
            <a:ext cx="3638100" cy="732900"/>
          </a:xfrm>
          <a:prstGeom prst="rect">
            <a:avLst/>
          </a:prstGeom>
          <a:noFill/>
          <a:ln/>
        </p:spPr>
        <p:txBody>
          <a:bodyPr wrap="square" lIns="0" tIns="0" rIns="0" bIns="0" rtlCol="0" anchor="t"/>
          <a:lstStyle/>
          <a:p>
            <a:pPr algn="l" indent="0" marL="0">
              <a:lnSpc>
                <a:spcPct val="150000"/>
              </a:lnSpc>
              <a:buNone/>
            </a:pPr>
            <a:r>
              <a:rPr lang="en-US" sz="1000" dirty="0">
                <a:solidFill>
                  <a:srgbClr val="042826"/>
                </a:solidFill>
                <a:latin typeface="Arial" pitchFamily="34" charset="0"/>
                <a:ea typeface="Arial" pitchFamily="34" charset="-122"/>
                <a:cs typeface="Arial" pitchFamily="34" charset="-120"/>
              </a:rPr>
              <a:t>Самоконтроль работает лучше всего, когда он превращается в привычку: пауза, выделение ключевого, сверка правила и проверка контекста уменьшают повторяемость ошибок.
</a:t>
            </a:r>
            <a:endParaRPr lang="en-US" sz="1000" dirty="0"/>
          </a:p>
        </p:txBody>
      </p:sp>
      <p:sp>
        <p:nvSpPr>
          <p:cNvPr id="8" name="Text 3"/>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17</a:t>
            </a:r>
            <a:endParaRPr lang="en-US" sz="1100" dirty="0"/>
          </a:p>
        </p:txBody>
      </p:sp>
      <p:sp>
        <p:nvSpPr>
          <p:cNvPr id="9" name="Text 4"/>
          <p:cNvSpPr txBox="1"/>
          <p:nvPr/>
        </p:nvSpPr>
        <p:spPr>
          <a:xfrm>
            <a:off x="337925" y="420944"/>
            <a:ext cx="8438700" cy="732900"/>
          </a:xfrm>
          <a:prstGeom prst="rect">
            <a:avLst/>
          </a:prstGeom>
          <a:noFill/>
          <a:ln/>
        </p:spPr>
        <p:txBody>
          <a:bodyPr wrap="square" lIns="0" tIns="0" rIns="0" bIns="0" rtlCol="0" anchor="ctr"/>
          <a:lstStyle/>
          <a:p>
            <a:pPr algn="l" indent="0" marL="0">
              <a:lnSpc>
                <a:spcPct val="90000"/>
              </a:lnSpc>
              <a:buNone/>
            </a:pPr>
            <a:r>
              <a:rPr lang="en-US" sz="2400" dirty="0">
                <a:solidFill>
                  <a:srgbClr val="042826"/>
                </a:solidFill>
                <a:latin typeface="Arial" pitchFamily="34" charset="0"/>
                <a:ea typeface="Arial" pitchFamily="34" charset="-122"/>
                <a:cs typeface="Arial" pitchFamily="34" charset="-120"/>
              </a:rPr>
              <a:t>Типичные ошибки десятиклассников и способы их исправления
</a:t>
            </a:r>
            <a:endParaRPr lang="en-US"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75231" y="1217218"/>
            <a:ext cx="218400" cy="17472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806056" y="1195378"/>
            <a:ext cx="218400" cy="218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75231" y="3246678"/>
            <a:ext cx="218400" cy="218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806056" y="3246678"/>
            <a:ext cx="218400" cy="218400"/>
          </a:xfrm>
          <a:prstGeom prst="rect">
            <a:avLst/>
          </a:prstGeom>
        </p:spPr>
      </p:pic>
      <p:sp>
        <p:nvSpPr>
          <p:cNvPr id="11" name="Text 0"/>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18</a:t>
            </a:r>
            <a:endParaRPr lang="en-US" sz="1100" dirty="0"/>
          </a:p>
        </p:txBody>
      </p:sp>
      <p:sp>
        <p:nvSpPr>
          <p:cNvPr id="12" name="Text 1"/>
          <p:cNvSpPr txBox="1"/>
          <p:nvPr/>
        </p:nvSpPr>
        <p:spPr>
          <a:xfrm>
            <a:off x="889425" y="1127125"/>
            <a:ext cx="3519300" cy="1618800"/>
          </a:xfrm>
          <a:prstGeom prst="rect">
            <a:avLst/>
          </a:prstGeom>
          <a:noFill/>
          <a:ln/>
        </p:spPr>
        <p:txBody>
          <a:bodyPr wrap="square" lIns="0" tIns="0" rIns="0" bIns="0" rtlCol="0" anchor="t"/>
          <a:lstStyle/>
          <a:p>
            <a:pPr algn="l" indent="0" marL="0">
              <a:lnSpc>
                <a:spcPct val="115000"/>
              </a:lnSpc>
              <a:buNone/>
            </a:pPr>
            <a:r>
              <a:rPr lang="en-US" sz="1300" dirty="0">
                <a:solidFill>
                  <a:srgbClr val="E7F9FF"/>
                </a:solidFill>
                <a:latin typeface="Arial" pitchFamily="34" charset="0"/>
                <a:ea typeface="Arial" pitchFamily="34" charset="-122"/>
                <a:cs typeface="Arial" pitchFamily="34" charset="-120"/>
              </a:rPr>
              <a:t>Больше речевой практики
</a:t>
            </a:r>
            <a:pPr algn="l" indent="0" marL="0">
              <a:lnSpc>
                <a:spcPct val="115000"/>
              </a:lnSpc>
              <a:buNone/>
            </a:pPr>
            <a:r>
              <a:rPr lang="en-US" sz="8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8EB0AF"/>
                </a:solidFill>
                <a:latin typeface="Arial" pitchFamily="34" charset="0"/>
                <a:ea typeface="Arial" pitchFamily="34" charset="-122"/>
                <a:cs typeface="Arial" pitchFamily="34" charset="-120"/>
              </a:rPr>
              <a:t>Когда ошибки не высмеивают, учащиеся охотнее говорят по-английски, задают вопросы и пробуют новые конструкции. Это напрямую увеличивает объём осмысленной языковой практики на уроке.
</a:t>
            </a:r>
            <a:endParaRPr lang="en-US" sz="1300" dirty="0"/>
          </a:p>
        </p:txBody>
      </p:sp>
      <p:sp>
        <p:nvSpPr>
          <p:cNvPr id="13" name="Text 2"/>
          <p:cNvSpPr txBox="1"/>
          <p:nvPr/>
        </p:nvSpPr>
        <p:spPr>
          <a:xfrm>
            <a:off x="5257525" y="1127125"/>
            <a:ext cx="3519300" cy="1618800"/>
          </a:xfrm>
          <a:prstGeom prst="rect">
            <a:avLst/>
          </a:prstGeom>
          <a:noFill/>
          <a:ln/>
        </p:spPr>
        <p:txBody>
          <a:bodyPr wrap="square" lIns="0" tIns="0" rIns="0" bIns="0" rtlCol="0" anchor="t"/>
          <a:lstStyle/>
          <a:p>
            <a:pPr algn="l" indent="0" marL="0">
              <a:lnSpc>
                <a:spcPct val="115000"/>
              </a:lnSpc>
              <a:buNone/>
            </a:pPr>
            <a:r>
              <a:rPr lang="en-US" sz="1300" dirty="0">
                <a:solidFill>
                  <a:srgbClr val="E7F9FF"/>
                </a:solidFill>
                <a:latin typeface="Arial" pitchFamily="34" charset="0"/>
                <a:ea typeface="Arial" pitchFamily="34" charset="-122"/>
                <a:cs typeface="Arial" pitchFamily="34" charset="-120"/>
              </a:rPr>
              <a:t>Быстреее исправление
</a:t>
            </a:r>
            <a:pPr algn="l" indent="0" marL="0">
              <a:lnSpc>
                <a:spcPct val="115000"/>
              </a:lnSpc>
              <a:buNone/>
            </a:pPr>
            <a:r>
              <a:rPr lang="en-US" sz="8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8EB0AF"/>
                </a:solidFill>
                <a:latin typeface="Arial" pitchFamily="34" charset="0"/>
                <a:ea typeface="Arial" pitchFamily="34" charset="-122"/>
                <a:cs typeface="Arial" pitchFamily="34" charset="-120"/>
              </a:rPr>
              <a:t>Спокойное обсуждение неточностей помогает сразу замечать, где именно возник сбой: в слове, форме или смысле. Благодаря этому исправление становится точнее и запоминается надолго.
</a:t>
            </a:r>
            <a:endParaRPr lang="en-US" sz="1300" dirty="0"/>
          </a:p>
        </p:txBody>
      </p:sp>
      <p:sp>
        <p:nvSpPr>
          <p:cNvPr id="14" name="Text 3"/>
          <p:cNvSpPr txBox="1"/>
          <p:nvPr/>
        </p:nvSpPr>
        <p:spPr>
          <a:xfrm>
            <a:off x="889425" y="3178425"/>
            <a:ext cx="3519300" cy="1588500"/>
          </a:xfrm>
          <a:prstGeom prst="rect">
            <a:avLst/>
          </a:prstGeom>
          <a:noFill/>
          <a:ln/>
        </p:spPr>
        <p:txBody>
          <a:bodyPr wrap="square" lIns="0" tIns="0" rIns="0" bIns="0" rtlCol="0" anchor="t"/>
          <a:lstStyle/>
          <a:p>
            <a:pPr algn="l" indent="0" marL="0">
              <a:lnSpc>
                <a:spcPct val="115000"/>
              </a:lnSpc>
              <a:buNone/>
            </a:pPr>
            <a:r>
              <a:rPr lang="en-US" sz="1300" dirty="0">
                <a:solidFill>
                  <a:srgbClr val="E7F9FF"/>
                </a:solidFill>
                <a:latin typeface="Arial" pitchFamily="34" charset="0"/>
                <a:ea typeface="Arial" pitchFamily="34" charset="-122"/>
                <a:cs typeface="Arial" pitchFamily="34" charset="-120"/>
              </a:rPr>
              <a:t>Глубжее понимание
</a:t>
            </a:r>
            <a:pPr algn="l" indent="0" marL="0">
              <a:lnSpc>
                <a:spcPct val="115000"/>
              </a:lnSpc>
              <a:buNone/>
            </a:pPr>
            <a:r>
              <a:rPr lang="en-US" sz="8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8EB0AF"/>
                </a:solidFill>
                <a:latin typeface="Arial" pitchFamily="34" charset="0"/>
                <a:ea typeface="Arial" pitchFamily="34" charset="-122"/>
                <a:cs typeface="Arial" pitchFamily="34" charset="-120"/>
              </a:rPr>
              <a:t>Разбор ошибки заставляет не просто повторить правильный вариант, а понять правило и его границы. Такой подход развивает критическое мышление и устойчивость к сложным заданиям.
</a:t>
            </a:r>
            <a:endParaRPr lang="en-US" sz="1300" dirty="0"/>
          </a:p>
        </p:txBody>
      </p:sp>
      <p:sp>
        <p:nvSpPr>
          <p:cNvPr id="15" name="Text 4"/>
          <p:cNvSpPr txBox="1"/>
          <p:nvPr/>
        </p:nvSpPr>
        <p:spPr>
          <a:xfrm>
            <a:off x="5257525" y="3178425"/>
            <a:ext cx="3519300" cy="1588500"/>
          </a:xfrm>
          <a:prstGeom prst="rect">
            <a:avLst/>
          </a:prstGeom>
          <a:noFill/>
          <a:ln/>
        </p:spPr>
        <p:txBody>
          <a:bodyPr wrap="square" lIns="0" tIns="0" rIns="0" bIns="0" rtlCol="0" anchor="t"/>
          <a:lstStyle/>
          <a:p>
            <a:pPr algn="l" indent="0" marL="0">
              <a:lnSpc>
                <a:spcPct val="115000"/>
              </a:lnSpc>
              <a:buNone/>
            </a:pPr>
            <a:r>
              <a:rPr lang="en-US" sz="1300" dirty="0">
                <a:solidFill>
                  <a:srgbClr val="E7F9FF"/>
                </a:solidFill>
                <a:latin typeface="Arial" pitchFamily="34" charset="0"/>
                <a:ea typeface="Arial" pitchFamily="34" charset="-122"/>
                <a:cs typeface="Arial" pitchFamily="34" charset="-120"/>
              </a:rPr>
              <a:t>Уверенность и устойчивость
</a:t>
            </a:r>
            <a:pPr algn="l" indent="0" marL="0">
              <a:lnSpc>
                <a:spcPct val="115000"/>
              </a:lnSpc>
              <a:buNone/>
            </a:pPr>
            <a:r>
              <a:rPr lang="en-US" sz="8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8EB0AF"/>
                </a:solidFill>
                <a:latin typeface="Arial" pitchFamily="34" charset="0"/>
                <a:ea typeface="Arial" pitchFamily="34" charset="-122"/>
                <a:cs typeface="Arial" pitchFamily="34" charset="-120"/>
              </a:rPr>
              <a:t>Культура ошибки снижает страх оценки и поддерживает самостоятельность. Ученик видит, что промах можно исправить, и потому легче переживает трудности без потери мотивации.
</a:t>
            </a:r>
            <a:endParaRPr lang="en-US" sz="1300" dirty="0"/>
          </a:p>
        </p:txBody>
      </p:sp>
      <p:sp>
        <p:nvSpPr>
          <p:cNvPr id="16" name="Text 5"/>
          <p:cNvSpPr txBox="1"/>
          <p:nvPr/>
        </p:nvSpPr>
        <p:spPr>
          <a:xfrm>
            <a:off x="406975" y="220691"/>
            <a:ext cx="8369700" cy="722100"/>
          </a:xfrm>
          <a:prstGeom prst="rect">
            <a:avLst/>
          </a:prstGeom>
          <a:noFill/>
          <a:ln/>
        </p:spPr>
        <p:txBody>
          <a:bodyPr wrap="square" lIns="0" tIns="0" rIns="0" bIns="0" rtlCol="0" anchor="ctr"/>
          <a:lstStyle/>
          <a:p>
            <a:pPr algn="l" indent="0" marL="0">
              <a:lnSpc>
                <a:spcPct val="90000"/>
              </a:lnSpc>
              <a:buNone/>
            </a:pPr>
            <a:r>
              <a:rPr lang="en-US" sz="2400" dirty="0">
                <a:solidFill>
                  <a:srgbClr val="E7F9FF"/>
                </a:solidFill>
                <a:latin typeface="Arial" pitchFamily="34" charset="0"/>
                <a:ea typeface="Arial" pitchFamily="34" charset="-122"/>
                <a:cs typeface="Arial" pitchFamily="34" charset="-120"/>
              </a:rPr>
              <a:t>Почему культура ошибки важна для изучения языка
</a:t>
            </a:r>
            <a:endParaRPr 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E7F9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7050" y="1159663"/>
            <a:ext cx="2586000" cy="1767773"/>
          </a:xfrm>
          <a:prstGeom prst="rect">
            <a:avLst/>
          </a:prstGeom>
        </p:spPr>
      </p:pic>
      <p:pic>
        <p:nvPicPr>
          <p:cNvPr id="4" name="Image 2" descr="preencoded.png">    </p:cNvPr>
          <p:cNvPicPr>
            <a:picLocks noChangeAspect="1"/>
          </p:cNvPicPr>
          <p:nvPr/>
        </p:nvPicPr>
        <p:blipFill>
          <a:blip r:embed="rId3"/>
          <a:stretch>
            <a:fillRect/>
          </a:stretch>
        </p:blipFill>
        <p:spPr>
          <a:xfrm>
            <a:off x="3298854" y="1159663"/>
            <a:ext cx="2586000" cy="1767773"/>
          </a:xfrm>
          <a:prstGeom prst="rect">
            <a:avLst/>
          </a:prstGeom>
        </p:spPr>
      </p:pic>
      <p:pic>
        <p:nvPicPr>
          <p:cNvPr id="5" name="Image 3" descr="preencoded.png">    </p:cNvPr>
          <p:cNvPicPr>
            <a:picLocks noChangeAspect="1"/>
          </p:cNvPicPr>
          <p:nvPr/>
        </p:nvPicPr>
        <p:blipFill>
          <a:blip r:embed="rId4"/>
          <a:stretch>
            <a:fillRect/>
          </a:stretch>
        </p:blipFill>
        <p:spPr>
          <a:xfrm>
            <a:off x="6190657" y="1159663"/>
            <a:ext cx="2586000" cy="176777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02125" y="4766850"/>
            <a:ext cx="411300" cy="1108200"/>
          </a:xfrm>
          <a:prstGeom prst="rect">
            <a:avLst/>
          </a:prstGeom>
          <a:noFill/>
          <a:ln/>
        </p:spPr>
        <p:txBody>
          <a:bodyPr wrap="square" lIns="0" tIns="0" rIns="0" bIns="0" rtlCol="0" anchor="t"/>
          <a:lstStyle/>
          <a:p>
            <a:pPr algn="ctr" indent="0" marL="0">
              <a:lnSpc>
                <a:spcPct val="100000"/>
              </a:lnSpc>
              <a:buNone/>
            </a:pPr>
            <a:r>
              <a:rPr lang="en-US" sz="1100" dirty="0">
                <a:solidFill>
                  <a:srgbClr val="557F7E"/>
                </a:solidFill>
                <a:latin typeface="Arial" pitchFamily="34" charset="0"/>
                <a:ea typeface="Arial" pitchFamily="34" charset="-122"/>
                <a:cs typeface="Arial" pitchFamily="34" charset="-120"/>
              </a:rPr>
              <a:t>19</a:t>
            </a:r>
            <a:endParaRPr lang="en-US" sz="1100" dirty="0"/>
          </a:p>
        </p:txBody>
      </p:sp>
      <p:sp>
        <p:nvSpPr>
          <p:cNvPr id="8" name="Text 1"/>
          <p:cNvSpPr txBox="1"/>
          <p:nvPr/>
        </p:nvSpPr>
        <p:spPr>
          <a:xfrm>
            <a:off x="406975" y="220691"/>
            <a:ext cx="8369700" cy="722100"/>
          </a:xfrm>
          <a:prstGeom prst="rect">
            <a:avLst/>
          </a:prstGeom>
          <a:noFill/>
          <a:ln/>
        </p:spPr>
        <p:txBody>
          <a:bodyPr wrap="square" lIns="0" tIns="0" rIns="0" bIns="0" rtlCol="0" anchor="ctr"/>
          <a:lstStyle/>
          <a:p>
            <a:pPr algn="l" indent="0" marL="0">
              <a:lnSpc>
                <a:spcPct val="90000"/>
              </a:lnSpc>
              <a:buNone/>
            </a:pPr>
            <a:r>
              <a:rPr lang="en-US" sz="2400" dirty="0">
                <a:solidFill>
                  <a:srgbClr val="042826"/>
                </a:solidFill>
                <a:latin typeface="Arial" pitchFamily="34" charset="0"/>
                <a:ea typeface="Arial" pitchFamily="34" charset="-122"/>
                <a:cs typeface="Arial" pitchFamily="34" charset="-120"/>
              </a:rPr>
              <a:t>Главный вывод для урока английского языка
</a:t>
            </a:r>
            <a:endParaRPr lang="en-US" sz="2400" dirty="0"/>
          </a:p>
        </p:txBody>
      </p:sp>
      <p:sp>
        <p:nvSpPr>
          <p:cNvPr id="9" name="Text 2"/>
          <p:cNvSpPr txBox="1"/>
          <p:nvPr/>
        </p:nvSpPr>
        <p:spPr>
          <a:xfrm>
            <a:off x="406975" y="3695075"/>
            <a:ext cx="2586000" cy="999900"/>
          </a:xfrm>
          <a:prstGeom prst="rect">
            <a:avLst/>
          </a:prstGeom>
          <a:noFill/>
          <a:ln/>
        </p:spPr>
        <p:txBody>
          <a:bodyPr wrap="square" lIns="0" tIns="0" rIns="0" bIns="0" rtlCol="0" anchor="t"/>
          <a:lstStyle/>
          <a:p>
            <a:pPr algn="l" indent="0" marL="0">
              <a:lnSpc>
                <a:spcPct val="100000"/>
              </a:lnSpc>
              <a:buNone/>
            </a:pPr>
            <a:r>
              <a:rPr lang="en-US" sz="983" dirty="0">
                <a:solidFill>
                  <a:srgbClr val="042826"/>
                </a:solidFill>
                <a:latin typeface="Arial" pitchFamily="34" charset="0"/>
                <a:ea typeface="Arial" pitchFamily="34" charset="-122"/>
                <a:cs typeface="Arial" pitchFamily="34" charset="-120"/>
              </a:rPr>
              <a:t>На парте лежит тетрадь с аккуратно зачёркнутой ошибкой и вписанным правильным ответом. Такой ученик не пытается скрыть промах, а показывает готовность проверить себя ещё раз. Именно в этом и проявляется учебная зрелость: признать неточность, понять её причину и двигаться дальше.
</a:t>
            </a:r>
            <a:endParaRPr lang="en-US" sz="983" dirty="0"/>
          </a:p>
        </p:txBody>
      </p:sp>
      <p:sp>
        <p:nvSpPr>
          <p:cNvPr id="10" name="Text 3"/>
          <p:cNvSpPr txBox="1"/>
          <p:nvPr/>
        </p:nvSpPr>
        <p:spPr>
          <a:xfrm>
            <a:off x="406975" y="3155724"/>
            <a:ext cx="2586000" cy="402000"/>
          </a:xfrm>
          <a:prstGeom prst="rect">
            <a:avLst/>
          </a:prstGeom>
          <a:noFill/>
          <a:ln/>
        </p:spPr>
        <p:txBody>
          <a:bodyPr wrap="square" lIns="0" tIns="0" rIns="0" bIns="0" rtlCol="0" anchor="ctr"/>
          <a:lstStyle/>
          <a:p>
            <a:pPr algn="l" indent="0" marL="0">
              <a:lnSpc>
                <a:spcPct val="115000"/>
              </a:lnSpc>
              <a:buNone/>
            </a:pPr>
            <a:r>
              <a:rPr lang="en-US" sz="1600" dirty="0">
                <a:solidFill>
                  <a:srgbClr val="042826"/>
                </a:solidFill>
                <a:latin typeface="Arial" pitchFamily="34" charset="0"/>
                <a:ea typeface="Arial" pitchFamily="34" charset="-122"/>
                <a:cs typeface="Arial" pitchFamily="34" charset="-120"/>
              </a:rPr>
              <a:t>Исправленная работа
</a:t>
            </a:r>
            <a:endParaRPr lang="en-US" sz="1600" dirty="0"/>
          </a:p>
        </p:txBody>
      </p:sp>
      <p:sp>
        <p:nvSpPr>
          <p:cNvPr id="11" name="Text 4"/>
          <p:cNvSpPr txBox="1"/>
          <p:nvPr/>
        </p:nvSpPr>
        <p:spPr>
          <a:xfrm>
            <a:off x="3298850" y="3155724"/>
            <a:ext cx="2586000" cy="402000"/>
          </a:xfrm>
          <a:prstGeom prst="rect">
            <a:avLst/>
          </a:prstGeom>
          <a:noFill/>
          <a:ln/>
        </p:spPr>
        <p:txBody>
          <a:bodyPr wrap="square" lIns="0" tIns="0" rIns="0" bIns="0" rtlCol="0" anchor="ctr"/>
          <a:lstStyle/>
          <a:p>
            <a:pPr algn="l" indent="0" marL="0">
              <a:lnSpc>
                <a:spcPct val="115000"/>
              </a:lnSpc>
              <a:buNone/>
            </a:pPr>
            <a:r>
              <a:rPr lang="en-US" sz="1375" dirty="0">
                <a:solidFill>
                  <a:srgbClr val="042826"/>
                </a:solidFill>
                <a:latin typeface="Arial" pitchFamily="34" charset="0"/>
                <a:ea typeface="Arial" pitchFamily="34" charset="-122"/>
                <a:cs typeface="Arial" pitchFamily="34" charset="-120"/>
              </a:rPr>
              <a:t>Возвращение к сложному заданию
</a:t>
            </a:r>
            <a:endParaRPr lang="en-US" sz="1375" dirty="0"/>
          </a:p>
        </p:txBody>
      </p:sp>
      <p:sp>
        <p:nvSpPr>
          <p:cNvPr id="12" name="Text 5"/>
          <p:cNvSpPr txBox="1"/>
          <p:nvPr/>
        </p:nvSpPr>
        <p:spPr>
          <a:xfrm>
            <a:off x="3298850" y="3695075"/>
            <a:ext cx="2586000" cy="999900"/>
          </a:xfrm>
          <a:prstGeom prst="rect">
            <a:avLst/>
          </a:prstGeom>
          <a:noFill/>
          <a:ln/>
        </p:spPr>
        <p:txBody>
          <a:bodyPr wrap="square" lIns="0" tIns="0" rIns="0" bIns="0" rtlCol="0" anchor="t"/>
          <a:lstStyle/>
          <a:p>
            <a:pPr algn="l" indent="0" marL="0">
              <a:lnSpc>
                <a:spcPct val="100000"/>
              </a:lnSpc>
              <a:buNone/>
            </a:pPr>
            <a:r>
              <a:rPr lang="en-US" sz="988" dirty="0">
                <a:solidFill>
                  <a:srgbClr val="042826"/>
                </a:solidFill>
                <a:latin typeface="Arial" pitchFamily="34" charset="0"/>
                <a:ea typeface="Arial" pitchFamily="34" charset="-122"/>
                <a:cs typeface="Arial" pitchFamily="34" charset="-120"/>
              </a:rPr>
              <a:t>После неудачного ответа ученик не опускает глаза, а снова берётся за задание, уже внимательнее читая условие. Его прогресс строится не на безошибочности, а на умении спокойно возвращаться к трудному месту. Ошибка становится не финалом, а началом более точной работы.
</a:t>
            </a:r>
            <a:endParaRPr lang="en-US" sz="988" dirty="0"/>
          </a:p>
        </p:txBody>
      </p:sp>
      <p:sp>
        <p:nvSpPr>
          <p:cNvPr id="13" name="Text 6"/>
          <p:cNvSpPr txBox="1"/>
          <p:nvPr/>
        </p:nvSpPr>
        <p:spPr>
          <a:xfrm>
            <a:off x="6190652" y="3155724"/>
            <a:ext cx="2586000" cy="402000"/>
          </a:xfrm>
          <a:prstGeom prst="rect">
            <a:avLst/>
          </a:prstGeom>
          <a:noFill/>
          <a:ln/>
        </p:spPr>
        <p:txBody>
          <a:bodyPr wrap="square" lIns="0" tIns="0" rIns="0" bIns="0" rtlCol="0" anchor="ctr"/>
          <a:lstStyle/>
          <a:p>
            <a:pPr algn="l" indent="0" marL="0">
              <a:lnSpc>
                <a:spcPct val="115000"/>
              </a:lnSpc>
              <a:buNone/>
            </a:pPr>
            <a:r>
              <a:rPr lang="en-US" sz="1600" dirty="0">
                <a:solidFill>
                  <a:srgbClr val="042826"/>
                </a:solidFill>
                <a:latin typeface="Arial" pitchFamily="34" charset="0"/>
                <a:ea typeface="Arial" pitchFamily="34" charset="-122"/>
                <a:cs typeface="Arial" pitchFamily="34" charset="-120"/>
              </a:rPr>
              <a:t>Уверенный шаг вперёд
</a:t>
            </a:r>
            <a:endParaRPr lang="en-US" sz="1600" dirty="0"/>
          </a:p>
        </p:txBody>
      </p:sp>
      <p:sp>
        <p:nvSpPr>
          <p:cNvPr id="14" name="Text 7"/>
          <p:cNvSpPr txBox="1"/>
          <p:nvPr/>
        </p:nvSpPr>
        <p:spPr>
          <a:xfrm>
            <a:off x="6190652" y="3695075"/>
            <a:ext cx="2586000" cy="999900"/>
          </a:xfrm>
          <a:prstGeom prst="rect">
            <a:avLst/>
          </a:prstGeom>
          <a:noFill/>
          <a:ln/>
        </p:spPr>
        <p:txBody>
          <a:bodyPr wrap="square" lIns="0" tIns="0" rIns="0" bIns="0" rtlCol="0" anchor="t"/>
          <a:lstStyle/>
          <a:p>
            <a:pPr algn="l" indent="0" marL="0">
              <a:lnSpc>
                <a:spcPct val="100000"/>
              </a:lnSpc>
              <a:buNone/>
            </a:pPr>
            <a:r>
              <a:rPr lang="en-US" sz="1029" dirty="0">
                <a:solidFill>
                  <a:srgbClr val="042826"/>
                </a:solidFill>
                <a:latin typeface="Arial" pitchFamily="34" charset="0"/>
                <a:ea typeface="Arial" pitchFamily="34" charset="-122"/>
                <a:cs typeface="Arial" pitchFamily="34" charset="-120"/>
              </a:rPr>
              <a:t>В классе можно увидеть момент, когда ученик переписывает ответ и уже не сомневается так сильно, как раньше. Этот кадр хорошо передаёт смысл выражения To err is human: ошибаться нормально, если ошибка ведёт к пониманию, исправлению и более уверенной речи.
</a:t>
            </a:r>
            <a:endParaRPr lang="en-US" sz="1029"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4282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2406550" y="973425"/>
            <a:ext cx="4356900" cy="3182100"/>
          </a:xfrm>
          <a:prstGeom prst="rect">
            <a:avLst/>
          </a:prstGeom>
          <a:noFill/>
          <a:ln/>
        </p:spPr>
        <p:txBody>
          <a:bodyPr wrap="square" lIns="0" tIns="0" rIns="0" bIns="0" rtlCol="0" anchor="ctr"/>
          <a:lstStyle/>
          <a:p>
            <a:pPr algn="l" indent="0" marL="0">
              <a:lnSpc>
                <a:spcPct val="90000"/>
              </a:lnSpc>
              <a:buNone/>
            </a:pPr>
            <a:r>
              <a:rPr lang="en-US" sz="2400" dirty="0">
                <a:solidFill>
                  <a:srgbClr val="E7F9FF"/>
                </a:solidFill>
                <a:latin typeface="Arial" pitchFamily="34" charset="0"/>
                <a:ea typeface="Arial" pitchFamily="34" charset="-122"/>
                <a:cs typeface="Arial" pitchFamily="34" charset="-120"/>
              </a:rPr>
              <a:t>Ошибки — не препятствие, а часть пути
</a:t>
            </a:r>
            <a:pPr algn="l" indent="0" marL="0">
              <a:lnSpc>
                <a:spcPct val="90000"/>
              </a:lnSpc>
              <a:buNone/>
            </a:pPr>
            <a:r>
              <a:rPr lang="en-US" sz="2400" dirty="0">
                <a:solidFill>
                  <a:srgbClr val="E7F9FF"/>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8EB0AF"/>
                </a:solidFill>
                <a:latin typeface="Arial" pitchFamily="34" charset="0"/>
                <a:ea typeface="Arial" pitchFamily="34" charset="-122"/>
                <a:cs typeface="Arial" pitchFamily="34" charset="-120"/>
              </a:rPr>
              <a:t>To err is human напоминает: ошибки неизбежны, но именно их анализ, исправление и повторная практика превращают учебную неудачу в прочное знание и уверенность.
</a:t>
            </a:r>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2026-05-31T15:45:38Z</dcterms:created>
  <dcterms:modified xsi:type="dcterms:W3CDTF">2026-05-31T15:45:38Z</dcterms:modified>
</cp:coreProperties>
</file>