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image" Target="../media/image-3-9.png"/><Relationship Id="rId10" Type="http://schemas.openxmlformats.org/officeDocument/2006/relationships/image" Target="../media/image-3-10.png"/><Relationship Id="rId11" Type="http://schemas.openxmlformats.org/officeDocument/2006/relationships/image" Target="../media/image-3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image" Target="../media/image-6-8.png"/><Relationship Id="rId9" Type="http://schemas.openxmlformats.org/officeDocument/2006/relationships/image" Target="../media/image-6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jpeg"/><Relationship Id="rId3" Type="http://schemas.openxmlformats.org/officeDocument/2006/relationships/image" Target="../media/image-7-3.jpeg"/><Relationship Id="rId4" Type="http://schemas.openxmlformats.org/officeDocument/2006/relationships/image" Target="../media/image-7-4.jpe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jpeg"/><Relationship Id="rId4" Type="http://schemas.openxmlformats.org/officeDocument/2006/relationships/image" Target="../media/image-10-4.png"/><Relationship Id="rId5" Type="http://schemas.openxmlformats.org/officeDocument/2006/relationships/image" Target="../media/image-10-5.jpe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jpeg"/><Relationship Id="rId4" Type="http://schemas.openxmlformats.org/officeDocument/2006/relationships/image" Target="../media/image-14-4.jpe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image" Target="../media/image-15-8.png"/><Relationship Id="rId9" Type="http://schemas.openxmlformats.org/officeDocument/2006/relationships/image" Target="../media/image-15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image" Target="../media/image-18-8.png"/><Relationship Id="rId9" Type="http://schemas.openxmlformats.org/officeDocument/2006/relationships/image" Target="../media/image-18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8140" y="213362"/>
            <a:ext cx="8502071" cy="376947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09367" y="2638425"/>
            <a:ext cx="5431304" cy="1504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3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Азбука культурного поведения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Уроки вежливости для дома, школы и улицы
</a:t>
            </a:r>
            <a:endParaRPr lang="en-US" sz="3300" dirty="0"/>
          </a:p>
        </p:txBody>
      </p:sp>
      <p:sp>
        <p:nvSpPr>
          <p:cNvPr id="6" name="Text 1"/>
          <p:cNvSpPr txBox="1"/>
          <p:nvPr/>
        </p:nvSpPr>
        <p:spPr>
          <a:xfrm>
            <a:off x="409366" y="4496516"/>
            <a:ext cx="3853934" cy="18309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89447" y="0"/>
            <a:ext cx="3953061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71476" y="839940"/>
            <a:ext cx="4200525" cy="34636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нужны правила вежливости каждый день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9A653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Вежливые правила помогают людям понимать друг друга, избегать ссор и чувствовать себя спокойно. Для младших школьников они особенно важны в классе, на перемене, дома и во дворе, где каждый день много общения и маленьких дел.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63215" y="2105694"/>
            <a:ext cx="517045" cy="41363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8060" y="2105694"/>
            <a:ext cx="517045" cy="413636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863451" y="2082714"/>
            <a:ext cx="517045" cy="459595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557759" y="2057985"/>
            <a:ext cx="509053" cy="509053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268263" y="2082714"/>
            <a:ext cx="517045" cy="459595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  <p:sp>
        <p:nvSpPr>
          <p:cNvPr id="14" name="Text 1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слова вежливости
</a:t>
            </a:r>
            <a:endParaRPr lang="en-US" sz="3000" dirty="0"/>
          </a:p>
        </p:txBody>
      </p:sp>
      <p:sp>
        <p:nvSpPr>
          <p:cNvPr id="15" name="Text 2"/>
          <p:cNvSpPr txBox="1"/>
          <p:nvPr/>
        </p:nvSpPr>
        <p:spPr>
          <a:xfrm>
            <a:off x="2107305" y="2814638"/>
            <a:ext cx="1464671" cy="15408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Пожалуйста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Этим словом удобно просить о помощи или о предмете без грубости. Оно звучит мягко, делает просьбу доброй и показывает, что человек умеет обращаться к другим уважительно.
</a:t>
            </a:r>
            <a:endParaRPr lang="en-US" sz="1200" dirty="0"/>
          </a:p>
        </p:txBody>
      </p:sp>
      <p:sp>
        <p:nvSpPr>
          <p:cNvPr id="16" name="Text 3"/>
          <p:cNvSpPr txBox="1"/>
          <p:nvPr/>
        </p:nvSpPr>
        <p:spPr>
          <a:xfrm>
            <a:off x="384512" y="2814638"/>
            <a:ext cx="1464671" cy="15408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93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Здравствуйте
</a:t>
            </a:r>
            <a:pPr algn="l" indent="0" marL="0">
              <a:lnSpc>
                <a:spcPct val="100000"/>
              </a:lnSpc>
              <a:buNone/>
            </a:pPr>
            <a:r>
              <a:rPr lang="en-US" sz="99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9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слово помогает начать разговор и показать уважение. Его говорят при встрече учителю, друзьям, соседям и взрослым в самых разных местах: в школе, магазине, поликлинике или транспорте.
</a:t>
            </a:r>
            <a:endParaRPr lang="en-US" sz="1193" dirty="0"/>
          </a:p>
        </p:txBody>
      </p:sp>
      <p:sp>
        <p:nvSpPr>
          <p:cNvPr id="17" name="Text 4"/>
          <p:cNvSpPr txBox="1"/>
          <p:nvPr/>
        </p:nvSpPr>
        <p:spPr>
          <a:xfrm>
            <a:off x="3807542" y="2814638"/>
            <a:ext cx="1464671" cy="15408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Спасибо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 мы благодарим за помощь, угощение, совет или добрый поступок. Простое «спасибо» делает общение приятнее и показывает, что мы замечаем заботу других людей.
</a:t>
            </a:r>
            <a:endParaRPr lang="en-US" sz="1200" dirty="0"/>
          </a:p>
        </p:txBody>
      </p:sp>
      <p:sp>
        <p:nvSpPr>
          <p:cNvPr id="18" name="Text 5"/>
          <p:cNvSpPr txBox="1"/>
          <p:nvPr/>
        </p:nvSpPr>
        <p:spPr>
          <a:xfrm>
            <a:off x="5497854" y="2814638"/>
            <a:ext cx="1464671" cy="15408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Извините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слово помогает исправить ошибку, не ссорясь и не оправдываясь. Его говорят, если случайно задели человека, перебили его или что-то сделали не так.
</a:t>
            </a:r>
            <a:endParaRPr lang="en-US" sz="1200" dirty="0"/>
          </a:p>
        </p:txBody>
      </p:sp>
      <p:sp>
        <p:nvSpPr>
          <p:cNvPr id="19" name="Text 6"/>
          <p:cNvSpPr txBox="1"/>
          <p:nvPr/>
        </p:nvSpPr>
        <p:spPr>
          <a:xfrm>
            <a:off x="7212354" y="2814638"/>
            <a:ext cx="1464671" cy="15408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 свидания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слова говорят при прощании, когда разговор заканчивается. Они помогают уйти по-доброму, оставить хорошее впечатление и снова встретиться без неловкости.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46296" y="376969"/>
            <a:ext cx="4213800" cy="158017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371476" y="375657"/>
            <a:ext cx="4102595" cy="1502618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здороваться и прощаться
</a:t>
            </a:r>
            <a:endParaRPr lang="en-US" sz="3000" dirty="0"/>
          </a:p>
        </p:txBody>
      </p:sp>
      <p:sp>
        <p:nvSpPr>
          <p:cNvPr id="9" name="Text 2"/>
          <p:cNvSpPr txBox="1"/>
          <p:nvPr/>
        </p:nvSpPr>
        <p:spPr>
          <a:xfrm>
            <a:off x="384512" y="2401066"/>
            <a:ext cx="2513115" cy="195437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Приветствие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встрече принято здороваться первым или отвечать на приветствие. Это простое действие показывает внимание к человеку и помогает начать разговор спокойно и дружелюбно.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340518" y="2401066"/>
            <a:ext cx="2513115" cy="195437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Прощание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пора уходить, люди прощаются, чтобы завершить встречу вежливо. Слова «до свидания» или «всего доброго» звучат тепло и оставляют хорошее настроение.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257823" y="2401066"/>
            <a:ext cx="2513115" cy="195437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Улыбка и голос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Добрая улыбка и спокойный голос делают приветствие особенно приятным. В школе они помогают показать уважение к учителю и одноклассникам без лишних слов.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7255907" y="2981096"/>
            <a:ext cx="1516618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обижаем словами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Дразнилки, грубые слова и насмешки портят общение и могут сильно задеть человека. Лучше выбирать слова, после которых всем хочется продолжать разговор.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4961999" y="2981096"/>
            <a:ext cx="1516618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Отвечаем доброжелательно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Хороший ответ часто начинается со слов «да», «конечно», «хорошо» или «спасибо». Они помогают поддержать разговор и показать, что мы настроены дружелюбно.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2694187" y="2981096"/>
            <a:ext cx="1516619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перебиваем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Нужно дослушивать собеседника до конца и не вставлять слова посередине. Так мы показываем уважение и даём другому человеку спокойно высказать мысль.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386608" y="2981096"/>
            <a:ext cx="1516619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Говорим спокойно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Вежливая речь звучит ясно, ровно и без крика. Когда человек говорит спокойно, его легче понять, а разговор становится приятным для всех участников.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371475" y="375657"/>
            <a:ext cx="6887515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говорить и слушать
</a:t>
            </a:r>
            <a:endParaRPr lang="en-US" sz="3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40659" y="2057985"/>
            <a:ext cx="445422" cy="50905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42056" y="2057985"/>
            <a:ext cx="509053" cy="50905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043053" y="2057985"/>
            <a:ext cx="445422" cy="509053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338092" y="2057985"/>
            <a:ext cx="413606" cy="509053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  <p:sp>
        <p:nvSpPr>
          <p:cNvPr id="12" name="Text 1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в школе
</a:t>
            </a:r>
            <a:endParaRPr lang="en-US" sz="3000" dirty="0"/>
          </a:p>
        </p:txBody>
      </p:sp>
      <p:sp>
        <p:nvSpPr>
          <p:cNvPr id="13" name="Text 2"/>
          <p:cNvSpPr txBox="1"/>
          <p:nvPr/>
        </p:nvSpPr>
        <p:spPr>
          <a:xfrm>
            <a:off x="2648939" y="2814638"/>
            <a:ext cx="1542062" cy="15408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Поднимать руку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хочется ответить или задать вопрос, нужно поднять руку. Так учитель видит, кто готов говорить, и в классе не возникает шумной путаницы.
</a:t>
            </a:r>
            <a:endParaRPr lang="en-US" sz="1200" dirty="0"/>
          </a:p>
        </p:txBody>
      </p:sp>
      <p:sp>
        <p:nvSpPr>
          <p:cNvPr id="14" name="Text 3"/>
          <p:cNvSpPr txBox="1"/>
          <p:nvPr/>
        </p:nvSpPr>
        <p:spPr>
          <a:xfrm>
            <a:off x="384512" y="2814638"/>
            <a:ext cx="1542062" cy="15408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Приходить вовремя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ученик не опаздывает, урок начинается спокойно и без суеты. Важно заранее подготовить учебники, тетради и всё, что понадобится на занятии.
</a:t>
            </a:r>
            <a:endParaRPr lang="en-US" sz="1200" dirty="0"/>
          </a:p>
        </p:txBody>
      </p:sp>
      <p:sp>
        <p:nvSpPr>
          <p:cNvPr id="15" name="Text 4"/>
          <p:cNvSpPr txBox="1"/>
          <p:nvPr/>
        </p:nvSpPr>
        <p:spPr>
          <a:xfrm>
            <a:off x="4951332" y="2814638"/>
            <a:ext cx="1542062" cy="15408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Бережно относиться к вещам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Парта, книга, тетрадь и карандаш требуют аккуратности. Если относиться к ним бережно, они дольше служат и выглядят опрятно, как хорошие школьные помощники.
</a:t>
            </a:r>
            <a:endParaRPr lang="en-US" sz="1200" dirty="0"/>
          </a:p>
        </p:txBody>
      </p:sp>
      <p:sp>
        <p:nvSpPr>
          <p:cNvPr id="16" name="Text 5"/>
          <p:cNvSpPr txBox="1"/>
          <p:nvPr/>
        </p:nvSpPr>
        <p:spPr>
          <a:xfrm>
            <a:off x="7230463" y="2814638"/>
            <a:ext cx="1542062" cy="15408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Спокойно вести себя на перемене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перемене лучше играть без толкотни, ходить по коридору аккуратно и уважать личное пространство других. Тогда всем безопасно и удобно отдыхать.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1650" y="1797283"/>
            <a:ext cx="2249100" cy="175710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61050" y="1797283"/>
            <a:ext cx="2249100" cy="175710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18550" y="1797283"/>
            <a:ext cx="2249100" cy="175710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384513" y="3706280"/>
            <a:ext cx="2139614" cy="81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59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Маленький помощник у стола
</a:t>
            </a:r>
            <a:pPr algn="l" indent="0" marL="0">
              <a:lnSpc>
                <a:spcPct val="100000"/>
              </a:lnSpc>
              <a:buNone/>
            </a:pPr>
            <a:r>
              <a:rPr lang="en-US" sz="7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Утром ребёнок заметил, что взрослым нужна помощь, и сам принёс салфетки, тарелки и ложки. Потом он аккуратно сложил свои вещи на место. На кухне сразу стало уютнее, а работа превратилась почти в игру.
</a:t>
            </a:r>
            <a:endParaRPr lang="en-US" sz="959" dirty="0"/>
          </a:p>
        </p:txBody>
      </p:sp>
      <p:sp>
        <p:nvSpPr>
          <p:cNvPr id="9" name="Text 2"/>
          <p:cNvSpPr txBox="1"/>
          <p:nvPr/>
        </p:nvSpPr>
        <p:spPr>
          <a:xfrm>
            <a:off x="3203913" y="3706280"/>
            <a:ext cx="2139614" cy="81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42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Игрушки любят порядок
</a:t>
            </a:r>
            <a:pPr algn="l" indent="0" marL="0">
              <a:lnSpc>
                <a:spcPct val="100000"/>
              </a:lnSpc>
              <a:buNone/>
            </a:pPr>
            <a:r>
              <a:rPr lang="en-US" sz="78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8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игры мальчик не оставил кубики на полу, а собрал их в коробку. Он ещё и сложил одежду на стул, чтобы комната не выглядела как после урагана из носков и машинок. Так дом становится спокойнее для всех.
</a:t>
            </a:r>
            <a:endParaRPr lang="en-US" sz="942" dirty="0"/>
          </a:p>
        </p:txBody>
      </p:sp>
      <p:sp>
        <p:nvSpPr>
          <p:cNvPr id="10" name="Text 3"/>
          <p:cNvSpPr txBox="1"/>
          <p:nvPr/>
        </p:nvSpPr>
        <p:spPr>
          <a:xfrm>
            <a:off x="6061413" y="3706280"/>
            <a:ext cx="2139614" cy="81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69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Тихий час для всех
</a:t>
            </a:r>
            <a:pPr algn="l" indent="0" marL="0">
              <a:lnSpc>
                <a:spcPct val="100000"/>
              </a:lnSpc>
              <a:buNone/>
            </a:pPr>
            <a:r>
              <a:rPr lang="en-US" sz="8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кто-то из домашних отдыхает, девочка говорит тише, закрывает дверь без хлопка и не бегает по комнате. Она понимает: забота — это не только помощь, но и умение не мешать другим.
</a:t>
            </a:r>
            <a:endParaRPr lang="en-US" sz="1069" dirty="0"/>
          </a:p>
        </p:txBody>
      </p:sp>
      <p:sp>
        <p:nvSpPr>
          <p:cNvPr id="11" name="Text 4"/>
          <p:cNvSpPr txBox="1"/>
          <p:nvPr/>
        </p:nvSpPr>
        <p:spPr>
          <a:xfrm>
            <a:off x="371475" y="375650"/>
            <a:ext cx="8408100" cy="1201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 тоже нужны хорошие манеры
</a:t>
            </a:r>
            <a:endParaRPr lang="en-US" sz="3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599648" y="1218586"/>
            <a:ext cx="4172877" cy="270632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Поведение за столом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2448594" y="3569833"/>
            <a:ext cx="1516619" cy="11676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5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Благодарим после еды
</a:t>
            </a:r>
            <a:pPr algn="l" indent="0" marL="0">
              <a:lnSpc>
                <a:spcPct val="100000"/>
              </a:lnSpc>
              <a:buNone/>
            </a:pPr>
            <a:r>
              <a:rPr lang="en-US" sz="88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8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обеда или ужина принято говорить спасибо тем, кто готовил. Такая благодарность делает семейный стол тёплым, добрым и по-настоящему уютным.
</a:t>
            </a:r>
            <a:endParaRPr lang="en-US" sz="1075" dirty="0"/>
          </a:p>
        </p:txBody>
      </p:sp>
      <p:sp>
        <p:nvSpPr>
          <p:cNvPr id="10" name="Text 3"/>
          <p:cNvSpPr txBox="1"/>
          <p:nvPr/>
        </p:nvSpPr>
        <p:spPr>
          <a:xfrm>
            <a:off x="386608" y="3569833"/>
            <a:ext cx="1516619" cy="11676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32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Пользуемся салфеткой
</a:t>
            </a:r>
            <a:pPr algn="l" indent="0" marL="0">
              <a:lnSpc>
                <a:spcPct val="100000"/>
              </a:lnSpc>
              <a:buNone/>
            </a:pPr>
            <a:r>
              <a:rPr lang="en-US" sz="8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Салфетка помогает сохранить чистоту и показывает аккуратность. Это маленькая вещь, но она очень полезна, особенно если ужин получился вкусным и немного торопливым.
</a:t>
            </a:r>
            <a:endParaRPr lang="en-US" sz="1032" dirty="0"/>
          </a:p>
        </p:txBody>
      </p:sp>
      <p:sp>
        <p:nvSpPr>
          <p:cNvPr id="11" name="Text 4"/>
          <p:cNvSpPr txBox="1"/>
          <p:nvPr/>
        </p:nvSpPr>
        <p:spPr>
          <a:xfrm>
            <a:off x="2448594" y="1128975"/>
            <a:ext cx="1516619" cy="11676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Едим спокойно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стоит торопиться, разговаривать с полным ртом или тянуться через весь стол. Лучше подождать и попросить передать нужное блюдо вежливо.
</a:t>
            </a:r>
            <a:endParaRPr lang="en-US" sz="1100" dirty="0"/>
          </a:p>
        </p:txBody>
      </p:sp>
      <p:sp>
        <p:nvSpPr>
          <p:cNvPr id="12" name="Text 5"/>
          <p:cNvSpPr txBox="1"/>
          <p:nvPr/>
        </p:nvSpPr>
        <p:spPr>
          <a:xfrm>
            <a:off x="386608" y="1128975"/>
            <a:ext cx="1516619" cy="11676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Сидим аккуратно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 столом сидят прямо, не кладут локти на край и не размахивают руками. Так всем удобно, а тарелки и чашки остаются в безопасности.
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3301582" y="3371850"/>
            <a:ext cx="2556293" cy="1187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время визита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гостях ведут себя спокойно, не шумят и бережно относятся к чужим вещам. Если хочется взять игрушку, книгу или угощение, сначала спрашивают разрешение.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579962" y="1807896"/>
            <a:ext cx="2556293" cy="118792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Пора уходить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уходом благодарят за приглашение, прощаются дружелюбно и желают хорошего дня. Так визит заканчивается приятно и без неловкости.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1017487" y="1807896"/>
            <a:ext cx="2556293" cy="118792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Пришли в гости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здороваются с хозяевами, улыбаются и говорят добрые слова. Это показывает, что гостя рады видеть и он сам рад встрече.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вести себя в гостях
</a:t>
            </a:r>
            <a:endParaRPr lang="en-US" sz="3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1170" y="2009971"/>
            <a:ext cx="2430704" cy="154055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21070" y="2009971"/>
            <a:ext cx="2430704" cy="154055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76690" y="2009971"/>
            <a:ext cx="2430704" cy="1540554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84513" y="3665221"/>
            <a:ext cx="2309663" cy="8275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8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Тротуар — не место для толкотни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улице лучше идти спокойно, не толкаться и не мешать прохожим. Дети, которые держат мусор до урны, показывают хороший пример и сами выглядят очень взрослыми.
</a:t>
            </a:r>
            <a:endParaRPr lang="en-US" sz="1080" dirty="0"/>
          </a:p>
        </p:txBody>
      </p:sp>
      <p:sp>
        <p:nvSpPr>
          <p:cNvPr id="10" name="Text 1"/>
          <p:cNvSpPr txBox="1"/>
          <p:nvPr/>
        </p:nvSpPr>
        <p:spPr>
          <a:xfrm>
            <a:off x="3394413" y="3665221"/>
            <a:ext cx="2309663" cy="8275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85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Дорога любит осторожных
</a:t>
            </a:r>
            <a:pPr algn="l" indent="0" marL="0">
              <a:lnSpc>
                <a:spcPct val="100000"/>
              </a:lnSpc>
              <a:buNone/>
            </a:pPr>
            <a:r>
              <a:rPr lang="en-US" sz="90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Переходить улицу нужно только по правилам и внимательно смотреть по сторонам. Если рядом есть взрослый, лучше идти вместе с ним — так безопаснее и спокойнее.
</a:t>
            </a:r>
            <a:endParaRPr lang="en-US" sz="1085" dirty="0"/>
          </a:p>
        </p:txBody>
      </p:sp>
      <p:sp>
        <p:nvSpPr>
          <p:cNvPr id="11" name="Text 2"/>
          <p:cNvSpPr txBox="1"/>
          <p:nvPr/>
        </p:nvSpPr>
        <p:spPr>
          <a:xfrm>
            <a:off x="6450033" y="3665221"/>
            <a:ext cx="2309663" cy="8275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85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Уважение видно в мелочах
</a:t>
            </a:r>
            <a:pPr algn="l" indent="0" marL="0">
              <a:lnSpc>
                <a:spcPct val="100000"/>
              </a:lnSpc>
              <a:buNone/>
            </a:pPr>
            <a:r>
              <a:rPr lang="en-US" sz="90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тротуаре важно уступать дорогу пожилым людям и не бегать там, где это опасно. Даже маленький шаг в сторону может сделать чей-то день легче и приятнее.
</a:t>
            </a:r>
            <a:endParaRPr lang="en-US" sz="1085" dirty="0"/>
          </a:p>
        </p:txBody>
      </p:sp>
      <p:sp>
        <p:nvSpPr>
          <p:cNvPr id="12" name="Text 3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вежливости на улице
</a:t>
            </a:r>
            <a:endParaRPr lang="en-US" sz="3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7255907" y="2981096"/>
            <a:ext cx="1516618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Ничего лишнего в вагоне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Нельзя громко включать музыку, пачкать сиденья или загораживать проход. Если вход и выход свободны, всем удобнее садиться, выходить и ехать безопасно.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4961999" y="2981096"/>
            <a:ext cx="1516618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Место для тех, кому труднее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Пожилым людям, маленьким детям и тем, кто устал, обычно уступают место. Такой поступок показывает внимание и делает дорогу добрее для каждого пассажира.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2694187" y="2981096"/>
            <a:ext cx="1516619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Рюкзак рядом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Рюкзак лучше держать перед собой или у ног, чтобы не задевать соседей. Так проще сохранить порядок в салоне и случайно никого не толкнуть.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386608" y="2981096"/>
            <a:ext cx="1516619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Спокойный голос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автобусе, троллейбусе и метро говорят тихо, чтобы не мешать другим. Спокойная речь помогает всем ехать без шума, а поездка становится удобной и приятной.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371475" y="375657"/>
            <a:ext cx="6887515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Общественный транспорт
</a:t>
            </a:r>
            <a:endParaRPr lang="en-US" sz="3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9A653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371476" y="375657"/>
            <a:ext cx="4102595" cy="1502618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Уважение к старшим и младшим
</a:t>
            </a:r>
            <a:endParaRPr lang="en-US" sz="3000" dirty="0"/>
          </a:p>
        </p:txBody>
      </p:sp>
      <p:sp>
        <p:nvSpPr>
          <p:cNvPr id="9" name="Text 2"/>
          <p:cNvSpPr txBox="1"/>
          <p:nvPr/>
        </p:nvSpPr>
        <p:spPr>
          <a:xfrm>
            <a:off x="571037" y="2408686"/>
            <a:ext cx="1668463" cy="195437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Помощь старшим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Старшим людям помогают нести тяжёлые сумки, открывают дверь и уступают место. Такие простые действия показывают заботу и делают общение спокойным и тёплым.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2748183" y="2408686"/>
            <a:ext cx="1668463" cy="195437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Внимание к младшим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Младших не дразнят, не пугают и не подшучивают над ними обидно. Когда рядом чувствуют себя безопасно, играть, учиться и разговаривать становится намного приятнее.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4925328" y="2408686"/>
            <a:ext cx="1668463" cy="195437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Добрые слова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старшим и младшим обращаются вежливо, без грубости и крика. Тёплые слова помогают услышать друг друга и быстрее договориться даже в сложной ситуации.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7102474" y="2408686"/>
            <a:ext cx="1668463" cy="195437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Уважение в делах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человек занят или устал, ему стараются не мешать и предлагают помощь только аккуратно. Уважение видно не только в словах, но и в поступках.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78725" y="1440300"/>
            <a:ext cx="3654000" cy="293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
</a:t>
            </a:r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спора всегда есть две стороны, поэтому важно выслушать обеих участников спокойно и по очереди.
</a:t>
            </a:r>
            <a:endParaRPr lang="en-US" sz="5400" dirty="0"/>
          </a:p>
        </p:txBody>
      </p:sp>
      <p:sp>
        <p:nvSpPr>
          <p:cNvPr id="5" name="Text 1"/>
          <p:cNvSpPr txBox="1"/>
          <p:nvPr/>
        </p:nvSpPr>
        <p:spPr>
          <a:xfrm>
            <a:off x="5377188" y="1720900"/>
            <a:ext cx="3040200" cy="239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9A653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каждый говорит без крика и слушает другого, решение находится быстрее. Спокойный разговор помогает не поссориться ещё сильнее и сохранить дружбу.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9A653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Правило двух сторон спора в школьной памятке по культуре общения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1650" y="1797283"/>
            <a:ext cx="2249100" cy="175710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61050" y="1797283"/>
            <a:ext cx="2249100" cy="175710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18550" y="1797283"/>
            <a:ext cx="2249100" cy="175710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384513" y="3706280"/>
            <a:ext cx="2139614" cy="81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41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Сообщение без колючек
</a:t>
            </a:r>
            <a:pPr algn="l" indent="0" marL="0">
              <a:lnSpc>
                <a:spcPct val="100000"/>
              </a:lnSpc>
              <a:buNone/>
            </a:pPr>
            <a:r>
              <a:rPr lang="en-US" sz="78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8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Саша хотел написать другу сердитый ответ, но сначала перечитал сообщение и убрал грубые слова. В итоге он написал коротко и спокойно, и разговор сразу стал дружелюбнее. В сети добрый тон работает так же хорошо, как и в классе.
</a:t>
            </a:r>
            <a:endParaRPr lang="en-US" sz="941" dirty="0"/>
          </a:p>
        </p:txBody>
      </p:sp>
      <p:sp>
        <p:nvSpPr>
          <p:cNvPr id="9" name="Text 2"/>
          <p:cNvSpPr txBox="1"/>
          <p:nvPr/>
        </p:nvSpPr>
        <p:spPr>
          <a:xfrm>
            <a:off x="3203913" y="3706280"/>
            <a:ext cx="2139614" cy="81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41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Чужое фото — не игрушка
</a:t>
            </a:r>
            <a:pPr algn="l" indent="0" marL="0">
              <a:lnSpc>
                <a:spcPct val="100000"/>
              </a:lnSpc>
              <a:buNone/>
            </a:pPr>
            <a:r>
              <a:rPr lang="en-US" sz="78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8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Маша сделала смешное фото подруги, но не стала сразу публиковать его. Она спросила разрешение, потому что чужие снимки нельзя выкладывать без согласия. Подруга улыбнулась и сама выбрала удачный кадр для публикации.
</a:t>
            </a:r>
            <a:endParaRPr lang="en-US" sz="941" dirty="0"/>
          </a:p>
        </p:txBody>
      </p:sp>
      <p:sp>
        <p:nvSpPr>
          <p:cNvPr id="10" name="Text 3"/>
          <p:cNvSpPr txBox="1"/>
          <p:nvPr/>
        </p:nvSpPr>
        <p:spPr>
          <a:xfrm>
            <a:off x="6061413" y="3706280"/>
            <a:ext cx="2139614" cy="81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55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Секрет остаётся секретом
</a:t>
            </a:r>
            <a:pPr algn="l" indent="0" marL="0">
              <a:lnSpc>
                <a:spcPct val="100000"/>
              </a:lnSpc>
              <a:buNone/>
            </a:pPr>
            <a:r>
              <a:rPr lang="en-US" sz="7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один одноклассник поделился личной новостью, Петя не переслал её дальше. Он понял, что чужие секреты не стоит разносить по чатам. Так доверие сохраняется, а общение в интернете остаётся безопасным.
</a:t>
            </a:r>
            <a:endParaRPr lang="en-US" sz="955" dirty="0"/>
          </a:p>
        </p:txBody>
      </p:sp>
      <p:sp>
        <p:nvSpPr>
          <p:cNvPr id="11" name="Text 4"/>
          <p:cNvSpPr txBox="1"/>
          <p:nvPr/>
        </p:nvSpPr>
        <p:spPr>
          <a:xfrm>
            <a:off x="371475" y="375650"/>
            <a:ext cx="8408100" cy="1201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говорить в интернете вежливо
</a:t>
            </a:r>
            <a:endParaRPr lang="en-US" sz="3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24491" y="2082714"/>
            <a:ext cx="517045" cy="45959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3871" y="2057985"/>
            <a:ext cx="445422" cy="50905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683759" y="2057985"/>
            <a:ext cx="445422" cy="509053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743448" y="2105694"/>
            <a:ext cx="517045" cy="413636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  <p:sp>
        <p:nvSpPr>
          <p:cNvPr id="12" name="Text 1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сохранить чистоту и порядок
</a:t>
            </a:r>
            <a:endParaRPr lang="en-US" sz="3000" dirty="0"/>
          </a:p>
        </p:txBody>
      </p:sp>
      <p:sp>
        <p:nvSpPr>
          <p:cNvPr id="13" name="Text 2"/>
          <p:cNvSpPr txBox="1"/>
          <p:nvPr/>
        </p:nvSpPr>
        <p:spPr>
          <a:xfrm>
            <a:off x="2468581" y="2814638"/>
            <a:ext cx="1888908" cy="15408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Убирать за собой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игры, урока или обеда стоит сразу собрать мусор и разложить вещи по местам. Тогда в классе, дома и во дворе легче дышится и легче находить нужное.
</a:t>
            </a:r>
            <a:endParaRPr lang="en-US" sz="1200" dirty="0"/>
          </a:p>
        </p:txBody>
      </p:sp>
      <p:sp>
        <p:nvSpPr>
          <p:cNvPr id="14" name="Text 3"/>
          <p:cNvSpPr txBox="1"/>
          <p:nvPr/>
        </p:nvSpPr>
        <p:spPr>
          <a:xfrm>
            <a:off x="384512" y="2814638"/>
            <a:ext cx="1888908" cy="15408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Беречь вещи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Книги, тетради, игрушки и мебель служат дольше, если обращаться с ними аккуратно. Их не рвут, не ломают и не пачкают без причины.
</a:t>
            </a:r>
            <a:endParaRPr lang="en-US" sz="1200" dirty="0"/>
          </a:p>
        </p:txBody>
      </p:sp>
      <p:sp>
        <p:nvSpPr>
          <p:cNvPr id="15" name="Text 4"/>
          <p:cNvSpPr txBox="1"/>
          <p:nvPr/>
        </p:nvSpPr>
        <p:spPr>
          <a:xfrm>
            <a:off x="4592039" y="2814638"/>
            <a:ext cx="1888908" cy="15408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Мусор — в урну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Обёртки, бумажки и ненужные салфетки не оставляют на столе, полу или дорожке. Чистый двор начинается с простого шага: донести мусор до урны.
</a:t>
            </a:r>
            <a:endParaRPr lang="en-US" sz="1200" dirty="0"/>
          </a:p>
        </p:txBody>
      </p:sp>
      <p:sp>
        <p:nvSpPr>
          <p:cNvPr id="16" name="Text 5"/>
          <p:cNvSpPr txBox="1"/>
          <p:nvPr/>
        </p:nvSpPr>
        <p:spPr>
          <a:xfrm>
            <a:off x="6687538" y="2814638"/>
            <a:ext cx="1888908" cy="15408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Сохранять общий порядок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Стены, парты и столы не украшают каракулями, потому что это портит чужой труд. Если каждый бережёт общее, вокруг становится аккуратно и приятно.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599648" y="1218586"/>
            <a:ext cx="4172877" cy="270632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Маленькие хорошие привычки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2448594" y="3569833"/>
            <a:ext cx="1516619" cy="11676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Убирать за собой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игры, урока или обеда полезно сразу собрать вещи, закрыть тетрадь и убрать мусор. Маленький порядок каждый день превращается в большую аккуратность.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386608" y="3569833"/>
            <a:ext cx="1516619" cy="11676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Уступать и ждать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важно не торопиться, а подождать своей очереди и уступить место тому, кому труднее. Так в классе, транспорте и во дворе становится спокойнее.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2448594" y="1128975"/>
            <a:ext cx="1516619" cy="11676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Говорить «спасибо»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Благодарность нужна не только за большой подарок. Простое «спасибо» за помощь, совет или уступленное место поднимает настроение и делает общение тёплым.
</a:t>
            </a:r>
            <a:endParaRPr lang="en-US" sz="1100" dirty="0"/>
          </a:p>
        </p:txBody>
      </p:sp>
      <p:sp>
        <p:nvSpPr>
          <p:cNvPr id="12" name="Text 5"/>
          <p:cNvSpPr txBox="1"/>
          <p:nvPr/>
        </p:nvSpPr>
        <p:spPr>
          <a:xfrm>
            <a:off x="386608" y="1128975"/>
            <a:ext cx="1516619" cy="11676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Держать дверь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рядом идёт взрослый или товарищ с занятыми руками, удобно придержать дверь. Это занимает секунду, зато показывает внимательность и делает переход без суеты.
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46296" y="376906"/>
            <a:ext cx="4213822" cy="158018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371476" y="375657"/>
            <a:ext cx="4102595" cy="1502618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Поступки, которые делают добро заметным
</a:t>
            </a:r>
            <a:endParaRPr lang="en-US" sz="3000" dirty="0"/>
          </a:p>
        </p:txBody>
      </p:sp>
      <p:sp>
        <p:nvSpPr>
          <p:cNvPr id="10" name="Text 2"/>
          <p:cNvSpPr txBox="1"/>
          <p:nvPr/>
        </p:nvSpPr>
        <p:spPr>
          <a:xfrm>
            <a:off x="384512" y="2401066"/>
            <a:ext cx="1867335" cy="195437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Помочь с тетрадями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у одноклассника рассыпались тетради, можно быстро наклониться и собрать их. Такой поступок занимает минуту, но сразу показывает заботу и готовность помочь.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2580931" y="2401066"/>
            <a:ext cx="1867335" cy="195437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Поднять упавшую вещь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Карандаш, линейка или варежка могут упасть незаметно. Если поднять вещь и спокойно вернуть её хозяину, день станет чуть лучше для двоих.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4748594" y="2401066"/>
            <a:ext cx="1867335" cy="195437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Поделиться без жадности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рядом не хватает карандаша, ластика или фломастера, можно поделиться своим. Щедрость помогает работать вместе и не превращает обычный урок в проблему.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6903603" y="2401066"/>
            <a:ext cx="1867335" cy="195437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Позвать взрослого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кто-то растерялся, испугался или не может справиться сам, важно спокойно позвать взрослого. Это не слабость, а разумная помощь в трудной минуту.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04848" y="2105694"/>
            <a:ext cx="517045" cy="41363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8060" y="2105694"/>
            <a:ext cx="517045" cy="413636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007242" y="2105694"/>
            <a:ext cx="517045" cy="413636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290369" y="2057985"/>
            <a:ext cx="509053" cy="509053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  <p:sp>
        <p:nvSpPr>
          <p:cNvPr id="12" name="Text 1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отличает культурного человека
</a:t>
            </a:r>
            <a:endParaRPr lang="en-US" sz="3000" dirty="0"/>
          </a:p>
        </p:txBody>
      </p:sp>
      <p:sp>
        <p:nvSpPr>
          <p:cNvPr id="13" name="Text 2"/>
          <p:cNvSpPr txBox="1"/>
          <p:nvPr/>
        </p:nvSpPr>
        <p:spPr>
          <a:xfrm>
            <a:off x="2648939" y="2814638"/>
            <a:ext cx="1542062" cy="15408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Считается с другими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замечает, устал ли кто-то, нужна ли помощь или место. Такое внимание делает общение безопасным, особенно дома, в школе, на улице и в транспорте.
</a:t>
            </a:r>
            <a:endParaRPr lang="en-US" sz="1200" dirty="0"/>
          </a:p>
        </p:txBody>
      </p:sp>
      <p:sp>
        <p:nvSpPr>
          <p:cNvPr id="14" name="Text 3"/>
          <p:cNvSpPr txBox="1"/>
          <p:nvPr/>
        </p:nvSpPr>
        <p:spPr>
          <a:xfrm>
            <a:off x="384512" y="2814638"/>
            <a:ext cx="1542062" cy="15408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Умеет быть вежливым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Культурный человек здоровается, прощается, благодарит и просит спокойно. Его слова не колют, а помогают разговору идти дружелюбно и без лишнего напряжения.
</a:t>
            </a:r>
            <a:endParaRPr lang="en-US" sz="1200" dirty="0"/>
          </a:p>
        </p:txBody>
      </p:sp>
      <p:sp>
        <p:nvSpPr>
          <p:cNvPr id="15" name="Text 4"/>
          <p:cNvSpPr txBox="1"/>
          <p:nvPr/>
        </p:nvSpPr>
        <p:spPr>
          <a:xfrm>
            <a:off x="4951332" y="2814638"/>
            <a:ext cx="1542062" cy="15408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Следит за своими словами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не говорит грубо, не дразнит и не пересылает обидные сообщения. Слова у него аккуратные, как чистая тетрадка после хорошего урока.
</a:t>
            </a:r>
            <a:endParaRPr lang="en-US" sz="1200" dirty="0"/>
          </a:p>
        </p:txBody>
      </p:sp>
      <p:sp>
        <p:nvSpPr>
          <p:cNvPr id="16" name="Text 5"/>
          <p:cNvSpPr txBox="1"/>
          <p:nvPr/>
        </p:nvSpPr>
        <p:spPr>
          <a:xfrm>
            <a:off x="7230463" y="2814638"/>
            <a:ext cx="1542062" cy="15408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Делает добрые дела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Культурный человек помогает, уступает, бережёт вещи и не мешает другим. По его поступкам видно, что уважение для него — не правило на бумаге, а привычка.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Проверяем себя каждый день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386607" y="1834576"/>
            <a:ext cx="2285176" cy="868132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Утро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выходом можно спросить себя: поздоровался ли я дома, всё ли сложил в портфель и готов ли быть вежливым с людьми вокруг.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3335547" y="3600512"/>
            <a:ext cx="2285176" cy="8681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День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школе и на улице полезно замечать, не перебивал ли я, говорил ли спокойно, благодарил ли за помощь и не мешал ли другим.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6406407" y="2009141"/>
            <a:ext cx="2285176" cy="868132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Вечер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сном стоит вспомнить день и проверить: убрал ли я за собой, никого ли не обидел и что хорошего сделал для других.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71475" y="925117"/>
            <a:ext cx="5486399" cy="287535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3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Культурное поведение — это просто и важно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9A653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каждый день помнить о добрых словах, аккуратных делах и уважении к людям, жизнь становится спокойнее и приятнее. Вежливость действительно работает!
</a:t>
            </a:r>
            <a:endParaRPr lang="en-US" sz="33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2026-05-25T19:02:09Z</dcterms:created>
  <dcterms:modified xsi:type="dcterms:W3CDTF">2026-05-25T19:02:09Z</dcterms:modified>
</cp:coreProperties>
</file>