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плоские черви: особенности и значение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Многоклеточные с плоским телом, важные для экологии и науки.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Плоские черви возникли примерно 550 миллионов лет назад и занимают промежуточное положение между простейшими и кольчатыми червями, что делает их ключевыми для изучения эволюции животных с двусторонней симметрией.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место в мире животных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6" y="1893040"/>
            <a:ext cx="3633356" cy="205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3402" y="1893040"/>
            <a:ext cx="3633356" cy="205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9044" y="1893040"/>
            <a:ext cx="3633356" cy="20579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7775" y="362725"/>
            <a:ext cx="11234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внешнего строения плоских червей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453848" y="416258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Уплощённое тело и симметрия
</a:t>
            </a:r>
            <a:pPr algn="l" indent="0" marL="0">
              <a:lnSpc>
                <a:spcPct val="100000"/>
              </a:lnSpc>
              <a:buNone/>
            </a:pPr>
            <a:r>
              <a:rPr lang="en-US" sz="113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плоских червей плоское и симметрично двусторонне, что отличает их от радиальных животных и помогает эффективно передвигаться в водной среде.
</a:t>
            </a:r>
            <a:endParaRPr lang="en-US" sz="1748" dirty="0"/>
          </a:p>
        </p:txBody>
      </p:sp>
      <p:sp>
        <p:nvSpPr>
          <p:cNvPr id="11" name="Text 3"/>
          <p:cNvSpPr txBox="1"/>
          <p:nvPr/>
        </p:nvSpPr>
        <p:spPr>
          <a:xfrm>
            <a:off x="4250925" y="4162561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от микроскопических до гигантских
</a:t>
            </a:r>
            <a:pPr algn="l" indent="0" marL="0">
              <a:lnSpc>
                <a:spcPct val="100000"/>
              </a:lnSpc>
              <a:buNone/>
            </a:pPr>
            <a:r>
              <a:rPr lang="en-US" sz="113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Диапазон размеров варьируется от менее миллиметра у мелких видов до нескольких метров у некоторых ленточных червей, что отражает разнообразие их биологии.
</a:t>
            </a:r>
            <a:endParaRPr lang="en-US" sz="1746" dirty="0"/>
          </a:p>
        </p:txBody>
      </p:sp>
      <p:sp>
        <p:nvSpPr>
          <p:cNvPr id="12" name="Text 4"/>
          <p:cNvSpPr txBox="1"/>
          <p:nvPr/>
        </p:nvSpPr>
        <p:spPr>
          <a:xfrm>
            <a:off x="8047916" y="416253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покровов тела
</a:t>
            </a:r>
            <a:pPr algn="l" indent="0" marL="0">
              <a:lnSpc>
                <a:spcPct val="100000"/>
              </a:lnSpc>
              <a:buNone/>
            </a:pPr>
            <a:r>
              <a:rPr lang="en-US" sz="123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покрыта эпителием: у свободноживущих ресничками, позволяющими двигаться, а у паразитов — толстой кутикулой для защиты в организме хозяина.
</a:t>
            </a:r>
            <a:endParaRPr lang="en-US" sz="190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804" y="1893202"/>
            <a:ext cx="3725983" cy="3031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0450" y="1893202"/>
            <a:ext cx="3725983" cy="3031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53059" y="1893202"/>
            <a:ext cx="3725983" cy="3031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47775" y="362725"/>
            <a:ext cx="115314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строение и анатомия плоских червей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442603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полости тела
</a:t>
            </a:r>
            <a:pPr algn="l" indent="0" marL="0">
              <a:lnSpc>
                <a:spcPct val="100000"/>
              </a:lnSpc>
              <a:buNone/>
            </a:pPr>
            <a:r>
              <a:rPr lang="en-US" sz="93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Плоские черви лишены вторичной полости — целома, их внутреннее пространство занято паренхимой, выполняющей функции поддержки и заполнения.
</a:t>
            </a:r>
            <a:endParaRPr lang="en-US" sz="1438" dirty="0"/>
          </a:p>
        </p:txBody>
      </p:sp>
      <p:sp>
        <p:nvSpPr>
          <p:cNvPr id="12" name="Text 3"/>
          <p:cNvSpPr txBox="1"/>
          <p:nvPr/>
        </p:nvSpPr>
        <p:spPr>
          <a:xfrm>
            <a:off x="4355554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пищеварительной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89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 неполная: имеется рот и глотка, но отсутствует анальное отверстие, что характерно для большинства видов.
</a:t>
            </a:r>
            <a:endParaRPr lang="en-US" sz="1381" dirty="0"/>
          </a:p>
        </p:txBody>
      </p:sp>
      <p:sp>
        <p:nvSpPr>
          <p:cNvPr id="13" name="Text 4"/>
          <p:cNvSpPr txBox="1"/>
          <p:nvPr/>
        </p:nvSpPr>
        <p:spPr>
          <a:xfrm>
            <a:off x="8268560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лестничного типа
</a:t>
            </a:r>
            <a:pPr algn="l" indent="0" marL="0">
              <a:lnSpc>
                <a:spcPct val="100000"/>
              </a:lnSpc>
              <a:buNone/>
            </a:pPr>
            <a:r>
              <a:rPr lang="en-US" sz="93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состоит из двух продольных нервных стволов и поперечных связей, обеспечивая координацию движения и реакции на внешние раздражители.
</a:t>
            </a:r>
            <a:endParaRPr lang="en-US" sz="143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Классы плоских червей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Ресничные черви (Турбеллярии) в основном свободноживущие, обитают в воде и почве, имеют реснички для передвижения.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Сосальщики (Трематоды) — паразитические черви с присосками, паразитируют внутри животных, имеют сложный жизненный цикл.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Ленточные черви (Цестоды) — паразиты с членистым телом, не имеют пищеварительной системы, питаются всасыванием через кожу.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сосальщиков и ленточных червей паразитируют, в то время как ресничные преимущественно свободноживущие.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классы доминируют по численности, что отражает их успешные адаптации к паразитизму.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эталоны зоологии, 2023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видов плоских червей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38113" y="2051600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Обитают преимущественно в пресной воде, морях и влажной почве, используя реснички для активного передвижения.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13971" y="26478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Имеют хорошо развитую нервную систему и органы чувств, что позволяет эффективно ориентироваться в окружающей среде.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8113" y="43779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виды, например белая планария, питаются мелкими беспозвоночными, регулируя численность добычи.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13971" y="49935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Способны к регенерации, что делает их объектом исследований в биологии развития и восстановительной медицины.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04425" y="365213"/>
            <a:ext cx="113949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Ресничные черви: образ жизни и среда обитания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6" y="1893040"/>
            <a:ext cx="3633356" cy="205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3402" y="1893040"/>
            <a:ext cx="3633356" cy="205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9044" y="1893040"/>
            <a:ext cx="3633356" cy="20579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7775" y="362725"/>
            <a:ext cx="11234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Характеристика сосальщиков — паразитических плоских червей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453848" y="416258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с несколькими хозяевами
</a:t>
            </a:r>
            <a:pPr algn="l" indent="0" marL="0">
              <a:lnSpc>
                <a:spcPct val="100000"/>
              </a:lnSpc>
              <a:buNone/>
            </a:pPr>
            <a:r>
              <a:rPr lang="en-US" sz="113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Печёночная двуустка использует разных животных для разных стадий развития: моллюсков и млекопитающих, что обеспечивает успешное размножение и распространение.
</a:t>
            </a:r>
            <a:endParaRPr lang="en-US" sz="1746" dirty="0"/>
          </a:p>
        </p:txBody>
      </p:sp>
      <p:sp>
        <p:nvSpPr>
          <p:cNvPr id="11" name="Text 3"/>
          <p:cNvSpPr txBox="1"/>
          <p:nvPr/>
        </p:nvSpPr>
        <p:spPr>
          <a:xfrm>
            <a:off x="4250925" y="4162561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прикрепления и адаптации
</a:t>
            </a:r>
            <a:pPr algn="l" indent="0" marL="0">
              <a:lnSpc>
                <a:spcPct val="100000"/>
              </a:lnSpc>
              <a:buNone/>
            </a:pPr>
            <a:r>
              <a:rPr lang="en-US" sz="113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Сосальщики оснащены присосками для закрепления в тканях хозяина, защищены толстой кутикулой и имеют сниженную чувствительность к внешним раздражителям.
</a:t>
            </a:r>
            <a:endParaRPr lang="en-US" sz="1746" dirty="0"/>
          </a:p>
        </p:txBody>
      </p:sp>
      <p:sp>
        <p:nvSpPr>
          <p:cNvPr id="12" name="Text 4"/>
          <p:cNvSpPr txBox="1"/>
          <p:nvPr/>
        </p:nvSpPr>
        <p:spPr>
          <a:xfrm>
            <a:off x="8047916" y="416253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3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на здоровье хозяев
</a:t>
            </a:r>
            <a:pPr algn="l" indent="0" marL="0">
              <a:lnSpc>
                <a:spcPct val="100000"/>
              </a:lnSpc>
              <a:buNone/>
            </a:pPr>
            <a:r>
              <a:rPr lang="en-US" sz="119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 вызывают заболевания печени и желчных путей у животных и человека, что делает их важными объектами медицинских исследований.
</a:t>
            </a:r>
            <a:endParaRPr lang="en-US" sz="183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55216" y="468600"/>
            <a:ext cx="4346369" cy="591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5600" y="796625"/>
            <a:ext cx="63021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3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строения и паразитизма ленточных червей
</a:t>
            </a:r>
            <a:endParaRPr lang="en-US" sz="3131" dirty="0"/>
          </a:p>
        </p:txBody>
      </p:sp>
      <p:sp>
        <p:nvSpPr>
          <p:cNvPr id="6" name="Text 1"/>
          <p:cNvSpPr txBox="1"/>
          <p:nvPr/>
        </p:nvSpPr>
        <p:spPr>
          <a:xfrm>
            <a:off x="1175825" y="4405075"/>
            <a:ext cx="5703300" cy="14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рта и пищеварительного тракта компенсируется всасыванием питательных веществ всей поверхностью тела, что позволяет паразитам эффективно питаться внутри хозяина.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75925" y="2549350"/>
            <a:ext cx="5703300" cy="14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длинное тело состоит из многочисленных сегментов — проглоттид, которые поочерёдно созревают и обеспечивают массовое размножение паразита.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248931"/>
            <a:ext cx="7101300" cy="236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классов плоских червей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характеристики классов: среду обитания, средства передвижения, образ жизни и примеры представителей.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класс адаптирован к своему образу жизни: свободноживущие ресничные отличаются подвижностью, паразитические — специфическими органами и жизненными циклами.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средней школы, 2022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9775" y="5020200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имеет лестничный тип с двумя продольными нервными стволами и перемычками, органы чувств развиты у свободноживущих ресничных червей и значительно редуцированы у паразитов.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7910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 у плоских червей обычно не имеет выхода для отходов, закрыта с одной стороны ртом, что означает отсутствие анального отверстия и ограничивает способ пищеварения.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7888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Выделительная система состоит из протонефридиев — разветвлённых каналов с клетками-пламенниками, которые удаляют из организма излишки жидкости и вредные вещества, поддерживая осмотический баланс.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8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органов: пищеварительная, выделительная и нервная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4975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способность к регенерации даёт возможность восстановить утраченные части тела, что особенно характерно для планарий и изучается учёными в биологии развития.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954975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плоских червей являются гермафродитами, совмещая мужские и женские половые органы, что повышает вероятность успешного размножения в разнообразных условиях.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6928200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может происходить как половым путём, так и бесполым, например, планарии способны к поперечному делению, что позволяет быстро увеличивать численность.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6928200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процессы регенерации не только защищают организм, но и служат важным инструментом выживания в изменяющейся среде обитания, способствуя адаптации.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347775" y="493925"/>
            <a:ext cx="11299500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регенерация у плоских червей
</a:t>
            </a:r>
            <a:endParaRPr lang="en-US" sz="3200" dirty="0"/>
          </a:p>
        </p:txBody>
      </p:sp>
      <p:sp>
        <p:nvSpPr>
          <p:cNvPr id="9" name="Text 5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печёночной двуустки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Стадии и смена хозяев в процессе развития паразита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0F0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91" y="150225"/>
            <a:ext cx="5090717" cy="655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733275" y="621200"/>
            <a:ext cx="6140100" cy="55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прикрепления и защитные особенности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прикрепления и 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плоские черви оснащены присосками и крючьями для надёжной фиксации внутри хозяина. Толстая кутикула защищает от воздействия иммунной системы и желудочных соков.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питания и размножения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 у паразитов упрощены, зато развита высокая плодовитость, что помогает сохранять популяцию. Питание происходит путём всасывания питательных веществ напрямую через тело.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14450" y="256882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Свободноживущие ресничные черви регулируют численность микроскопических организмов и мелких беспозвоночных, поддерживая баланс в водных и почвенных экосистемах.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6872300" y="529567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черви способствуют круговороту веществ, перерабатывая органику и стимулируя развитие иммунных систем у своего хозяина и других организмов.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278825" y="3904750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формы влияют на популяции хозяев, ограничивая их численность и предупреждая перенаселение, участвуя в естественном отборе и здоровье экосистем.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  <p:sp>
        <p:nvSpPr>
          <p:cNvPr id="9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плоских червей в природе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38113" y="2051600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Описторхоз вызывается кошачьим сосальщиком и передаётся при употреблении сырой или плохо приготовленной рыбы, поражая печень и желчные пути.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13971" y="26478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Тениаринхоз связан с бычьим цепнем, передающимся через заражённое говядину мясо, и стабильно влияет на пищеварительную систему человека.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8113" y="43779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Фасциолёз вызывается печёночной двуусткой, чаще всего через загрязнённую воду и растения, вызывает воспаление печени и ухудшение общего состояния здоровья.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13971" y="49935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Симптомы заболеваний включают боли, слабость, аллергические реакции и расстройства пищеварения, что требует своевременного лечения и профилактики.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04425" y="365213"/>
            <a:ext cx="113949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Плоские черви и человек: паразитарные заболевания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50" y="2825654"/>
            <a:ext cx="6463500" cy="23382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558958" y="635508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6958475" y="1928850"/>
            <a:ext cx="5025000" cy="41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связывает болезни с возбудителями, способами заражения и мерами профилактики, позволяя выявить основные риски и методы защиты.
</a:t>
            </a:r>
            <a:pPr algn="l" indent="0" marL="0">
              <a:lnSpc>
                <a:spcPct val="150041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простых правил гигиены и термической обработки эффективно снижает риск заражения.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67549" y="6492325"/>
            <a:ext cx="56493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по биологии; Министерство здравоохранения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заболеваний и пути заражения плоскими червями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051" y="177200"/>
            <a:ext cx="4858497" cy="650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67200" y="421175"/>
            <a:ext cx="62085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профилактики заражения плоскими червями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570836" y="2199313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предотвращения заражения необходимо тщательно мыть руки и тщательно подвергать тепловой обработке рыбу и мясо, исключая употребление сырой или плохо приготовленной пищи.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570836" y="4254460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важно фильтровать и кипятить питьевую воду, проводить санитарное просвещение населения и бороться с промежуточными хозяевами для разрыва цепочек передачи паразитов.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775" y="4137441"/>
            <a:ext cx="11299500" cy="221796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54975" y="2175950"/>
            <a:ext cx="4524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Планарии способны регенерировать полностью из очень маленьких частей тела, что делает их моделью для изучения восстановления тканей в науке.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6928200" y="2175900"/>
            <a:ext cx="4407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Некоторые паразитические плоские черви выживают в экстремальных условиях, образуя защитные цисты, а их чувствительность позволяет использовать их как индикаторов загрязнения вод.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347775" y="362725"/>
            <a:ext cx="112995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плоских червях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плоских червей для науки и здоровья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биологии плоских червей помогает раскрыть эволюционные закономерности и разработать эффективные профилактические меры для защиты здоровья человека и сохранения экосистем.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2026-05-07T15:47:13Z</dcterms:created>
  <dcterms:modified xsi:type="dcterms:W3CDTF">2026-05-07T15:47:13Z</dcterms:modified>
</cp:coreProperties>
</file>