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image" Target="../media/image-7-10.png"/><Relationship Id="rId11" Type="http://schemas.openxmlformats.org/officeDocument/2006/relationships/image" Target="../media/image-7-11.png"/><Relationship Id="rId12" Type="http://schemas.openxmlformats.org/officeDocument/2006/relationships/image" Target="../media/image-7-12.png"/><Relationship Id="rId13" Type="http://schemas.openxmlformats.org/officeDocument/2006/relationships/image" Target="../media/image-7-13.png"/><Relationship Id="rId14" Type="http://schemas.openxmlformats.org/officeDocument/2006/relationships/slideLayout" Target="../slideLayouts/slideLayout1.xml"/><Relationship Id="rId1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jpeg"/><Relationship Id="rId4" Type="http://schemas.openxmlformats.org/officeDocument/2006/relationships/image" Target="../media/image-10-4.pn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image" Target="../media/image-10-7.jpeg"/><Relationship Id="rId8" Type="http://schemas.openxmlformats.org/officeDocument/2006/relationships/image" Target="../media/image-10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jpeg"/><Relationship Id="rId4" Type="http://schemas.openxmlformats.org/officeDocument/2006/relationships/image" Target="../media/image-17-4.png"/><Relationship Id="rId5" Type="http://schemas.openxmlformats.org/officeDocument/2006/relationships/image" Target="../media/image-17-5.jpeg"/><Relationship Id="rId6" Type="http://schemas.openxmlformats.org/officeDocument/2006/relationships/image" Target="../media/image-17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6263963" y="50"/>
            <a:ext cx="2879824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1903950" y="777900"/>
            <a:ext cx="4204500" cy="4098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Проблемы генетической безопасности: от мутаций к защите наследственной информации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защитить ДНК и здоровье будущих поколений?
</a:t>
            </a:r>
            <a:endParaRPr lang="en-US" sz="3800" dirty="0"/>
          </a:p>
        </p:txBody>
      </p:sp>
      <p:sp>
        <p:nvSpPr>
          <p:cNvPr id="6" name="Text 1"/>
          <p:cNvSpPr txBox="1"/>
          <p:nvPr/>
        </p:nvSpPr>
        <p:spPr>
          <a:xfrm>
            <a:off x="1903950" y="217325"/>
            <a:ext cx="4204500" cy="389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62833" y="1055075"/>
            <a:ext cx="3973734" cy="39126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50850" y="1375825"/>
            <a:ext cx="3677700" cy="321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Врожденные нарушения и наследственные болезни остаются значимой медицинской проблемой, а современные технологии дают новые возможности и новые риски. Поэтому генетическая безопасность важна и для здоровья человека, и для этических решений общества.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650850" y="402000"/>
            <a:ext cx="7752300" cy="37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95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генетическая безопасность касается каждого
</a:t>
            </a:r>
            <a:endParaRPr lang="en-US" sz="2295" dirty="0"/>
          </a:p>
        </p:txBody>
      </p:sp>
      <p:sp>
        <p:nvSpPr>
          <p:cNvPr id="7" name="Text 2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4125" y="202050"/>
            <a:ext cx="64740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изучает генетическая безопасность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694100" y="1229900"/>
            <a:ext cx="2247900" cy="14931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ДНК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безопасность рассматривает, как сохранить наследственный материал от повреждений и снизить действие факторов, повышающих вероятность мутаций, на уровне клетки, организма и популяции.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3638042" y="1229900"/>
            <a:ext cx="2247900" cy="14931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Ранняя диагностика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Она включает выявление наследственных болезней на ранних стадиях, когда лечение, наблюдение и профилактика осложнений особенно эффективны и помогают избежать тяжелых последствий для семьи.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6581997" y="1229900"/>
            <a:ext cx="2247900" cy="14931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Генетическое консультирование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Важная задача — помочь семьям с повышенным риском понять наследуемость заболевания, возможные сценарии для потомства и доступные медицинские решения без давления и стигмы.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694100" y="2849500"/>
            <a:ext cx="2247900" cy="14931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технологий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генетической безопасности относится и регулирование ДНК-тестирования, репродуктивных программ и редактирования генома, чтобы новые методы приносили пользу и не создавали дополнительных угроз.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638042" y="2849500"/>
            <a:ext cx="2247900" cy="1493139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Отдельное значение имеют защита генетических данных, сохранение репродуктивного здоровья и недопущение дискриминации по результатам ДНК-исследований в учебе, работе и страховании.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092375" y="1539549"/>
            <a:ext cx="3051600" cy="275955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14125" y="301821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Мутагенные факторы в повседневной среде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405468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Физические воздействия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Ионизирующее излучение, рентгеновские лучи и ультрафиолет способны повреждать молекулы ДНК. Опасность возрастает при длительном или неконтролируемом воздействии, особенно без соблюдения правил защиты.
</a:t>
            </a:r>
            <a:endParaRPr lang="en-US" sz="1200" dirty="0"/>
          </a:p>
        </p:txBody>
      </p:sp>
      <p:sp>
        <p:nvSpPr>
          <p:cNvPr id="11" name="Text 3"/>
          <p:cNvSpPr txBox="1"/>
          <p:nvPr/>
        </p:nvSpPr>
        <p:spPr>
          <a:xfrm>
            <a:off x="2764031" y="1318933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Химические мутагены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Компоненты табачного дыма, некоторые пестициды, тяжелые металлы и промышленные растворители могут нарушать работу клеток и повышать вероятность генетических ошибок при делении.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405468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Биологические риски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вирусы способны встраивать свой генетический материал в клетки хозяина и менять их работу. Это создает условия для повреждений наследственного материала и нарушений развития.
</a:t>
            </a:r>
            <a:endParaRPr lang="en-US" sz="1200" dirty="0"/>
          </a:p>
        </p:txBody>
      </p:sp>
      <p:sp>
        <p:nvSpPr>
          <p:cNvPr id="13" name="Text 5"/>
          <p:cNvSpPr txBox="1"/>
          <p:nvPr/>
        </p:nvSpPr>
        <p:spPr>
          <a:xfrm>
            <a:off x="2764031" y="3068630"/>
            <a:ext cx="1975284" cy="1452004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Среда повседневной жизни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связан не только с редкими авариями, но и с обычными сценариями: курением, солнечным излучением, медицинскими процедурами и загрязнением воздуха вблизи промышленных зон.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внешняя нагрузка на клетки чаще связана с химическими и физическими воздействиями.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профилактическую отдачу дают меры против управляемых внешних факторов, тогда как внутренние ошибки и наследственные причины требуют скрининга и наблюдения.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8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факторов, повреждающих ДНК
</a:t>
            </a:r>
            <a:endParaRPr lang="en-US" sz="2283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Учебная обобщающая схема по генетической безопасности; без числовой статистики
</a:t>
            </a:r>
            <a:endParaRPr lang="en-US" sz="1301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DF8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368674"/>
            <a:ext cx="3934500" cy="214765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откуда возникает риск, к чему он приводит и насколько его можно контролировать профилактикой или медицинским наблюдением.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Часть угроз можно заметно снизить профилактикой, а часть — только выявлять заранее и сопровождать с помощью генетического консультирования.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372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основных угроз генетической безопасности
</a:t>
            </a:r>
            <a:endParaRPr lang="en-US" sz="2372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школьной биологии и медицины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114449" y="1581445"/>
            <a:ext cx="203962" cy="2331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366267" y="1591595"/>
            <a:ext cx="239400" cy="2128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1096730" y="3428545"/>
            <a:ext cx="239400" cy="2128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4" name="Image 12" descr="preencoded.png">    </p:cNvPr>
          <p:cNvPicPr>
            <a:picLocks noChangeAspect="1"/>
          </p:cNvPicPr>
          <p:nvPr/>
        </p:nvPicPr>
        <p:blipFill>
          <a:blip r:embed="rId13"/>
          <a:stretch>
            <a:fillRect/>
          </a:stretch>
        </p:blipFill>
        <p:spPr>
          <a:xfrm>
            <a:off x="5369405" y="3418395"/>
            <a:ext cx="233100" cy="233100"/>
          </a:xfrm>
          <a:prstGeom prst="rect">
            <a:avLst/>
          </a:prstGeom>
        </p:spPr>
      </p:pic>
      <p:sp>
        <p:nvSpPr>
          <p:cNvPr id="1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6" name="Text 1"/>
          <p:cNvSpPr txBox="1"/>
          <p:nvPr/>
        </p:nvSpPr>
        <p:spPr>
          <a:xfrm>
            <a:off x="608600" y="179300"/>
            <a:ext cx="7917900" cy="75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болезни как биологическая и социальная проблема
</a:t>
            </a:r>
            <a:endParaRPr lang="en-US" sz="2400" dirty="0"/>
          </a:p>
        </p:txBody>
      </p:sp>
      <p:sp>
        <p:nvSpPr>
          <p:cNvPr id="17" name="Text 2"/>
          <p:cNvSpPr txBox="1"/>
          <p:nvPr/>
        </p:nvSpPr>
        <p:spPr>
          <a:xfrm>
            <a:off x="1823124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3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Изменение в наследственном материале
</a:t>
            </a:r>
            <a:endParaRPr lang="en-US" sz="1238" dirty="0"/>
          </a:p>
        </p:txBody>
      </p:sp>
      <p:sp>
        <p:nvSpPr>
          <p:cNvPr id="18" name="Text 3"/>
          <p:cNvSpPr txBox="1"/>
          <p:nvPr/>
        </p:nvSpPr>
        <p:spPr>
          <a:xfrm>
            <a:off x="1823050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Наследственные болезни возникают из-за мутаций в генах или хромосомах. Они часто проявляются рано, требуют точной диагностики и нередко сопровождают человека всю жизнь.
</a:t>
            </a:r>
            <a:endParaRPr lang="en-US" sz="1017" dirty="0"/>
          </a:p>
        </p:txBody>
      </p:sp>
      <p:sp>
        <p:nvSpPr>
          <p:cNvPr id="19" name="Text 4"/>
          <p:cNvSpPr txBox="1"/>
          <p:nvPr/>
        </p:nvSpPr>
        <p:spPr>
          <a:xfrm>
            <a:off x="6092655" y="127997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Длительное лечение
</a:t>
            </a:r>
            <a:endParaRPr lang="en-US" sz="1300" dirty="0"/>
          </a:p>
        </p:txBody>
      </p:sp>
      <p:sp>
        <p:nvSpPr>
          <p:cNvPr id="20" name="Text 5"/>
          <p:cNvSpPr txBox="1"/>
          <p:nvPr/>
        </p:nvSpPr>
        <p:spPr>
          <a:xfrm>
            <a:off x="6092577" y="163257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9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 таких заболеваниях важны не разовые меры, а постоянное наблюдение, терапия, диета или особый режим. Это делает болезнь частью повседневной жизни семьи.
</a:t>
            </a:r>
            <a:endParaRPr lang="en-US" sz="1095" dirty="0"/>
          </a:p>
        </p:txBody>
      </p:sp>
      <p:sp>
        <p:nvSpPr>
          <p:cNvPr id="21" name="Text 6"/>
          <p:cNvSpPr txBox="1"/>
          <p:nvPr/>
        </p:nvSpPr>
        <p:spPr>
          <a:xfrm>
            <a:off x="1823124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Нагрузка на семью
</a:t>
            </a:r>
            <a:endParaRPr lang="en-US" sz="1300" dirty="0"/>
          </a:p>
        </p:txBody>
      </p:sp>
      <p:sp>
        <p:nvSpPr>
          <p:cNvPr id="22" name="Text 7"/>
          <p:cNvSpPr txBox="1"/>
          <p:nvPr/>
        </p:nvSpPr>
        <p:spPr>
          <a:xfrm>
            <a:off x="1823050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Родителям и близким приходится планировать лечение, посещения врачей и бытовой уход. Поэтому наследственная патология влияет не только на пациента, но и на всю семейную систему.
</a:t>
            </a:r>
            <a:endParaRPr lang="en-US" sz="1017" dirty="0"/>
          </a:p>
        </p:txBody>
      </p:sp>
      <p:sp>
        <p:nvSpPr>
          <p:cNvPr id="23" name="Text 8"/>
          <p:cNvSpPr txBox="1"/>
          <p:nvPr/>
        </p:nvSpPr>
        <p:spPr>
          <a:xfrm>
            <a:off x="6092649" y="3116927"/>
            <a:ext cx="2308800" cy="31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заболеваний
</a:t>
            </a:r>
            <a:endParaRPr lang="en-US" sz="1300" dirty="0"/>
          </a:p>
        </p:txBody>
      </p:sp>
      <p:sp>
        <p:nvSpPr>
          <p:cNvPr id="24" name="Text 9"/>
          <p:cNvSpPr txBox="1"/>
          <p:nvPr/>
        </p:nvSpPr>
        <p:spPr>
          <a:xfrm>
            <a:off x="6092575" y="3469525"/>
            <a:ext cx="2308800" cy="77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 известным наследственным нарушениям относят муковисцидоз, фенилкетонурию, гемофилию, синдром Дауна и некоторые формы мышечной дистрофии. Они различаются по тяжести и способу поддержки.
</a:t>
            </a:r>
            <a:endParaRPr lang="en-US" sz="98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возникает генетический риск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путь от мутагенного воздействия или наследственной особенности к болезни и профилактике.
</a:t>
            </a:r>
            <a:endParaRPr lang="en-US" sz="1301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1900" y="289393"/>
            <a:ext cx="8200200" cy="50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Репродуктивные технологии: возможности и ограничения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864627" y="12647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Помощь при бесплодии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Экстракорпоральное оплодотворение и донорские программы дают шанс семьям, которые не могут зачать естественным путем. Для многих это не только медицинская, но и жизненно важная поддержка.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864776" y="30460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эмбрионов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Преимплантационная генетическая диагностика помогает снизить риск передачи тяжелой наследственной болезни. Однако точность тестов не абсолютна, поэтому решения требуют осторожности и квалифицированной интерпретации.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086527" y="12647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Контроль качества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процедуры зависят от лабораторной точности, соблюдения протоколов и опыта специалистов. Ошибки на любом этапе могут повлиять на выбор эмбриона и на дальнейший прогноз.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86676" y="3046075"/>
            <a:ext cx="3585418" cy="1500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Этическая граница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вопрос заключается в том, где заканчивается лечение и начинается генетический отбор. Это особенно важно, когда речь идет о стоимости процедур и доступности для разных семей.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4954"/>
            <a:ext cx="2662200" cy="209024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242328" y="954875"/>
            <a:ext cx="2661994" cy="20904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099528" y="954875"/>
            <a:ext cx="2661994" cy="2090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CRISPR и редактирование генома: научный прогресс и опасности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006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8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«Генетические ножницы» для точной медицины
</a:t>
            </a:r>
            <a:pPr algn="l" indent="0" marL="0">
              <a:lnSpc>
                <a:spcPct val="100000"/>
              </a:lnSpc>
              <a:buNone/>
            </a:pPr>
            <a:r>
              <a:rPr lang="en-US" sz="5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CRISPR-Cas позволяет находить нужный участок ДНК и менять его точнее, чем многие прежние методы. Для моногенных заболеваний это открывает реальную надежду на лечение причины, а не только симптомов. Но точность не означает полной безопасности: результат зависит от клетки, цели и качества контроля.
</a:t>
            </a:r>
            <a:endParaRPr lang="en-US" sz="1008" dirty="0"/>
          </a:p>
        </p:txBody>
      </p:sp>
      <p:sp>
        <p:nvSpPr>
          <p:cNvPr id="13" name="Text 3"/>
          <p:cNvSpPr txBox="1"/>
          <p:nvPr/>
        </p:nvSpPr>
        <p:spPr>
          <a:xfrm>
            <a:off x="33578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4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исправление становится риском
</a:t>
            </a:r>
            <a:pPr algn="l" indent="0" marL="0">
              <a:lnSpc>
                <a:spcPct val="100000"/>
              </a:lnSpc>
              <a:buNone/>
            </a:pPr>
            <a:r>
              <a:rPr lang="en-US" sz="5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Даже при успешном редактировании возможны внецелевые изменения, мозаицизм и неполное исправление дефекта. Если вмешательство проводится в зародышевых клетках, изменения могут перейти будущим поколениям. Поэтому каждая такая процедура требует особенно строгой проверки и этической оценки.
</a:t>
            </a:r>
            <a:endParaRPr lang="en-US" sz="1004" dirty="0"/>
          </a:p>
        </p:txBody>
      </p:sp>
      <p:sp>
        <p:nvSpPr>
          <p:cNvPr id="14" name="Text 4"/>
          <p:cNvSpPr txBox="1"/>
          <p:nvPr/>
        </p:nvSpPr>
        <p:spPr>
          <a:xfrm>
            <a:off x="6215075" y="3354450"/>
            <a:ext cx="24141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2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Наука, которая требует ответственности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5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86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Редактирование генома уже стало символом нового этапа биологии: ученые умеют не только читать наследственную информацию, но и вмешиваться в нее. Однако именно поэтому общество должно обсуждать границы допустимого, чтобы прогресс не опередил безопасность и права человека.
</a:t>
            </a:r>
            <a:endParaRPr lang="en-US" sz="102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Этика генетики требует не только эффективности, но и справедливости: особенно важно, кто принимает решение, кто несёт риск и кто получает доступ к новым возможностям.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Наибольшую поддержку получают медицински оправданные цели, а самые острые споры связаны с улучшением признаков и наследуемыми изменениями.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Этические вопросы генетических технологий
</a:t>
            </a:r>
            <a:endParaRPr lang="en-US" sz="2400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положений темы; экспертная оценка значимости этических вопросов
</a:t>
            </a:r>
            <a:endParaRPr lang="en-US" sz="1301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32600" y="253600"/>
            <a:ext cx="74868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информация и риск дискриминации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1122675" y="1125476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Чувствительные данные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Генетический результат способен показать не только состояние здоровья человека, но и вероятные риски для его родственников, поэтому он требует особенно строгой защиты и ограниченного доступа.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5032272" y="1126618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Опасность утечек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Информация из биобанков и коммерческих сервисов ДНК-тестирования может попасть к третьим лицам, если нарушены правила хранения, шифрования или передачи данных.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1122675" y="3103476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для карьеры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Работодатели и страховые компании могут попытаться использовать генетические сведения для отбора клиентов или сотрудников, хотя такие практики подрывают равные права и доверие к медицине.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032272" y="3104618"/>
            <a:ext cx="2996903" cy="1509698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Право на выбор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Человек должен понимать, кто видит его генетические данные, с какой целью они используются и можно ли отказаться от их передачи без ущерба для медицинской помощи.
</a:t>
            </a:r>
            <a:endParaRPr lang="en-US" sz="12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25500" y="1768332"/>
            <a:ext cx="3805200" cy="165078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774550"/>
            <a:ext cx="40266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меры профилактики помогают снизить мутагенную нагрузку и вовремя выявить наследственные нарушения.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эффективна потому, что уменьшает риск до появления болезни и делает медицинскую помощь более своевременной.
</a:t>
            </a:r>
            <a:endParaRPr lang="en-US" sz="1517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генетических рисков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238125" y="3967724"/>
            <a:ext cx="4026600" cy="438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презентации
</a:t>
            </a:r>
            <a:endParaRPr lang="en-US" sz="130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95075" y="1421909"/>
            <a:ext cx="7748700" cy="3569733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238125" y="129875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Система профилактики на уровне государства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238125" y="774550"/>
            <a:ext cx="82056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мер отражает связь экологии, медицины, права и просвещения.
</a:t>
            </a:r>
            <a:endParaRPr lang="en-US" sz="1301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314125" y="115700"/>
            <a:ext cx="8423100" cy="525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школы и семьи в формировании ответственного поведения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9" name="Text 2"/>
          <p:cNvSpPr txBox="1"/>
          <p:nvPr/>
        </p:nvSpPr>
        <p:spPr>
          <a:xfrm>
            <a:off x="548225" y="129922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Знания на уроках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Школьный курс биологии объясняет наследственность, мутации и факторы риска, помогая подросткам отличать научные факты от мифов и понимать ценность профилактики.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24850" y="129922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 семьи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Поведение взрослых влияет сильнее любых запретов: отношение к курению, алкоголю, самолечению и профилактическим осмотрам формирует у подростка реальные жизненные ориентиры.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548225" y="321247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Семейный анамнез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Знание наследственных заболеваний в семье помогает вовремя обратиться к врачу, уточнить риски и не откладывать обследование, если есть основания для наблюдения.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4924850" y="3212475"/>
            <a:ext cx="3665400" cy="1177753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Личная ответственность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Понимание репродуктивного здоровья и бережного отношения к организму учит принимать решения, которые важны не только сейчас, но и для будущих поколений.
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26943" y="877926"/>
            <a:ext cx="4200600" cy="342906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38125" y="774550"/>
            <a:ext cx="3777900" cy="282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 зависит не только от масштаба угрозы, но и от того, насколько быстро мера даёт результат и насколько она доступна для большинства людей.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51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Самыми сильными оказываются меры массовой профилактики и правовой защиты: они снижают риск шире и надёжнее, чем узкоспециализированные решения.
</a:t>
            </a:r>
            <a:endParaRPr lang="en-US" sz="1517" dirty="0"/>
          </a:p>
        </p:txBody>
      </p:sp>
      <p:sp>
        <p:nvSpPr>
          <p:cNvPr id="7" name="Text 2"/>
          <p:cNvSpPr txBox="1"/>
          <p:nvPr/>
        </p:nvSpPr>
        <p:spPr>
          <a:xfrm>
            <a:off x="238125" y="129875"/>
            <a:ext cx="7208700" cy="55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3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Приоритетные меры снижения генетических угроз
</a:t>
            </a:r>
            <a:endParaRPr lang="en-US" sz="2243" dirty="0"/>
          </a:p>
        </p:txBody>
      </p:sp>
      <p:sp>
        <p:nvSpPr>
          <p:cNvPr id="8" name="Text 3"/>
          <p:cNvSpPr txBox="1"/>
          <p:nvPr/>
        </p:nvSpPr>
        <p:spPr>
          <a:xfrm>
            <a:off x="238125" y="3771375"/>
            <a:ext cx="3777900" cy="63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1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презентации; ранжирование по профилактической эффективности
</a:t>
            </a:r>
            <a:endParaRPr lang="en-US" sz="1301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5025" y="955649"/>
            <a:ext cx="3998100" cy="2088851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763945" y="955649"/>
            <a:ext cx="3998100" cy="2088851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00675" y="88800"/>
            <a:ext cx="8144700" cy="6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Международное регулирование генетических исследований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10" name="Text 2"/>
          <p:cNvSpPr txBox="1"/>
          <p:nvPr/>
        </p:nvSpPr>
        <p:spPr>
          <a:xfrm>
            <a:off x="500675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Биоэтика как общий язык науки
</a:t>
            </a:r>
            <a:pPr algn="l" indent="0" marL="0">
              <a:lnSpc>
                <a:spcPct val="100000"/>
              </a:lnSpc>
              <a:buNone/>
            </a:pPr>
            <a:r>
              <a:rPr lang="en-US" sz="74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1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международных встречах учёные и юристы обсуждают не только новые методы, но и границы их применения. Документы по биоэтике напоминают, что безопасность, информированное согласие и недопущение дискриминации должны стоять выше скорости эксперимента.
</a:t>
            </a:r>
            <a:endParaRPr lang="en-US" sz="1295" dirty="0"/>
          </a:p>
        </p:txBody>
      </p:sp>
      <p:sp>
        <p:nvSpPr>
          <p:cNvPr id="11" name="Text 3"/>
          <p:cNvSpPr txBox="1"/>
          <p:nvPr/>
        </p:nvSpPr>
        <p:spPr>
          <a:xfrm>
            <a:off x="4879888" y="3354450"/>
            <a:ext cx="37650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67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лаборатория становится предметом права
</a:t>
            </a:r>
            <a:pPr algn="l" indent="0" marL="0">
              <a:lnSpc>
                <a:spcPct val="100000"/>
              </a:lnSpc>
              <a:buNone/>
            </a:pPr>
            <a:r>
              <a:rPr lang="en-US" sz="72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8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многих странах редактирование зародышевой линии человека запрещено или жёстко ограничено. Это решение отражает осторожность: изменения могут затронуть будущих детей, а значит, требуют более строгой проверки, чем обычные медицинские процедуры.
</a:t>
            </a:r>
            <a:endParaRPr lang="en-US" sz="1267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14125" y="202050"/>
            <a:ext cx="6474000" cy="86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3850A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Граница между пользой и риском в генетике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94100" y="1229900"/>
            <a:ext cx="2247900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Польза при доказательствах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Технология оправдана, когда она помогает подтвердить диагноз, уточнить наследственный риск и выбрать лечение, основанное на реальных данных, а не на предположениях.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3638038" y="1229900"/>
            <a:ext cx="2247900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Риск при слабом контроле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 безопасность не доказана, а последствия недостаточно изучены, вмешательство может повредить пациенту, создать ложные ожидания и усилить социальное неравенство.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581988" y="1229900"/>
            <a:ext cx="2247900" cy="312262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Осторожность для будущих поколений
</a:t>
            </a:r>
            <a:pPr algn="l" indent="0" marL="0">
              <a:lnSpc>
                <a:spcPct val="100000"/>
              </a:lnSpc>
              <a:buNone/>
            </a:pPr>
            <a:r>
              <a:rPr lang="en-US" sz="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требуется там, где изменения могут передаваться потомству: в таких случаях ошибка затрагивает не одного человека, а всю будущую линию наследования.
</a:t>
            </a:r>
            <a:endParaRPr lang="en-US" sz="12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DF8E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983600" y="2739497"/>
            <a:ext cx="3934500" cy="140600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37000" y="4775225"/>
            <a:ext cx="270000" cy="27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98550" y="1291175"/>
            <a:ext cx="3149100" cy="2608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позволяют оценить состояние здоровья населения, экологическую нагрузку и надёжность правовой защиты данных.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безопасность определяется не одним признаком, а сочетанием медицинских, экологических и правовых индикаторов.
</a:t>
            </a:r>
            <a:endParaRPr lang="en-US" sz="1400" dirty="0"/>
          </a:p>
        </p:txBody>
      </p:sp>
      <p:sp>
        <p:nvSpPr>
          <p:cNvPr id="6" name="Text 2"/>
          <p:cNvSpPr txBox="1"/>
          <p:nvPr/>
        </p:nvSpPr>
        <p:spPr>
          <a:xfrm>
            <a:off x="398550" y="318300"/>
            <a:ext cx="8346900" cy="5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FDF8E5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Показатели оценки генетической безопасности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398550" y="4237500"/>
            <a:ext cx="3149100" cy="405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материала презентации
</a:t>
            </a:r>
            <a:endParaRPr lang="en-US" sz="12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750" y="1066800"/>
            <a:ext cx="7342500" cy="3021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800" b="1" dirty="0">
                <a:solidFill>
                  <a:srgbClr val="B62D0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Генетическая безопасность начинается с ответственности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наследственной информации требует профилактики, ранней диагностики, этического контроля технологий и уважения к правам человека. Именно такой подход делает достижения биологии безопасными для будущих поколений.
</a:t>
            </a:r>
            <a:endParaRPr lang="en-US" sz="3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2026-06-01T15:49:57Z</dcterms:created>
  <dcterms:modified xsi:type="dcterms:W3CDTF">2026-06-01T15:49:57Z</dcterms:modified>
</cp:coreProperties>
</file>