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jpeg"/><Relationship Id="rId4" Type="http://schemas.openxmlformats.org/officeDocument/2006/relationships/image" Target="../media/image-7-4.jpeg"/><Relationship Id="rId5" Type="http://schemas.openxmlformats.org/officeDocument/2006/relationships/image" Target="../media/image-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jpe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jpe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jpe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999713"/>
            <a:ext cx="9144000" cy="21431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165900" cy="65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революция: ключевые идеи и события
</a:t>
            </a:r>
            <a:endParaRPr lang="en-US" sz="21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05250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Переход к свободе и равенству изменил Францию навсегда.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Социальный и экономический фон революции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XVIII века была богатой, но долг и социальное неравенство угрожали стабильности. Общество делилось на три сословия, а король Людовик неподалёку отсылка идеи Просвещения усиливали недовольства.
</a:t>
            </a:r>
            <a:endParaRPr lang="en-US" sz="986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0" y="1097437"/>
            <a:ext cx="4981200" cy="118692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8" y="2396601"/>
            <a:ext cx="4981200" cy="1186927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3" y="3695752"/>
            <a:ext cx="4981200" cy="1186927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Причины, приведшие к революции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Глубокий финансовый кризис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Государственный долг Франции достигал свыше четырёх миллиардов ливров, а бюджет оставался дефицитным. Налоги росли, что тяжело ложилось на простых граждан и вызывало недовольство.
</a:t>
            </a:r>
            <a:endParaRPr lang="en-US" sz="1202" dirty="0"/>
          </a:p>
        </p:txBody>
      </p:sp>
      <p:sp>
        <p:nvSpPr>
          <p:cNvPr id="9" name="Text 3"/>
          <p:cNvSpPr txBox="1"/>
          <p:nvPr/>
        </p:nvSpPr>
        <p:spPr>
          <a:xfrm>
            <a:off x="261638" y="2394564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Несправедливое сословное устройство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Общество делилось на три сословия, где третье носило основную налоговую нагрузку, но не имело равных прав, что усиливало социальную напряжённость по всей стране.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261613" y="3693715"/>
            <a:ext cx="3493200" cy="1191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идей Просвещения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идеи свободы и равенства, распространявшиеся через книги и салоны, побуждали людей требовать реформ и справедливости в управлении государством.
</a:t>
            </a:r>
            <a:endParaRPr lang="en-US" sz="12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32910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прав человека и гражданина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Документ, принятый 26 августа 1789 года, закрепил основные свободы: право на свободу, равенство перед законом и неприкосновенность собственности.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Декларация отражала принципы народовластия и стала примером для будущих конституций во многих странах, провозглашая знаменитый девиз: «Свобода, равенство, братство».
</a:t>
            </a:r>
            <a:endParaRPr lang="en-US" sz="986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646"/>
            <a:ext cx="4264500" cy="224885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17900" y="2634646"/>
            <a:ext cx="4264500" cy="224885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Штурм Бастилии — символ революционного начала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Бастилии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Бастилия представляла собой крепость и тюрьму, символ несправедливости королевской власти. Её взятие подорвало авторитет монархии и воодушевило население на борьбу.
</a:t>
            </a:r>
            <a:endParaRPr lang="en-US" sz="1302" dirty="0"/>
          </a:p>
        </p:txBody>
      </p:sp>
      <p:sp>
        <p:nvSpPr>
          <p:cNvPr id="8" name="Text 3"/>
          <p:cNvSpPr txBox="1"/>
          <p:nvPr/>
        </p:nvSpPr>
        <p:spPr>
          <a:xfrm>
            <a:off x="4617900" y="1095400"/>
            <a:ext cx="33774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взятия Бастилии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июля 1789 года стал поворотным моментом и теперь ежегодно отмечается во Франции как национальный праздник, символизирующий свободу и единство народа.
</a:t>
            </a:r>
            <a:endParaRPr lang="en-US" sz="130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Французской революции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58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Конституционная монархия (1789–1792)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Ограничение абсолютной власти короля и установление конституции с разделением властей.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6352225" y="2590107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Директория (1795–1799)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Попытка политической стабилизации, борьба с внутренними и внешними кризисами перед приходом Наполеона.
</a:t>
            </a:r>
            <a:endParaRPr lang="en-US" sz="1300" dirty="0"/>
          </a:p>
        </p:txBody>
      </p:sp>
      <p:sp>
        <p:nvSpPr>
          <p:cNvPr id="10" name="Text 4"/>
          <p:cNvSpPr txBox="1"/>
          <p:nvPr/>
        </p:nvSpPr>
        <p:spPr>
          <a:xfrm>
            <a:off x="3309025" y="2750633"/>
            <a:ext cx="25260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Республика (1792–1795)
</a:t>
            </a:r>
            <a:pPr algn="ctr" indent="0" marL="0">
              <a:lnSpc>
                <a:spcPct val="115000"/>
              </a:lnSpc>
              <a:buNone/>
            </a:pPr>
            <a:r>
              <a:rPr lang="en-US" sz="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Провозглашение республики, арест и казнь Людовика XVI, укрепление республиканских институтов.
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Лидеры Французской революции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Людовик XVI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Последний французский король, который пытался провести реформы, но потерял власть и был казнён в январе 1793 года.
</a:t>
            </a:r>
            <a:endParaRPr lang="en-US" sz="11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Мария-Антуанетта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Королева, обвинённая в контрреволюционной деятельности, покинула жизнь через гильотину в 1793 году.
</a:t>
            </a:r>
            <a:endParaRPr lang="en-US" sz="11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Жан-Поль Марат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Радикальный журналист и лидер, который поддерживал террор как способ очистки революции от врагов.
</a:t>
            </a:r>
            <a:endParaRPr lang="en-US" sz="11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Максимилиан Робеспьер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Глава якобинцев, организатор террора, стремился к идеалам революции, но стал жертвой собственной жестокости.
</a:t>
            </a:r>
            <a:endParaRPr lang="en-US" sz="110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группы революции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Якобинцы выступали за радикальные реформы и централизованную власть, активно применяя террор для достижения целей.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Жирондисты были более умеренными, продвигали децентрализацию и экономическую свободу, выступая против насилия якобинцев.
</a:t>
            </a:r>
            <a:endParaRPr lang="en-US" sz="1086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1913978"/>
            <a:ext cx="4865100" cy="16383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2895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якобинцев и жирондистов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4353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различия между двумя главными революционными фракциями отображают отношение к власти, экономике и методам борьбы.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06675"/>
            <a:ext cx="34650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различие между фракциями — методы политической борьбы и степень радикализма.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396800"/>
            <a:ext cx="48651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Документы Национального собрания, 1790–1794 гг.
</a:t>
            </a:r>
            <a:endParaRPr lang="en-US" sz="82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351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Эпоха Террора
</a:t>
            </a:r>
            <a:endParaRPr lang="en-US" sz="18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211292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Символы периода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Гильотина стала олицетворением Террора 1793–1794 годов, демонстрируя жестокость эпохи и устрашая противников революции.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261600" y="3538505"/>
            <a:ext cx="3515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Жертвы и 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 год были казнены тысячи, включая королевскую семью, часто без справедливого следствия — возрос страх и политические репрессии.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Падение якобинцев и приход Директории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9 термидора в 1794 году стало переломным моментом, положившим конец правлению якобинцев и казни Робеспьера. Это означало завершение самой жестокой фазы революции — Террора.
</a:t>
            </a:r>
            <a:endParaRPr lang="en-US" sz="11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падения якобинцев управление перешло к Директории — пятичленному исполнительному органу, который стремился вернуть порядок после хаоса и восстановить экономику и стабильность во Франции.
</a:t>
            </a:r>
            <a:endParaRPr lang="en-US" sz="11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831700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намерения, Директория столкнулась с коррупцией и внутренними конфликтами, что ослабляло политическую систему и создавало предпосылки для прихода новой власти.
</a:t>
            </a:r>
            <a:endParaRPr lang="en-US" sz="11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95" y="62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1712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последствия революции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4407525" y="24827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вызвала серьёзный экономический кризис: резкое падение ценности денег, нехватка хлеба и рост уровня бедности и безработицы, что усложняло жизнь широких слоёв населения.
</a:t>
            </a:r>
            <a:endParaRPr lang="en-US" sz="1086" dirty="0"/>
          </a:p>
        </p:txBody>
      </p:sp>
      <p:sp>
        <p:nvSpPr>
          <p:cNvPr id="9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10" name="Text 3"/>
          <p:cNvSpPr txBox="1"/>
          <p:nvPr/>
        </p:nvSpPr>
        <p:spPr>
          <a:xfrm>
            <a:off x="4407525" y="3738600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Земельные владения церкви и знати были конфискованы и перераспределены крестьянам, способствуя созданию самостоятельного крестьянского класса и зарождению новых форм капиталистических отношений в стране.
</a:t>
            </a:r>
            <a:endParaRPr lang="en-US" sz="108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Социальные перемены и права человека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сословных привилегий и введение равных прав для всех мужчин открыли путь к формированию гражданского общества, основанного на принципах равенства перед законом.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Однако женщины оставались без избирательных прав и не получили полного признания своих гражданских свобод, несмотря на активное участие в революционных событиях.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права колониальных народов не были расширены, что подчёркивает ограничения революционных идей на практике в отношении всех групп населения.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06381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 не менее, Французская революция стимулировала развитие идей демократии и международного движения за универсальные права человека, оказав сильное влияние на последующую историю.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1104" y="1853432"/>
            <a:ext cx="4405200" cy="162603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Таблица: Изменение форм правления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5315525" y="15070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таблице показаны основные формы правления во Франции с 1789 по 1799 год и причины их смены, вызванные политическими и общественными кризисами.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5315525" y="2878300"/>
            <a:ext cx="3562800" cy="1224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 характеризовался частой сменой власти, отражая нестабильность и поиск оптимальной формы управления.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61115" y="4159049"/>
            <a:ext cx="44052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документы Франции XVIII века
</a:t>
            </a:r>
            <a:endParaRPr lang="en-US" sz="8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96168" y="1249087"/>
            <a:ext cx="260662" cy="2979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1164" y="1249087"/>
            <a:ext cx="297900" cy="29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596168" y="2961012"/>
            <a:ext cx="260662" cy="2979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061164" y="2961012"/>
            <a:ext cx="297900" cy="2979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52895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Культурные изменения и развитие науки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1570950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Повышение грамотности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стимулировала массовое образование и распространение знаний среди широких слоёв населения, что привело к росту числа грамотных граждан.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5054573" y="1663975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Свобода прессы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Отмена цензуры позволила появиться новым газетам и журналам, открытым для критики власти и освещения общественных проблем.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1570950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Революционный календарь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Введён новый календарь, отражавший изменения в обществе и идеях времени, что символизировало разрыв с прошлым и создание нового порядка.
</a:t>
            </a:r>
            <a:endParaRPr lang="en-US" sz="1200" dirty="0"/>
          </a:p>
        </p:txBody>
      </p:sp>
      <p:sp>
        <p:nvSpPr>
          <p:cNvPr id="12" name="Text 5"/>
          <p:cNvSpPr txBox="1"/>
          <p:nvPr/>
        </p:nvSpPr>
        <p:spPr>
          <a:xfrm>
            <a:off x="5054573" y="3375900"/>
            <a:ext cx="2681700" cy="11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Искусство и литература получили новые формы выражения, отходя от традиционных тем и отражая дух свободы и перемен эпохи.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Международное влияние Французской революции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61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Вдохновение для национальных движений в Европе
</a:t>
            </a:r>
            <a:pPr algn="l" indent="0" marL="0">
              <a:lnSpc>
                <a:spcPct val="115000"/>
              </a:lnSpc>
              <a:buNone/>
            </a:pPr>
            <a:r>
              <a:rPr lang="en-US" sz="58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1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свободы и равенства способствовали зарождению национально-освободительных движений в Италии, Германии и Польше, где народы стремились к независимости от империй и монархий.
</a:t>
            </a:r>
            <a:endParaRPr lang="en-US" sz="1161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рабов на Гаити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1791 году восстание рабов на Гаити вдохновлялось французскими революционными идеями, что привело к первому успешному освобождению рабов в Новом Свете и образованию независимого государства.
</a:t>
            </a:r>
            <a:endParaRPr lang="en-US" sz="12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Распространение революционных ценностей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Идеи Французской революции проникли в политическую мысль других стран, вызвав волну реформ и пересмотра традиционных форм правления по всей Европе.
</a:t>
            </a:r>
            <a:endParaRPr lang="en-US" sz="12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Язык и символы после революции
</a:t>
            </a:r>
            <a:endParaRPr lang="en-US" sz="2212" dirty="0"/>
          </a:p>
        </p:txBody>
      </p:sp>
      <p:sp>
        <p:nvSpPr>
          <p:cNvPr id="6" name="Text 2"/>
          <p:cNvSpPr txBox="1"/>
          <p:nvPr/>
        </p:nvSpPr>
        <p:spPr>
          <a:xfrm>
            <a:off x="369075" y="1630775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ввела новые политические термины «левые» и «правые», определяющие позиции депутатов в Национальном собрании по отношению к реформам и власти.
</a:t>
            </a:r>
            <a:endParaRPr lang="en-US" sz="986" dirty="0"/>
          </a:p>
        </p:txBody>
      </p:sp>
      <p:sp>
        <p:nvSpPr>
          <p:cNvPr id="7" name="Text 3"/>
          <p:cNvSpPr txBox="1"/>
          <p:nvPr/>
        </p:nvSpPr>
        <p:spPr>
          <a:xfrm>
            <a:off x="369075" y="2626243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Обращение «гражданин» стало стандартом, заменяя прежние аристократические титулы, что подчёркивало равенство и новую социальную идентичность.
</a:t>
            </a:r>
            <a:endParaRPr lang="en-US" sz="986" dirty="0"/>
          </a:p>
        </p:txBody>
      </p:sp>
      <p:sp>
        <p:nvSpPr>
          <p:cNvPr id="8" name="Text 4"/>
          <p:cNvSpPr txBox="1"/>
          <p:nvPr/>
        </p:nvSpPr>
        <p:spPr>
          <a:xfrm>
            <a:off x="377326" y="3621699"/>
            <a:ext cx="672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символы революции — триколор, фригийский колпак и гимн «Марсельеза» — получили статус национальных символов свободы и единства Франции.
</a:t>
            </a:r>
            <a:endParaRPr lang="en-US" sz="986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Наполеона: конец революции
</a:t>
            </a:r>
            <a:endParaRPr lang="en-US" sz="2212" dirty="0"/>
          </a:p>
        </p:txBody>
      </p:sp>
      <p:sp>
        <p:nvSpPr>
          <p:cNvPr id="7" name="Text 2"/>
          <p:cNvSpPr txBox="1"/>
          <p:nvPr/>
        </p:nvSpPr>
        <p:spPr>
          <a:xfrm>
            <a:off x="369074" y="1141075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Военные успехи Наполеона Бонапарта укрепили его репутацию и позволили войти в политическую элиту Франции после долгого периода нестабильности.
</a:t>
            </a:r>
            <a:endParaRPr lang="en-US" sz="986" dirty="0"/>
          </a:p>
        </p:txBody>
      </p:sp>
      <p:sp>
        <p:nvSpPr>
          <p:cNvPr id="8" name="Text 3"/>
          <p:cNvSpPr txBox="1"/>
          <p:nvPr/>
        </p:nvSpPr>
        <p:spPr>
          <a:xfrm>
            <a:off x="369074" y="2136541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Переворот 18 брюмера в 1799 году завершил эпоху революции и привёл к установлению режима Консульства под руководством Наполеона.
</a:t>
            </a:r>
            <a:endParaRPr lang="en-US" sz="986" dirty="0"/>
          </a:p>
        </p:txBody>
      </p:sp>
      <p:sp>
        <p:nvSpPr>
          <p:cNvPr id="9" name="Text 4"/>
          <p:cNvSpPr txBox="1"/>
          <p:nvPr/>
        </p:nvSpPr>
        <p:spPr>
          <a:xfrm>
            <a:off x="377582" y="3131994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режим объединил элементы республики и авторитаризма, обеспечив порядок, но ограничив многие революционные свободы.
</a:t>
            </a:r>
            <a:endParaRPr lang="en-US" sz="986" dirty="0"/>
          </a:p>
        </p:txBody>
      </p:sp>
      <p:sp>
        <p:nvSpPr>
          <p:cNvPr id="10" name="Text 5"/>
          <p:cNvSpPr txBox="1"/>
          <p:nvPr/>
        </p:nvSpPr>
        <p:spPr>
          <a:xfrm>
            <a:off x="377582" y="4127473"/>
            <a:ext cx="6934800" cy="644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событие ознаменовалось началом новой исторической эпохи, в которой Наполеон стал ключевой фигурой в Европе.
</a:t>
            </a:r>
            <a:endParaRPr lang="en-US" sz="986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4711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и историческое значение
</a:t>
            </a:r>
            <a:endParaRPr lang="en-US" sz="22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Французская революция разрушила феодальные структуры и установила основы современных политических институтов, расширив представление о правах и свободах личности.
</a:t>
            </a:r>
            <a:endParaRPr lang="en-US" sz="1086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Её опыт вдохновил последующие революции и движения за демократию, став символом борьбы за социальную справедливость и перемены в мировой истории.
</a:t>
            </a:r>
            <a:endParaRPr lang="en-US" sz="1086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62240" y="0"/>
            <a:ext cx="448047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1100350"/>
            <a:ext cx="41022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Наследие Великой Французской революции
</a:t>
            </a:r>
            <a:endParaRPr lang="en-US" sz="2412" dirty="0"/>
          </a:p>
        </p:txBody>
      </p:sp>
      <p:sp>
        <p:nvSpPr>
          <p:cNvPr id="6" name="Text 1"/>
          <p:cNvSpPr txBox="1"/>
          <p:nvPr/>
        </p:nvSpPr>
        <p:spPr>
          <a:xfrm>
            <a:off x="261600" y="2615925"/>
            <a:ext cx="37545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Революция сформировала фундамент современного общества с его правами и законами. Её уроки продолжают влиять на ценности и борьбу за свободу и равенство во всём мире.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2026-05-11T01:31:50Z</dcterms:created>
  <dcterms:modified xsi:type="dcterms:W3CDTF">2026-05-11T01:31:50Z</dcterms:modified>
</cp:coreProperties>
</file>