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 энергии в клетке: основа жизни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живёт только благодаря непрерывному обмену веществ и энергии.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клетке тысячи реакций постоянно связаны между собой: одни вещества расщепляются, другие синтезируются, а энергия непрерывно перераспределяется. Именно поэтому метаболизм рассматривают как целостную систему, от которой зависят рост, деление и устойчивость клетки.
</a:t>
            </a:r>
            <a:endParaRPr lang="en-US" sz="1446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обмен как единая система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направления обмена веществ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732213" y="2460985"/>
            <a:ext cx="22284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Катаболизм включает распад сложных органических соединений на более простые вещества. При этом высвобождается энергия, которая частично запасается в молекулах АТФ и затем используется клеткой.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038725" y="1740775"/>
            <a:ext cx="1922100" cy="6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Катаболизм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174163" y="2460985"/>
            <a:ext cx="22284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стороны обмена не существуют отдельно: продукты распада служат исходным материалом для синтеза, а энергия катаболизма обеспечивает построение структур, необходимых для жизни клетки.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480675" y="1740775"/>
            <a:ext cx="1922100" cy="6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процессов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453188" y="2460985"/>
            <a:ext cx="22284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Анаболизм объединяет процессы синтеза собственных молекул клетки из простых исходных веществ. Для таких реакций требуется энергия АТФ, поэтому они тесно связаны с процессами распада.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759700" y="1740775"/>
            <a:ext cx="1922100" cy="6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Анаболизм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9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что распад и синтез образуют единую систему клеточного обмена.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Катаболизм обеспечивает энергию и исходные вещества, а анаболизм строит клетку; вместе они поддерживают метаболизм как единую систему.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Катаболизм и анаболизм: сравнение двух сторон метаболизма
</a:t>
            </a:r>
            <a:endParaRPr lang="en-US" sz="226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208" y="1179577"/>
            <a:ext cx="2634304" cy="317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АТФ и её энергетическая роль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32175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построена из аденина, рибозы и трёх фосфатных групп. Такое строение делает молекулу удобной для быстрого накопления и передачи энергии в клетке.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2175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молекулы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32175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называют энергетической валютой клетки, потому что она участвует почти во всех энергозатратных процессах: от синтеза веществ до движения органоидов и деления клетки.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175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Универсальный переносчик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426713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разрыве связи с последним фосфатом АТФ превращается в АДФ, а высвобожденная энергия становится доступной для биохимических реакций и клеточной работы.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426713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Отщепление фосфата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426713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АТФ невелики, поэтому молекула непрерывно синтезируется заново. Это обеспечивает быструю и точную подачу энергии ровно тогда, когда она требуется.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426713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обновление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вклад в синтез АТФ вносит дыхательная цепь, работающая на внутренней мембране митохондрий.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Аэробное окисление значительно эффективнее бескислородных путей, потому что почти вся энергия глюкозы извлекается поэтапно.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типичные значения для аэробного дыхания
</a:t>
            </a:r>
            <a:endParaRPr lang="en-US" sz="10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эффект распада глюкозы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818" y="2992814"/>
            <a:ext cx="324000" cy="32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99" y="3010814"/>
            <a:ext cx="324000" cy="28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3348" y="2992814"/>
            <a:ext cx="324000" cy="32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189" y="1575494"/>
            <a:ext cx="2835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0788" y="1593494"/>
            <a:ext cx="324000" cy="28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аэробного клеточного дыхания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525818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 расщепляется в цитоплазме без участия кислорода. На этом этапе образуется пируват и небольшое количество энергии, достаточное для начала дальнейшего окисления.
</a:t>
            </a:r>
            <a:endParaRPr lang="en-US" sz="1076" dirty="0"/>
          </a:p>
        </p:txBody>
      </p:sp>
      <p:sp>
        <p:nvSpPr>
          <p:cNvPr id="12" name="Text 2"/>
          <p:cNvSpPr txBox="1"/>
          <p:nvPr/>
        </p:nvSpPr>
        <p:spPr>
          <a:xfrm>
            <a:off x="960649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248499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Финальным акцептором электронов служит кислород. В итоге полного окисления глюкозы образуются вода и углекислый газ, а энергия накапливается в АТФ.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683330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Конечные продукты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383348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матриксе митохондрий ацетил-КоА последовательно окисляется. При этом выделяются углекислый газ, восстановленные переносчики электронов и небольшое количество АТФ.
</a:t>
            </a:r>
            <a:endParaRPr lang="en-US" sz="1076" dirty="0"/>
          </a:p>
        </p:txBody>
      </p:sp>
      <p:sp>
        <p:nvSpPr>
          <p:cNvPr id="16" name="Text 6"/>
          <p:cNvSpPr txBox="1"/>
          <p:nvPr/>
        </p:nvSpPr>
        <p:spPr>
          <a:xfrm>
            <a:off x="3818179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Кребса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50770" y="15797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цепь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4815939" y="193002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внутренней мембране митохондрий электроны проходят через систему переносчиков. Освобождаемая энергия используется для синтеза основной части АТФ.
</a:t>
            </a:r>
            <a:endParaRPr lang="en-US" sz="1076" dirty="0"/>
          </a:p>
        </p:txBody>
      </p:sp>
      <p:sp>
        <p:nvSpPr>
          <p:cNvPr id="19" name="Text 9"/>
          <p:cNvSpPr txBox="1"/>
          <p:nvPr/>
        </p:nvSpPr>
        <p:spPr>
          <a:xfrm>
            <a:off x="1950788" y="193002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Пируват поступает в митохондрии и подвергается окислительному декарбоксилированию. В результате образуется ацетил-КоА, который входит в следующий этап обмена.
</a:t>
            </a:r>
            <a:endParaRPr lang="en-US" sz="1094" dirty="0"/>
          </a:p>
        </p:txBody>
      </p:sp>
      <p:sp>
        <p:nvSpPr>
          <p:cNvPr id="20" name="Text 10"/>
          <p:cNvSpPr txBox="1"/>
          <p:nvPr/>
        </p:nvSpPr>
        <p:spPr>
          <a:xfrm>
            <a:off x="2385620" y="15797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 митохондрии
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последовательности этапов клеточного дыхания и возможном переходе к брожению при дефиците кислорода.
</a:t>
            </a:r>
            <a:endParaRPr lang="en-US" sz="1118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глюкозы в клетке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выход минимален, но он позволяет клетке временно сохранять жизнь при нехватке кислорода и продолжать основные процессы обмена.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молекулы АТФ клетка получает из одной молекулы глюкозы при брожении.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1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почему аэробное дыхание даёт больше энергии, а брожение служит запасным путём.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Брожение поддерживает клетку при дефиците кислорода, но энергетически намного менее выгодно, чем аэробное дыхание.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аэробного дыхания и брожения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575" y="1329931"/>
            <a:ext cx="3495000" cy="28396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ускоряют обмен веществ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802625" y="1428600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уменьшают энергию активации, поэтому реакции идут быстрее даже при обычной температуре клетки. При этом сам фермент не расходуется и может многократно участвовать в новых превращениях.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802625" y="1242900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Катализ без расхода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802625" y="3854150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ферментам клетка быстро получает энергию и строит собственные вещества. Без них большинство реакций шло бы слишком медленно, чтобы обеспечивать рост, восстановление и деление живых клеток.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4802625" y="3668450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в клетке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4802625" y="3045633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ферментов зависит от температуры, кислотности среды, концентрации субстрата и наличия ингибиторов. При отклонении от оптимума скорость реакции снижается, а при сильном нагревании белок может потерять форму.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4802625" y="2859933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работы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4802625" y="2237117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фермент связывает только свой субстрат в активном центре. Такая специфичность делает обмен веществ точным: амилаза действует на крахмал, пепсин — на белки, каталаза — на перекись водорода.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4802625" y="2051417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Избирательность действия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показаны типичные изменения скорости реакции при разных условиях. Для сравнения использована относительная активность фермента в процентах от максимальной.
</a:t>
            </a:r>
            <a:endParaRPr lang="en-US" sz="1358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активность наблюдается при оптимальных условиях; перегрев, сдвиг pH и ингибиторы резко снижают скорость реакции.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обобщённая схема зависимости активности ферментов
</a:t>
            </a:r>
            <a:endParaRPr lang="en-US" sz="879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активность ферментов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обмена веществ в клетке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809938" y="181722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задают скорость отдельных стадий обмена и могут включаться или тормозиться в зависимости от потребностей клетки. Благодаря этому метаболические пути работают согласованно и без лишних затрат.
</a:t>
            </a:r>
            <a:endParaRPr lang="en-US" sz="1075" dirty="0"/>
          </a:p>
        </p:txBody>
      </p:sp>
      <p:sp>
        <p:nvSpPr>
          <p:cNvPr id="11" name="Text 3"/>
          <p:cNvSpPr txBox="1"/>
          <p:nvPr/>
        </p:nvSpPr>
        <p:spPr>
          <a:xfrm>
            <a:off x="917338" y="148520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Ферментативный контроль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49063" y="181722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координируют обмен веществ между тканями и органами, особенно при изменении питания, физической нагрузки или уровня глюкозы в крови. Они помогают клетке быстро перестраивать работу.
</a:t>
            </a:r>
            <a:endParaRPr lang="en-US" sz="1075" dirty="0"/>
          </a:p>
        </p:txBody>
      </p:sp>
      <p:sp>
        <p:nvSpPr>
          <p:cNvPr id="13" name="Text 5"/>
          <p:cNvSpPr txBox="1"/>
          <p:nvPr/>
        </p:nvSpPr>
        <p:spPr>
          <a:xfrm>
            <a:off x="4956463" y="148520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сигналы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809938" y="329887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путях конечный продукт уменьшает активность начальных ферментов. Такая отрицательная обратная связь не позволяет накапливать лишние вещества и поддерживает внутреннее равновесие.
</a:t>
            </a:r>
            <a:endParaRPr lang="en-US" sz="1075" dirty="0"/>
          </a:p>
        </p:txBody>
      </p:sp>
      <p:sp>
        <p:nvSpPr>
          <p:cNvPr id="15" name="Text 7"/>
          <p:cNvSpPr txBox="1"/>
          <p:nvPr/>
        </p:nvSpPr>
        <p:spPr>
          <a:xfrm>
            <a:off x="917338" y="296685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связь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49063" y="329887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делает обмен точным и экономичным: клетка синтезирует только то, что действительно нужно, и расходует энергию в соответствии с текущими условиями среды и состоянием организма.
</a:t>
            </a:r>
            <a:endParaRPr lang="en-US" sz="1091" dirty="0"/>
          </a:p>
        </p:txBody>
      </p:sp>
      <p:sp>
        <p:nvSpPr>
          <p:cNvPr id="17" name="Text 9"/>
          <p:cNvSpPr txBox="1"/>
          <p:nvPr/>
        </p:nvSpPr>
        <p:spPr>
          <a:xfrm>
            <a:off x="4956463" y="296685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9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разные этапы обмена веществ приурочены к определённым клеточным структурам и выполняют разные функции.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Локализация процессов повышает эффективность обмена: каждая органелла специализируется на своём этапе и обеспечивает согласованную работу клетки.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основных процессов в клетке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зелёном листе солнечный свет не исчезает бесследно: он превращается в энергию химических связей органических веществ. В хлоропластах из воды и углекислого газа образуются соединения, которые клетка может хранить и использовать позже.
</a:t>
            </a:r>
            <a:endParaRPr lang="en-US" sz="942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превращается в запас энергии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клетке нужна энергия, органические вещества окисляются в митохондриях. Освобождённая при этом энергия не рассеивается сразу, а переносится в молекулы АТФ, которые обеспечивают синтез, транспорт и движение.
</a:t>
            </a:r>
            <a:endParaRPr lang="en-US" sz="954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возвращает энергию в работу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3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 дыхание: два связанных пути энергии
</a:t>
            </a:r>
            <a:endParaRPr lang="en-US" sz="263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типа организмов используют АТФ как общий энергетический посредник, но исходные вещества для синтеза органики у них разные.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Различается источник органических веществ, но клеточные механизмы их использования и расхода энергии остаются общими.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веществ и энергии у автотрофов и гетеротрофов
</a:t>
            </a:r>
            <a:endParaRPr lang="en-US" sz="24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58" y="3137594"/>
            <a:ext cx="3240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8039" y="3137594"/>
            <a:ext cx="3240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83348" y="3137594"/>
            <a:ext cx="3240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76899" y="1539483"/>
            <a:ext cx="3240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82208" y="1571883"/>
            <a:ext cx="324000" cy="2592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клетки и жизненные процессы организма
</a:t>
            </a:r>
            <a:endParaRPr lang="en-US" sz="2700" dirty="0"/>
          </a:p>
        </p:txBody>
      </p:sp>
      <p:sp>
        <p:nvSpPr>
          <p:cNvPr id="16" name="Text 1"/>
          <p:cNvSpPr txBox="1"/>
          <p:nvPr/>
        </p:nvSpPr>
        <p:spPr>
          <a:xfrm>
            <a:off x="388658" y="349212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обеспечивает работу мембранных насосов, которые переносят ионы и молекулы против градиента. Без этого клетки быстро теряют устойчивость внутренней среды и не могут поддерживать обмен.
</a:t>
            </a:r>
            <a:endParaRPr lang="en-US" sz="880" dirty="0"/>
          </a:p>
        </p:txBody>
      </p:sp>
      <p:sp>
        <p:nvSpPr>
          <p:cNvPr id="17" name="Text 2"/>
          <p:cNvSpPr txBox="1"/>
          <p:nvPr/>
        </p:nvSpPr>
        <p:spPr>
          <a:xfrm>
            <a:off x="823489" y="31418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транспорт
</a:t>
            </a:r>
            <a:endParaRPr lang="en-US" sz="1200" dirty="0"/>
          </a:p>
        </p:txBody>
      </p:sp>
      <p:sp>
        <p:nvSpPr>
          <p:cNvPr id="18" name="Text 3"/>
          <p:cNvSpPr txBox="1"/>
          <p:nvPr/>
        </p:nvSpPr>
        <p:spPr>
          <a:xfrm>
            <a:off x="6378039" y="349212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 работающие скелетные мышцы потребляют много энергии даже в покое или при нагрузке. Если синтез АТФ снижается, их функции нарушаются очень быстро.
</a:t>
            </a:r>
            <a:endParaRPr lang="en-US" sz="900" dirty="0"/>
          </a:p>
        </p:txBody>
      </p:sp>
      <p:sp>
        <p:nvSpPr>
          <p:cNvPr id="19" name="Text 4"/>
          <p:cNvSpPr txBox="1"/>
          <p:nvPr/>
        </p:nvSpPr>
        <p:spPr>
          <a:xfrm>
            <a:off x="6812870" y="31418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Жизненно важные органы
</a:t>
            </a:r>
            <a:endParaRPr lang="en-US" sz="1200" dirty="0"/>
          </a:p>
        </p:txBody>
      </p:sp>
      <p:sp>
        <p:nvSpPr>
          <p:cNvPr id="20" name="Text 5"/>
          <p:cNvSpPr txBox="1"/>
          <p:nvPr/>
        </p:nvSpPr>
        <p:spPr>
          <a:xfrm>
            <a:off x="3383348" y="349212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синтезе белков, нуклеиновых кислот и липидов энергия АТФ расходуется на образование новых связей. Это основа роста, восстановления тканей и деления клеток.
</a:t>
            </a:r>
            <a:endParaRPr lang="en-US" sz="900" dirty="0"/>
          </a:p>
        </p:txBody>
      </p:sp>
      <p:sp>
        <p:nvSpPr>
          <p:cNvPr id="21" name="Text 6"/>
          <p:cNvSpPr txBox="1"/>
          <p:nvPr/>
        </p:nvSpPr>
        <p:spPr>
          <a:xfrm>
            <a:off x="3818179" y="31418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Биосинтез
</a:t>
            </a:r>
            <a:endParaRPr lang="en-US" sz="1200" dirty="0"/>
          </a:p>
        </p:txBody>
      </p:sp>
      <p:sp>
        <p:nvSpPr>
          <p:cNvPr id="22" name="Text 7"/>
          <p:cNvSpPr txBox="1"/>
          <p:nvPr/>
        </p:nvSpPr>
        <p:spPr>
          <a:xfrm>
            <a:off x="4876899" y="189401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клетки особенно чувствительны к энергетическому дефициту, потому что им постоянно нужны ионы в нужных концентрациях. Поэтому мозг относится к самым энергозависимым органам.
</a:t>
            </a:r>
            <a:endParaRPr lang="en-US" sz="900" dirty="0"/>
          </a:p>
        </p:txBody>
      </p:sp>
      <p:sp>
        <p:nvSpPr>
          <p:cNvPr id="23" name="Text 8"/>
          <p:cNvSpPr txBox="1"/>
          <p:nvPr/>
        </p:nvSpPr>
        <p:spPr>
          <a:xfrm>
            <a:off x="5311730" y="154373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
</a:t>
            </a:r>
            <a:endParaRPr lang="en-US" sz="1200" dirty="0"/>
          </a:p>
        </p:txBody>
      </p:sp>
      <p:sp>
        <p:nvSpPr>
          <p:cNvPr id="24" name="Text 9"/>
          <p:cNvSpPr txBox="1"/>
          <p:nvPr/>
        </p:nvSpPr>
        <p:spPr>
          <a:xfrm>
            <a:off x="1882208" y="189401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Мышечное движение напрямую зависит от энергии АТФ. Она нужна для взаимодействия белков, обеспечивающего сокращение, а значит — для ходьбы, дыхательных движений и работы сердца.
</a:t>
            </a:r>
            <a:endParaRPr lang="en-US" sz="900" dirty="0"/>
          </a:p>
        </p:txBody>
      </p:sp>
      <p:sp>
        <p:nvSpPr>
          <p:cNvPr id="25" name="Text 10"/>
          <p:cNvSpPr txBox="1"/>
          <p:nvPr/>
        </p:nvSpPr>
        <p:spPr>
          <a:xfrm>
            <a:off x="2317040" y="154373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мышц
</a:t>
            </a:r>
            <a:endParaRPr lang="en-US" sz="1200" dirty="0"/>
          </a:p>
        </p:txBody>
      </p:sp>
      <p:sp>
        <p:nvSpPr>
          <p:cNvPr id="26" name="Text 1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путь питательных веществ от расщепления до использования АТФ в клетке.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клетка получает и расходует энергию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7645" y="1104392"/>
            <a:ext cx="3318900" cy="32897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2175" y="1359700"/>
            <a:ext cx="4626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фермент работает неправильно, реакция замедляется или останавливается, а промежуточные вещества накапливаются. Это может нарушать рост, питание клетки и работу целых органов.
</a:t>
            </a:r>
            <a:endParaRPr lang="en-US" sz="773" dirty="0"/>
          </a:p>
        </p:txBody>
      </p:sp>
      <p:sp>
        <p:nvSpPr>
          <p:cNvPr id="8" name="Text 2"/>
          <p:cNvSpPr txBox="1"/>
          <p:nvPr/>
        </p:nvSpPr>
        <p:spPr>
          <a:xfrm>
            <a:off x="332175" y="1179575"/>
            <a:ext cx="4626000" cy="1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Сбои ферментов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32175" y="1997456"/>
            <a:ext cx="4626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дефиците кислорода снижается образование АТФ, и клетки переходят на менее эффективные пути получения энергии. Особенно чувствительны к этому нервная ткань и мышцы.
</a:t>
            </a:r>
            <a:endParaRPr lang="en-US" sz="793" dirty="0"/>
          </a:p>
        </p:txBody>
      </p:sp>
      <p:sp>
        <p:nvSpPr>
          <p:cNvPr id="10" name="Text 4"/>
          <p:cNvSpPr txBox="1"/>
          <p:nvPr/>
        </p:nvSpPr>
        <p:spPr>
          <a:xfrm>
            <a:off x="332175" y="1817331"/>
            <a:ext cx="4626000" cy="1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кислорода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32175" y="2635212"/>
            <a:ext cx="4626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витамины входят в состав коферментов и нужны для нормальной работы ферментов. Их недостаток нарушает обмен веществ даже тогда, когда питание в целом достаточно.
</a:t>
            </a:r>
            <a:endParaRPr lang="en-US" sz="800" dirty="0"/>
          </a:p>
        </p:txBody>
      </p:sp>
      <p:sp>
        <p:nvSpPr>
          <p:cNvPr id="12" name="Text 6"/>
          <p:cNvSpPr txBox="1"/>
          <p:nvPr/>
        </p:nvSpPr>
        <p:spPr>
          <a:xfrm>
            <a:off x="332175" y="2455087"/>
            <a:ext cx="4626000" cy="1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витаминов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332175" y="3272968"/>
            <a:ext cx="4626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могут изменять белки-ферменты и приводить к ферментопатиям, нарушению обмена углеводов, аминокислот и жиров. Такие состояния часто проявляются с раннего возраста.
</a:t>
            </a:r>
            <a:endParaRPr lang="en-US" sz="800" dirty="0"/>
          </a:p>
        </p:txBody>
      </p:sp>
      <p:sp>
        <p:nvSpPr>
          <p:cNvPr id="14" name="Text 8"/>
          <p:cNvSpPr txBox="1"/>
          <p:nvPr/>
        </p:nvSpPr>
        <p:spPr>
          <a:xfrm>
            <a:off x="332175" y="3092843"/>
            <a:ext cx="4626000" cy="1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болезни
</a:t>
            </a:r>
            <a:endParaRPr lang="en-US" sz="1000" dirty="0"/>
          </a:p>
        </p:txBody>
      </p:sp>
      <p:sp>
        <p:nvSpPr>
          <p:cNvPr id="15" name="Text 9"/>
          <p:cNvSpPr txBox="1"/>
          <p:nvPr/>
        </p:nvSpPr>
        <p:spPr>
          <a:xfrm>
            <a:off x="332175" y="3910724"/>
            <a:ext cx="4626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выявление метаболических нарушений помогает предотвратить тяжёлые последствия, скорректировать питание и лечение, а также уменьшить риск повреждения тканей и органов.
</a:t>
            </a:r>
            <a:endParaRPr lang="en-US" sz="800" dirty="0"/>
          </a:p>
        </p:txBody>
      </p:sp>
      <p:sp>
        <p:nvSpPr>
          <p:cNvPr id="16" name="Text 10"/>
          <p:cNvSpPr txBox="1"/>
          <p:nvPr/>
        </p:nvSpPr>
        <p:spPr>
          <a:xfrm>
            <a:off x="332175" y="3730599"/>
            <a:ext cx="4626000" cy="1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диагностика
</a:t>
            </a:r>
            <a:endParaRPr lang="en-US" sz="1000" dirty="0"/>
          </a:p>
        </p:txBody>
      </p:sp>
      <p:sp>
        <p:nvSpPr>
          <p:cNvPr id="17" name="Text 1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обмена веществ и их последствия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2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 — язык жизни клетки
</a:t>
            </a:r>
            <a:endParaRPr lang="en-US" sz="2928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Метаболизм соединяет распад и синтез, превращая вещества и энергию в основу роста, движения и восстановления. Пока этот процесс согласован и регулируется, клетка остаётся живой и активной.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2026-06-01T15:26:28Z</dcterms:created>
  <dcterms:modified xsi:type="dcterms:W3CDTF">2026-06-01T15:26:28Z</dcterms:modified>
</cp:coreProperties>
</file>