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46125" y="2777731"/>
            <a:ext cx="9238500" cy="241788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2775" y="445025"/>
            <a:ext cx="69171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Политический процесс и культура политического участия
</a:t>
            </a:r>
            <a:endParaRPr lang="en-US" sz="2016" dirty="0"/>
          </a:p>
        </p:txBody>
      </p:sp>
      <p:sp>
        <p:nvSpPr>
          <p:cNvPr id="6" name="Text 1"/>
          <p:cNvSpPr txBox="1"/>
          <p:nvPr/>
        </p:nvSpPr>
        <p:spPr>
          <a:xfrm>
            <a:off x="372775" y="2443700"/>
            <a:ext cx="53295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72775" y="1269725"/>
            <a:ext cx="4538100" cy="10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граждане, институты и медиа формируют решения и общественные перемены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61900" y="967150"/>
            <a:ext cx="3273400" cy="3276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55800" y="1588705"/>
            <a:ext cx="45552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старшекласснику важно понимать политику
</a:t>
            </a:r>
            <a:endParaRPr lang="en-US" sz="2017" dirty="0"/>
          </a:p>
        </p:txBody>
      </p:sp>
      <p:sp>
        <p:nvSpPr>
          <p:cNvPr id="6" name="Text 2"/>
          <p:cNvSpPr txBox="1"/>
          <p:nvPr/>
        </p:nvSpPr>
        <p:spPr>
          <a:xfrm>
            <a:off x="355800" y="2531185"/>
            <a:ext cx="4555200" cy="99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помогает осознанно пользоваться правами, разбираться в новостях и понимать, как устроено принятие решений в государстве и местном самоуправлении.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47851" y="108888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Политический процесс начинается с общественных требований и столкновения интересов разных групп. На этом этапе формируется повестка, вокруг которой разворачивается политическое обсуждение.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434775" y="2361774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происходят принятие решений, их оформление в законах и иных актах, а затем практическое исполнение. В процесс вовлечены государственные органы, партии, СМИ, движения и граждане.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34776" y="363763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Результатом становятся изменения правил, институтов и распределения ресурсов. В зависимости от обстановки процесс может быть стабильным, реформаторским, конфликтным или кризисным.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Сущность политического процесса
</a:t>
            </a:r>
            <a:endParaRPr lang="en-US" sz="2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5412" y="1392109"/>
            <a:ext cx="393225" cy="44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7325" y="2077064"/>
            <a:ext cx="449400" cy="449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7325" y="2781486"/>
            <a:ext cx="449400" cy="449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66425" y="3504640"/>
            <a:ext cx="511200" cy="40896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7325" y="4181428"/>
            <a:ext cx="449400" cy="4494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5800" y="578525"/>
            <a:ext cx="6934200" cy="53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субъекты политического участия
</a:t>
            </a:r>
            <a:endParaRPr lang="en-US" sz="2466" dirty="0"/>
          </a:p>
        </p:txBody>
      </p:sp>
      <p:sp>
        <p:nvSpPr>
          <p:cNvPr id="10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1281575" y="1596356"/>
            <a:ext cx="5797800" cy="2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участвуют в выборах, обращениях, обсуждениях и инициативах. Их возможности зависят от возраста, правового статуса и уровня информированности.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1281575" y="1341409"/>
            <a:ext cx="5797800" cy="25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Граждане и избиратели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1281575" y="2276881"/>
            <a:ext cx="5797800" cy="2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участники быстрее мобилизуются вокруг проблемы и способны привлекать внимание общества. Их влияние усиливается при чёткой цели и поддержке сторонников.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1281575" y="2021934"/>
            <a:ext cx="5797800" cy="25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Активисты и движения
</a:t>
            </a:r>
            <a:endParaRPr lang="en-US" sz="1500" dirty="0"/>
          </a:p>
        </p:txBody>
      </p:sp>
      <p:sp>
        <p:nvSpPr>
          <p:cNvPr id="15" name="Text 6"/>
          <p:cNvSpPr txBox="1"/>
          <p:nvPr/>
        </p:nvSpPr>
        <p:spPr>
          <a:xfrm>
            <a:off x="1281575" y="2981302"/>
            <a:ext cx="5797800" cy="2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власти принимают решения, организуют процедуры и обеспечивают исполнение норм. От качества работы институтов зависит доверие к политической системе.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1281575" y="2726355"/>
            <a:ext cx="5797800" cy="25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и местная власть
</a:t>
            </a:r>
            <a:endParaRPr lang="en-US" sz="1500" dirty="0"/>
          </a:p>
        </p:txBody>
      </p:sp>
      <p:sp>
        <p:nvSpPr>
          <p:cNvPr id="17" name="Text 8"/>
          <p:cNvSpPr txBox="1"/>
          <p:nvPr/>
        </p:nvSpPr>
        <p:spPr>
          <a:xfrm>
            <a:off x="1281575" y="3688666"/>
            <a:ext cx="5797800" cy="2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Партии, НКО и профессиональные сообщества выражают интересы групп населения. Они связывают личные запросы граждан с общественной повесткой.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1281575" y="3433719"/>
            <a:ext cx="5797800" cy="25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Общественные объединения
</a:t>
            </a:r>
            <a:endParaRPr lang="en-US" sz="1500" dirty="0"/>
          </a:p>
        </p:txBody>
      </p:sp>
      <p:sp>
        <p:nvSpPr>
          <p:cNvPr id="19" name="Text 10"/>
          <p:cNvSpPr txBox="1"/>
          <p:nvPr/>
        </p:nvSpPr>
        <p:spPr>
          <a:xfrm>
            <a:off x="1281575" y="4390105"/>
            <a:ext cx="5797800" cy="2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распространяют информацию, формируют повестку и создают пространство для обсуждения. При этом особенно важны достоверность, проверка фактов и ответственность.
</a:t>
            </a:r>
            <a:endParaRPr lang="en-US" sz="900" dirty="0"/>
          </a:p>
        </p:txBody>
      </p:sp>
      <p:sp>
        <p:nvSpPr>
          <p:cNvPr id="20" name="Text 11"/>
          <p:cNvSpPr txBox="1"/>
          <p:nvPr/>
        </p:nvSpPr>
        <p:spPr>
          <a:xfrm>
            <a:off x="1281575" y="4135158"/>
            <a:ext cx="5797800" cy="25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СМИ и цифровые платформы
</a:t>
            </a:r>
            <a:endParaRPr lang="en-US" sz="1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форм требует минимального времени, а часть — регулярной вовлечённости и личной ответственности.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политического участия и их соотношение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Массовые формы преобладают, но наиболее устойчивое влияние даёт сочетание голосования, общественной активности и локальных инициатив.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Синтетическая схема по материалам раздела; значения условные, используются для наглядности.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51367" y="1242175"/>
            <a:ext cx="2960266" cy="340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69609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Электоральное участие как базовая форма влияния
</a:t>
            </a:r>
            <a:endParaRPr lang="en-US" sz="2098" dirty="0"/>
          </a:p>
        </p:txBody>
      </p:sp>
      <p:sp>
        <p:nvSpPr>
          <p:cNvPr id="7" name="Text 2"/>
          <p:cNvSpPr txBox="1"/>
          <p:nvPr/>
        </p:nvSpPr>
        <p:spPr>
          <a:xfrm>
            <a:off x="544450" y="1630022"/>
            <a:ext cx="50967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дают выборы гражданину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Выборы позволяют гражданам законно влиять на состав представительных органов и руководителей власти. Через голосование выражается поддержка программ, кандидатов и политических курсов.
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542600" y="3121734"/>
            <a:ext cx="50967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чего зависит участие в голосовании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Явка обычно связана с доверием к процедурам, уровнем конкуренции и интересом общества к политике. Чем выше ощущение значимости голоса, тем активнее участие.
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447851" y="108888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культура включает представления о власти, праве, свободе и справедливости. Она задаёт, какие формы участия человек считает допустимыми и осмысленными.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34775" y="2361774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проявляется в уважении к законам, умении вести аргументированную дискуссию и терпимости к иным взглядам. Важны также готовность соблюдать процедуры и слышать общественные интересы.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34776" y="363763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политическая культура, тем заметнее гражданская дисциплина и политическая компетентность. Такой человек лучше соотносит личные интересы с интересами общества.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45025"/>
            <a:ext cx="69426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культура: ценности, знания и установки
</a:t>
            </a:r>
            <a:endParaRPr lang="en-US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" y="2094124"/>
            <a:ext cx="4646100" cy="14826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политической культуры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6519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Политология: типология политической культуры, обобщённая учебная схема.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5986725" y="200370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 различаются отношение к власти, уровень информированности и характер участия граждан.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986725" y="314565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Активистская культура лучше всего поддерживает демократические процедуры, потому что сочетает информированность, участие и ответственность.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5800" y="1383100"/>
            <a:ext cx="5446200" cy="157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 лет
</a:t>
            </a:r>
            <a:pPr algn="l" indent="0" marL="0">
              <a:lnSpc>
                <a:spcPct val="115000"/>
              </a:lnSpc>
              <a:buNone/>
            </a:pPr>
            <a:r>
              <a:rPr lang="en-US" sz="2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с этого возраста гражданин получает право участвовать в выборах в качестве избирателя.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355800" y="3181896"/>
            <a:ext cx="52014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 — один из ключевых факторов политического участия, но его действие усиливают образование, доверие к институтам, семейная среда и личная уверенность в возможности влиять на решения.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55800" y="3926651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Конституция Российской Федерации; федеральное избирательное законодательство.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288" y="1465125"/>
            <a:ext cx="8419124" cy="318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формируется политическое решение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950" y="1080125"/>
            <a:ext cx="8432100" cy="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путь от общественной проблемы к решению и его последующей корректировке.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100" y="984484"/>
            <a:ext cx="2745600" cy="210478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100" y="984484"/>
            <a:ext cx="2745600" cy="210478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0225" y="975309"/>
            <a:ext cx="2745600" cy="210478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85225" y="3651953"/>
            <a:ext cx="2745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городской площади собираются люди с плакатами и транспарантами. Для одних это способ заявить о несогласии, для других — увидеть, как общественное недовольство превращается в коллективное действие и привлекает внимание власти.
</a:t>
            </a:r>
            <a:endParaRPr lang="en-US" sz="1037" dirty="0"/>
          </a:p>
        </p:txBody>
      </p:sp>
      <p:sp>
        <p:nvSpPr>
          <p:cNvPr id="11" name="Text 2"/>
          <p:cNvSpPr txBox="1"/>
          <p:nvPr/>
        </p:nvSpPr>
        <p:spPr>
          <a:xfrm>
            <a:off x="285225" y="3209350"/>
            <a:ext cx="27456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Площадь, где слышны требования
</a:t>
            </a:r>
            <a:endParaRPr lang="en-US" sz="1236" dirty="0"/>
          </a:p>
        </p:txBody>
      </p:sp>
      <p:sp>
        <p:nvSpPr>
          <p:cNvPr id="12" name="Text 3"/>
          <p:cNvSpPr txBox="1"/>
          <p:nvPr/>
        </p:nvSpPr>
        <p:spPr>
          <a:xfrm>
            <a:off x="3256200" y="3651952"/>
            <a:ext cx="26580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Небольшая группа участников стоит с символикой своей позиции у входа в административное здание. Такой формат подчёркивает мирный характер протеста и показывает, что граждане стремятся донести требования через публичное и законное обращение.
</a:t>
            </a:r>
            <a:endParaRPr lang="en-US" sz="922" dirty="0"/>
          </a:p>
        </p:txBody>
      </p:sp>
      <p:sp>
        <p:nvSpPr>
          <p:cNvPr id="13" name="Text 4"/>
          <p:cNvSpPr txBox="1"/>
          <p:nvPr/>
        </p:nvSpPr>
        <p:spPr>
          <a:xfrm>
            <a:off x="3256200" y="3209350"/>
            <a:ext cx="26580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Пикет у здания администрации
</a:t>
            </a:r>
            <a:endParaRPr lang="en-US" sz="1342" dirty="0"/>
          </a:p>
        </p:txBody>
      </p:sp>
      <p:sp>
        <p:nvSpPr>
          <p:cNvPr id="14" name="Text 5"/>
          <p:cNvSpPr txBox="1"/>
          <p:nvPr/>
        </p:nvSpPr>
        <p:spPr>
          <a:xfrm>
            <a:off x="6139575" y="3645952"/>
            <a:ext cx="26961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мобилизации происходит не на улице, а в интернете: люди подписывают петицию, обсуждают проблему и распространяют сообщения. Визуально это соединяет цифровое пространство с реальным общественным давлением и поддержкой инициативы.
</a:t>
            </a:r>
            <a:endParaRPr lang="en-US" sz="940" dirty="0"/>
          </a:p>
        </p:txBody>
      </p:sp>
      <p:sp>
        <p:nvSpPr>
          <p:cNvPr id="15" name="Text 6"/>
          <p:cNvSpPr txBox="1"/>
          <p:nvPr/>
        </p:nvSpPr>
        <p:spPr>
          <a:xfrm>
            <a:off x="6139575" y="3203350"/>
            <a:ext cx="26961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Петиция и шум в сети
</a:t>
            </a:r>
            <a:endParaRPr lang="en-US" sz="1600" dirty="0"/>
          </a:p>
        </p:txBody>
      </p:sp>
      <p:sp>
        <p:nvSpPr>
          <p:cNvPr id="16" name="Text 7"/>
          <p:cNvSpPr txBox="1"/>
          <p:nvPr/>
        </p:nvSpPr>
        <p:spPr>
          <a:xfrm>
            <a:off x="372775" y="445025"/>
            <a:ext cx="589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Пульс улицы: как рождается публичный протест
</a:t>
            </a:r>
            <a:endParaRPr lang="en-US" sz="1899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редко объясняется одной причиной: чаще срабатывает сочетание рациональных расчётов, убеждений и социальной среды.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Мотивы политического участия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сильны практические и ценностные мотивы; эмоциональные и групповые факторы усиливают, но не заменяют их.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оценка по содержательному анализу мотивации участия, без привязки к конкретной статистике.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72775" y="445025"/>
            <a:ext cx="69171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Цифровое участие и социальные сети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3041949" y="112187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Онлайн-петиции, репосты и комментарии позволяют быстро выразить позицию и поддержать инициативу, не выходя из дома. Это делает участие доступнее для тех, кто раньше оставался в стороне.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041949" y="204550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сети ускоряют мобилизацию: сообщение о проблеме может за короткое время дойти до тысяч людей. Но скорость распространения информации не гарантирует её достоверность.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041949" y="296912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Цифровая среда снижает порог входа в общественную активность, однако иногда подменяет реальное участие символическими действиями. Поэтому важно отличать видимость вовлечённости от реального влияния.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041949" y="389275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Медиаграмотность помогает проверять источники, замечать манипуляции и не попадать в информационные пузырьки. Без этих навыков цифровое участие легко становится эмоциональным и уязвимым для фейков.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445025"/>
            <a:ext cx="58980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право задаёт рамки участия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60823" y="2574600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Конституционные основы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Базовые права граждан на участие в управлении государством, получение информации и обращение в органы власти закрепляются на уровне Конституции и задают общие правила политического участия.
</a:t>
            </a:r>
            <a:endParaRPr lang="en-US" sz="1332" dirty="0"/>
          </a:p>
        </p:txBody>
      </p:sp>
      <p:sp>
        <p:nvSpPr>
          <p:cNvPr id="10" name="Text 3"/>
          <p:cNvSpPr txBox="1"/>
          <p:nvPr/>
        </p:nvSpPr>
        <p:spPr>
          <a:xfrm>
            <a:off x="2652964" y="1967125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Избирательные процедуры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Избирательное законодательство определяет порядок голосования, выдвижения кандидатов и подсчёта голосов. Именно оно делает участие граждан формальным, понятным и защищённым правовыми гарантиями.
</a:t>
            </a:r>
            <a:endParaRPr lang="en-US" sz="1289" dirty="0"/>
          </a:p>
        </p:txBody>
      </p:sp>
      <p:sp>
        <p:nvSpPr>
          <p:cNvPr id="11" name="Text 4"/>
          <p:cNvSpPr txBox="1"/>
          <p:nvPr/>
        </p:nvSpPr>
        <p:spPr>
          <a:xfrm>
            <a:off x="4745125" y="1445550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Общественные собрания и объединения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Нормы о митингах, обращениях и деятельности общественных объединений устанавливают допустимые формы публичной активности. Они позволяют выражать позицию, не выходя за пределы закона.
</a:t>
            </a:r>
            <a:endParaRPr lang="en-US" sz="1285" dirty="0"/>
          </a:p>
        </p:txBody>
      </p:sp>
      <p:sp>
        <p:nvSpPr>
          <p:cNvPr id="12" name="Text 5"/>
          <p:cNvSpPr txBox="1"/>
          <p:nvPr/>
        </p:nvSpPr>
        <p:spPr>
          <a:xfrm>
            <a:off x="6837275" y="994180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Молодёжное участие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несовершеннолетних важны возрастные ограничения, но это не исключает участия в школьном самоуправлении, волонтёрстве и молодёжных инициативах, где формируется опыт гражданской ответственности.
</a:t>
            </a:r>
            <a:endParaRPr lang="en-US" sz="137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4532" y="1515502"/>
            <a:ext cx="7754935" cy="1585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Каналы участия граждан и их особенности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6519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Систематизация форм участия по нормам политологии и правовому статусу каналов.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846975" y="3314926"/>
            <a:ext cx="29355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каналов показывает, где участие наиболее доступно, быстро и безопасно, а где требует большей организованности.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822250" y="3314926"/>
            <a:ext cx="29355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Институциональные каналы дают устойчивый эффект, а цифровые и общественные формы усиливают обратную связь и общественное давление.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Политический диалог и компромисс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476241" y="1157959"/>
            <a:ext cx="41622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начинается с признания того, что разные группы общества могут иметь законные и обоснованные интересы. Без уважения к чужой позиции переговоры быстро превращаются в взаимное давление.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570600" y="2265825"/>
            <a:ext cx="41088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Компромисс не требует отказа от собственных принципов; он помогает определить, по каким вопросам возможно согласие, а по каким сохранится расхождение. Это снижает напряжённость и делает решение рабочим.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718800" y="3373700"/>
            <a:ext cx="39621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демократии особенно важно, чтобы граждане, партии и государство обсуждали спорные вопросы в рамках правил. Тогда конфликт не разрушает систему, а становится источником поиска более взвешенных решений.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Доверие работает как посредник между гражданином и системой: оно определяет, будет ли человек участвовать регулярно или только эпизодически.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Доверие к институтам и уровень участия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доверие к институтам, тем устойчивее легальные формы участия и тем слабее тяга к радикальным способам давления.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зависимость, отражающая общую политологическую закономерность, без привязки к конкретному эмпирическому опросу.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41949" y="112187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апатия возникает, когда люди не верят, что их голос что-то меняет. В такой среде снижается явка, ослабевает общественный контроль и растёт отчуждение от власти.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и риски политического участия
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3041949" y="204550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Популизм и упрощённые лозунги воздействуют на эмоции быстрее, чем сложные аргументы. Из-за этого общественная дискуссия может смещаться от анализа проблем к поиску удобных виноватых.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041949" y="296912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Фейковые новости, манипуляции и поляризация искажают восприятие событий. Они заставляют людей принимать решения на основе страха, раздражения или недоверия, а не проверенных фактов.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3041949" y="389275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Имитация участия и правовой нигилизм создают видимость активности без реального влияния и уважения к правилам. В результате общество теряет и эффективность, и доверие к законным процедурам.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7325" y="1392109"/>
            <a:ext cx="449400" cy="449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425" y="2097284"/>
            <a:ext cx="511200" cy="4089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6425" y="2801706"/>
            <a:ext cx="511200" cy="4089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53500" y="3484420"/>
            <a:ext cx="337050" cy="449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66425" y="4201648"/>
            <a:ext cx="511200" cy="40896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5800" y="578525"/>
            <a:ext cx="6934200" cy="50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Навыки осознанного гражданина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1281575" y="1596356"/>
            <a:ext cx="5797800" cy="2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сопоставлять источники, искать первоисточник и замечать, где сообщение содержит факт, а где — оценку или интерпретацию.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1281575" y="1341409"/>
            <a:ext cx="5797800" cy="25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информации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1281575" y="2276881"/>
            <a:ext cx="5797800" cy="2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порядка выборов, обращений и общественных обсуждений помогает действовать законно и понимать, какие каналы действительно работают.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1281575" y="2021934"/>
            <a:ext cx="5797800" cy="25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и процедуры
</a:t>
            </a:r>
            <a:endParaRPr lang="en-US" sz="1500" dirty="0"/>
          </a:p>
        </p:txBody>
      </p:sp>
      <p:sp>
        <p:nvSpPr>
          <p:cNvPr id="15" name="Text 6"/>
          <p:cNvSpPr txBox="1"/>
          <p:nvPr/>
        </p:nvSpPr>
        <p:spPr>
          <a:xfrm>
            <a:off x="1281575" y="2981302"/>
            <a:ext cx="5797800" cy="2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Способность слушать собеседника, аргументировать свою позицию и уважать иные взгляды делает участие содержательным, а не конфликтным.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1281575" y="2726355"/>
            <a:ext cx="5797800" cy="25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дискуссии
</a:t>
            </a:r>
            <a:endParaRPr lang="en-US" sz="1500" dirty="0"/>
          </a:p>
        </p:txBody>
      </p:sp>
      <p:sp>
        <p:nvSpPr>
          <p:cNvPr id="17" name="Text 8"/>
          <p:cNvSpPr txBox="1"/>
          <p:nvPr/>
        </p:nvSpPr>
        <p:spPr>
          <a:xfrm>
            <a:off x="1281575" y="3688666"/>
            <a:ext cx="5797800" cy="2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программ партий и движений позволяет сравнивать цели, обещания и реальные приоритеты, а не ориентироваться только на лозунги.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1281575" y="3433719"/>
            <a:ext cx="5797800" cy="25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программ
</a:t>
            </a:r>
            <a:endParaRPr lang="en-US" sz="1500" dirty="0"/>
          </a:p>
        </p:txBody>
      </p:sp>
      <p:sp>
        <p:nvSpPr>
          <p:cNvPr id="19" name="Text 10"/>
          <p:cNvSpPr txBox="1"/>
          <p:nvPr/>
        </p:nvSpPr>
        <p:spPr>
          <a:xfrm>
            <a:off x="1281575" y="4390105"/>
            <a:ext cx="5797800" cy="2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Осознанный гражданин понимает последствия своих решений, уважает права других людей и готов отвечать за собственную позицию в обществе.
</a:t>
            </a:r>
            <a:endParaRPr lang="en-US" sz="900" dirty="0"/>
          </a:p>
        </p:txBody>
      </p:sp>
      <p:sp>
        <p:nvSpPr>
          <p:cNvPr id="20" name="Text 11"/>
          <p:cNvSpPr txBox="1"/>
          <p:nvPr/>
        </p:nvSpPr>
        <p:spPr>
          <a:xfrm>
            <a:off x="1281575" y="4135158"/>
            <a:ext cx="5797800" cy="25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 за выбор
</a:t>
            </a:r>
            <a:endParaRPr lang="en-US" sz="1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08250" y="2489382"/>
            <a:ext cx="6935700" cy="16932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446525" y="1263448"/>
            <a:ext cx="6259200" cy="5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Гражданское участие начинается с понимания
</a:t>
            </a:r>
            <a:endParaRPr lang="en-US" sz="2127" dirty="0"/>
          </a:p>
        </p:txBody>
      </p:sp>
      <p:sp>
        <p:nvSpPr>
          <p:cNvPr id="6" name="Text 1"/>
          <p:cNvSpPr txBox="1"/>
          <p:nvPr/>
        </p:nvSpPr>
        <p:spPr>
          <a:xfrm>
            <a:off x="1446525" y="1866825"/>
            <a:ext cx="6259200" cy="5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система становится устойчивее, когда граждане не только имеют права, но и умеют пользоваться ими ответственно. Знание, диалог и правовая культура превращают участие в реальную силу изменений.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2026-05-25T13:52:47Z</dcterms:created>
  <dcterms:modified xsi:type="dcterms:W3CDTF">2026-05-25T13:52:47Z</dcterms:modified>
</cp:coreProperties>
</file>