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Транснационализация и глобализация мировой экономики: главные процессы конца XX — начала XXI века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единой экономической системой, где товары, капитал и технологии быстро пересекают границы.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глобализации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торговля и сотрудничество расширялись ускоренными темпами: ГАТТ снизило барьеры, а контейнеры, массовое производство и связь удешевили обмен. После 1990-х интернет и либерализация рынков резко усилили интеграцию стран.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«глобализация» и «транснационализация»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— это рост взаимосвязи стран в торговле, финансах, технологиях, культуре и информации. Связи становятся плотнее, а последствия решений в одной стране быстрее отражаются в других.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Транснационализация означает усиление роли компаний и сетей, которые работают сразу в нескольких государствах. Их деятельность выходит за рамки одного рынка и выстраивает «экономику поверх границ».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Транснациональная корпорация обычно имеет штаб-квартиру в одной стране, а производство, филиалы и сбыт — в разных. Эти процессы взаимосвязаны, но глобализация шире по охвату, чем транснационализация.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как главные участники мировой экономики
</a:t>
            </a:r>
            <a:endParaRPr lang="en-US" sz="1563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ТНК выстраивают «разные звенья» бизнеса в разных странах: добывают сырьё, создают компоненты, занимаются сборкой, организуют логистику и продают. Так формируется глобальная конкуренция.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Apple, Toyota, Samsung, Nestlé, Shell и Volkswagen. По оценкам UNCTAD, ТНК исчисляются десятками тысяч, а их зарубежные филиалы — сотнями тысяч, влияя на рынки труда и региональное развитие.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торговли, прямых иностранных инвестиций и глобального ВВП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интеграция, тем быстрее распространяются внешние шоки: кризисы бьют одновременно по торговле, инвестициям и экономическому росту.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 по описанию динамики (точные численные ряды не приведены).
</a:t>
            </a:r>
            <a:endParaRPr lang="en-US" sz="1377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неравномерность: ускорение в 2000-е сменяется спадом 2008–2009 и последующими колебаниями после пандемии.
</a:t>
            </a:r>
            <a:endParaRPr lang="en-US" sz="139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ускорили глобализацию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таможенных тарифов и торговых барьеров сделало международную торговлю экономически выгоднее: компании активнее выходят на внешние рынки, а потребители получают больший выбор товаров.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 резко удешевили доставку и упростили планирование поставок. Благодаря этому стало реалистичным производство «по частям» на разных территориях.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мобильная связь и цифровые платформы ускорили обмен информацией и управление проектами. Компаниям проще координировать команду и операции в разных часовых поясах.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позволило переносить отдельные этапы туда, где ниже издержки или выше квалификация. Производственные цепочки стали гибче, но и зависимее от сбоев.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стоимости в глобальной экономике
</a:t>
            </a:r>
            <a:endParaRPr lang="en-US" sz="2344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последовательность стадий (без привязки к конкретной компании)
</a:t>
            </a:r>
            <a:endParaRPr lang="en-US" sz="174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мировой экономической интеграции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расширяет ассортимент товаров и услуг: потребителям легче сравнивать предложения и находить решения под свои потребности, а рынки быстрее обновляются новыми продуктами.
</a:t>
            </a:r>
            <a:endParaRPr lang="en-US" sz="1313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качество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компаниями заставляет повышать качество и снижать цены. В результате выигрывают и покупатели, и фирмы, которые умеют работать эффективнее и инновационнее.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рынкам и технологиям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получают путь к новым рынкам сбыта, инвестициям и знаниям. Интеграция ускоряет модернизацию, потому что предприятия учатся у партнеров и перенимают технологии.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рабочих мест
</a:t>
            </a:r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ряда государств участие в мировом хозяйстве становится источником экономического роста: расширяются отрасли, модернизируется промышленность и появляются новые рабочие места в цепочках поставок.
</a:t>
            </a:r>
            <a:endParaRPr lang="en-US" sz="128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86398"/>
            <a:ext cx="4048200" cy="17562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глобализация влияет на разные группы стран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логике сравнения показателей в мировой экономике (без привязки к конкретной статистической таблице).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эффектов для развитых, развивающихся и сырьевых экономик: инвестиции, технологии, зависимость от спроса и специализация.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распределяются неравномерно: развитые сильнее выигрывают от технологий и управления, развивающиеся — от промышленного роста, а сырьевые наиболее уязвимы к ценовым шокам.
</a:t>
            </a:r>
            <a:endParaRPr lang="en-US" sz="17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для населения и рынка труда
</a:t>
            </a:r>
            <a:endParaRPr lang="en-US" sz="2264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конкуренция создаёт рабочие места в экспортных отраслях, логистике, услугах и высоких технологиях. Чем активнее цепочки поставок, тем больше спрос на специалистов разных профилей.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отдельных странах падает спрос на низкоквалифицированный труд: производство переносят в регионы с более низкими издержками, а часть операций автоматизируют. Из-за этого растёт риск безработицы.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разрыв в доходах между людьми с разным уровнем образования и квалификации. Поэтому важнее становятся переподготовка, цифровые навыки и непрерывное обучение на протяжении жизни.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экономики в условиях взаимозависимости
</a:t>
            </a:r>
            <a:endParaRPr lang="en-US" sz="2304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1990-х–2000-е: «сжатие» цепочек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 логистика становятся тесно связаны между странами. Компании оптимизируют запасы и сроки, поэтому сбой в одном регионе быстрее отражается на других.
</a:t>
            </a:r>
            <a:endParaRPr lang="en-US" sz="1522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2008–2009: кризис как «удар по всей системе»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финансовые условия ухудшаются, падают спрос и торговля, а затем пересыхает финансирование поставок. Даже экономики, не связанные напрямую, ощущают последствия из‑за общих цепочек.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2020–2022: пандемия и дефицит комплектующих
</a:t>
            </a:r>
            <a:pPr algn="l" indent="0" marL="0">
              <a:lnSpc>
                <a:spcPct val="100000"/>
              </a:lnSpc>
              <a:buNone/>
            </a:pPr>
            <a:r>
              <a:rPr lang="en-US" sz="6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COVID‑19 вскрыл зависимость от поставок микрочипов, медицинского оборудования, лекарств и комплектующих. Нарушение работы одного узла быстро распространялось дальше по цепочке.
</a:t>
            </a:r>
            <a:endParaRPr lang="en-US" sz="13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унификация и сохранение национальных особенностей
</a:t>
            </a:r>
            <a:endParaRPr lang="en-US" sz="1624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бренды, стриминговые платформы, социальные сети и международная реклама формируют похожие модели потребления в разных странах. Это усиливает эффект «узнаваемости» товаров и стилей жизни по всему миру.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потребление и роль глобальных медиа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компании часто адаптируют продукты под местные традиции: меняют меню, дизайн, упаковку и рекламные образы. Так глобальные форматы сосуществуют с местными привычками, сохраняя культурное разнообразие.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под локальные традиции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влияния транснациональных корпораций
</a:t>
            </a:r>
            <a:endParaRPr lang="en-US" sz="239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поддерживает вывод: капитал и технологии тяготеют к нескольким узлам, тогда как производственные сети разнесены по большему числу стран и регионов.
</a:t>
            </a:r>
            <a:endParaRPr lang="en-US" sz="145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 (в качестве ориентира для типов размещения ТНК; точные доли по регионам требуют уточнения по конкретной базе данных).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«ядро управления» и «распределение выпуска» часто оказываются в разных регионах: решения принимаются в ограниченном числе центров, производство — шире по миру.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03133"/>
            <a:ext cx="677400" cy="6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231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61813" y="1376750"/>
            <a:ext cx="491175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мировой экономики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перевозок — больше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международной торговли увеличивает объем грузоперевозок и потребление топлива. Это ведет к росту выбросов парниковых газов и повышает нагрузку на климатическую устойчивость.
</a:t>
            </a:r>
            <a:endParaRPr lang="en-US" sz="131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«экологического перетока» производств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экологический контроль в некоторых странах может стимулировать перенос загрязняющих производств. В результате часть ущерба «маскируется» и остается вне поля зрения потребителей.
</a:t>
            </a:r>
            <a:endParaRPr lang="en-US" sz="1262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Эко-стандарты и энергосбережение в компаниях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все чаще внедряют экологические стандарты, используют энергосберегающие технологии и меняют технологические цепочки. Это снижает ресурсное потребление и делает устойчивость частью стратегии.
</a:t>
            </a:r>
            <a:endParaRPr lang="en-US" sz="1230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Отчетность об устойчивом развитии как новая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вопрос все прочнее входит в экономические решения: от закупок сырья до управления цепочками поставок. Расширяется практическая отчетность по устойчивому развитию и воздействию на среду.
</a:t>
            </a:r>
            <a:endParaRPr lang="en-US" sz="120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030" y="1230400"/>
            <a:ext cx="231859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глобальной взаимозависимости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показателей раскрывает многослойность зависимости: торговля поддерживается капиталом, персональные перемещения следуют за экономическими шансами, а цифровые сервисы ускоряют обмен информацией.
</a:t>
            </a:r>
            <a:endParaRPr lang="en-US" sz="1763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UNCTAD, Всемирный банк, UN DESA (по соответствующим статистическим разделам).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метрик показывает, что связи стран проявляются не только в торговле, но и в потоках денег, людей, данных и впечатлений от путешествий.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как новый этап транснационализации
</a:t>
            </a:r>
            <a:endParaRPr lang="en-US" sz="2126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Интернет-торговля, облачные сервисы, цифровые платформы и удаленная работа расширили международные экономические связи: транзакции и сервисы стали возможны независимо от физической близости.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IT-компании управляют данными миллиардов пользователей и заметно влияют на рекламу, покупки и информационные потоки. В результате меняются правила конкуренции и распределение стоимости в цепочках.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обостряются вопросы цифрового суверенитета, защиты персональных данных, налогообложения транснациональных цифровых компаний и противодействия монополизации. Эти темы напрямую связаны с государственным регулированием.
</a:t>
            </a:r>
            <a:endParaRPr lang="en-US" sz="152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усилила скорость интеграции: как только услуги переводятся в онлайн, связи между странами становятся более мгновенными и масштабными. Поэтому риски и преимущества распространяются быстрее.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государств на глобализацию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баланса: открыть экономику, встроиться в цепочки поставок и одновременно обеспечить экономическую безопасность.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с сильными институтами, развитой инфраструктурой, качественным образованием и исследованиями лучше приспосабливаются к глобальной конкуренции. Они быстрее адаптируют производства и правила к меняющимся рынкам.
</a:t>
            </a:r>
            <a:endParaRPr lang="en-US" sz="171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увеличивают расходы на НИОКР, диверсифицируют поставщиков и сокращают зависимость от одного региона. Это помогает переживать перебои в логистике и внешние шоки без остановки выпуска.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конкурентоспособность все чаще определяется уровнем технологий, качеством управления и инновациями, а не только дешевой рабочей силой. Поэтому обучение и технологическое обновление становятся ключевыми инвестициями.
</a:t>
            </a:r>
            <a:endParaRPr lang="en-US" sz="1637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страны и компании повышают конкурентоспособность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влияния глобализации на мировое развитие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ускорила рост торговли, инвестиций, обмена знаниями и распространения технологий. Это расширило возможности для бизнеса и потребителей, а также ускорило модернизацию во многих странах.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она усилила неравенство между странами и внутри стран. Тому, кто включается в выгодные сегменты цепочек, удается развиваться быстрее, а другие сталкиваются с ограничением выбора и рабочих мест.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стала более зависимой от внешних кризисов: изменения в финансах, спросе или логистике быстро отражаются на национальных производителях. Отсюда — рост уязвимости и необходимость мер защиты.
</a:t>
            </a:r>
            <a:endParaRPr lang="en-US" sz="1545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также возросли, потому что растут перевозки и нагрузка на ресурсы. Транснационализация стала главным механизмом соединения национальных экономик, но последствия остаются противоречивыми.
</a:t>
            </a:r>
            <a:endParaRPr lang="en-US" sz="158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взаимосвязанный мир требует баланса между открытостью и устойчивостью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25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Транснационализация и глобализация сделали экономику более единой, динамичной и взаимозависимой: выросли торговля и технологический прогресс. Но усилились неравенство, уязвимость к кризисам и экологические риски, поэтому нужен баланс между открытостью, справедливостью и национальными интересами.
</a:t>
            </a:r>
            <a:endParaRPr lang="en-US" sz="338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2026-05-11T13:06:58Z</dcterms:created>
  <dcterms:modified xsi:type="dcterms:W3CDTF">2026-05-11T13:06:58Z</dcterms:modified>
</cp:coreProperties>
</file>