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727300"/>
            <a:ext cx="4326000" cy="29699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606975"/>
            <a:ext cx="83526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и основная мысль текста. Заглавие текста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34950" y="1725900"/>
            <a:ext cx="3624300" cy="29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Разбираемся, как увидеть главное в тексте.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200" y="2514555"/>
            <a:ext cx="8421600" cy="19491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1200" y="1308338"/>
            <a:ext cx="8421600" cy="86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понятия помогают точнее читать, пересказывать и анализировать текст. Когда ученик понимает их различие, ему легче найти главное, выбрать удачное название и объяснить авторский замысел.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61200" y="365375"/>
            <a:ext cx="84216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различать тему, мысль и заглавие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231" y="1514361"/>
            <a:ext cx="218400" cy="194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6056" y="1514361"/>
            <a:ext cx="218400" cy="194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5469" y="3300975"/>
            <a:ext cx="197925" cy="2262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407025" y="324475"/>
            <a:ext cx="8369700" cy="76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тема текста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870138" y="1433978"/>
            <a:ext cx="3444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чём говорится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332475" y="1996275"/>
            <a:ext cx="39822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называет предмет разговора в тексте. Она показывает, о каком событии, явлении, человеке или отношении идёт речь, и обычно формулируется очень кратко.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217925" y="1433975"/>
            <a:ext cx="35589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Широкий круг событий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680325" y="1994300"/>
            <a:ext cx="40965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может быть связана с природой, школой, семьёй, дружбой, праздником или поступком человека. Один текст обычно раскрывает только один главный предмет речи.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870166" y="3236625"/>
            <a:ext cx="79065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формулировка
</a:t>
            </a:r>
            <a:endParaRPr lang="en-US" sz="1400" dirty="0"/>
          </a:p>
        </p:txBody>
      </p:sp>
      <p:sp>
        <p:nvSpPr>
          <p:cNvPr id="16" name="Text 7"/>
          <p:cNvSpPr txBox="1"/>
          <p:nvPr/>
        </p:nvSpPr>
        <p:spPr>
          <a:xfrm>
            <a:off x="332475" y="3773875"/>
            <a:ext cx="8444100" cy="76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Тему удобно выражать словосочетанием или коротким предложением. Чем точнее она названа, тем легче понять содержание текста и не спутать главное с подробностями.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930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мысль показывает, ради чего написан текст. Она помогает понять авторский вывод: что он одобряет, осуждает, советует или считает важным в описанной ситуации.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365350"/>
            <a:ext cx="8394600" cy="12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основная мысль текста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351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основная мысль связана с поступком героя, жизненным наблюдением или нравственным уроком. В ней уже есть оценка, поэтому она шире, чем простое называние события.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154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тема отвечает на вопрос «о чём?», то основная мысль отвечает на вопрос «что хотел сказать автор?». Это главный смысл, который читатель должен вынести из текста.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4700" y="1857498"/>
            <a:ext cx="4365000" cy="149565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94804" y="4092575"/>
            <a:ext cx="43650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русскому языку, 6 класс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38075" y="166097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три понятия, чтобы увидеть их роль в тексте.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8075" y="293062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показывает содержание, основная мысль — смысл, а заглавие кратко связывает их в одно название.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13148"/>
            <a:ext cx="84387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Тема, основная мысль и заглавие: сравнение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4546" y="462650"/>
            <a:ext cx="3802008" cy="4231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775" y="1381309"/>
            <a:ext cx="3614100" cy="14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Заглавие может назвать тему прямо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название почти сразу подсказывает содержание: «Весенний день», «Мой класс», «Помощь другу». Такое заглавие удобно, потому что быстро ориентирует читателя. Оно связано с темой напрямую.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76775" y="3118895"/>
            <a:ext cx="3614100" cy="14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Заглавие может быть образным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Образное название не всегда называет событие прямо, но передаёт настроение или идею: «Первый шаг», «Мост дружбы», «Огонёк в окне». Смысл такого заглавия раскрывается после внимательного чтения.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06975" y="250250"/>
            <a:ext cx="4164900" cy="8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Прямое и образное заглавие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 тему и основную мысль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работы с текстом при чтении и анализе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925" y="365350"/>
            <a:ext cx="84735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Узкая и широкая тема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06975" y="3585675"/>
            <a:ext cx="36510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Узкая тема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Связана с одним событием, героем или ситуацией: «Потерянный мяч», «День в школе», «Разговор с бабушкой». Она помогает сосредоточиться на конкретной части текста.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36400" y="1908225"/>
            <a:ext cx="34944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Широкая тема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Объединяет много разных текстов: «Дружба», «Школа», «Природа», «Труд человека». Такая тема охватывает большой круг явлений и требует более точного уточнения.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744" y="2133575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слова обычно повторяются или связаны с главным событием текста. Это могут быть имена героев, важные действия, предметы или признаки, которые сразу выделяются при чтении.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321350" y="412500"/>
            <a:ext cx="8455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слова помогают найти тему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813970" y="2133650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вроде «мальчик», «помощь», «снег», «радость», «труд», «забота» помогают отделить главное от второстепенного. По ним проще понять, о чём говорится в тексте.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6690919" y="2133650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собрать ключевые слова вместе, тема становится яснее и точнее. Такой способ особенно полезен, когда текст короткий, но содержит несколько важных деталей и образов.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вид названия по-своему помогает читателю войти в текст и настроиться на его содержание.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русскому языку, 6 класс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Прямое заглавие точнее связывается с темой, а образное и вопросительное сильнее привлекают внимание.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 бывает заглавие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231" y="1195378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16294" y="1191478"/>
            <a:ext cx="197925" cy="226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3744" y="3242778"/>
            <a:ext cx="141375" cy="226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06056" y="3258812"/>
            <a:ext cx="218400" cy="194133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2" name="Text 1"/>
          <p:cNvSpPr txBox="1"/>
          <p:nvPr/>
        </p:nvSpPr>
        <p:spPr>
          <a:xfrm>
            <a:off x="889425" y="1127125"/>
            <a:ext cx="3519300" cy="16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Заглавие-сообщение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название прямо называет событие или явление, поэтому сразу подсказывает тему текста. Например, оно помогает быстро понять, о чём пойдёт речь, ещё до первого абзаца.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5257525" y="1127125"/>
            <a:ext cx="3519300" cy="16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Заглавие с героем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 названии появляется персонаж, и тогда читатель сразу понимает, кто будет в центре внимания. Это удобно, когда важно показать поступок, характер или отношение героя.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889425" y="3178425"/>
            <a:ext cx="3519300" cy="15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Заглавие-вопрос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Вопросительное название сразу создаёт интригу и направляет внимание на проблему текста. Оно помогает заранее задуматься о причине, выборе или событии, которое потом объясняется в содержании.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5257525" y="3178425"/>
            <a:ext cx="3519300" cy="15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Образное заглавие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название не называет тему прямо, но передаёт настроение, идею или скрытый смысл. Оно делает текст выразительнее и часто запоминается сильнее, чем простое прямое название.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заглавий в учебных текстах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975" y="1460580"/>
            <a:ext cx="4164900" cy="246219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75" y="4165050"/>
            <a:ext cx="4164900" cy="60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Примеры, составленные по учебному материалу для 6 класса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60625" y="1737000"/>
            <a:ext cx="36381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8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Сравните, как кратко формулируются тема, основная мысль и заглавие в разных ситуациях.
</a:t>
            </a:r>
            <a:endParaRPr lang="en-US" sz="1282" dirty="0"/>
          </a:p>
        </p:txBody>
      </p:sp>
      <p:sp>
        <p:nvSpPr>
          <p:cNvPr id="7" name="Text 2"/>
          <p:cNvSpPr txBox="1"/>
          <p:nvPr/>
        </p:nvSpPr>
        <p:spPr>
          <a:xfrm>
            <a:off x="4960625" y="2923300"/>
            <a:ext cx="36381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8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называет предмет речи, основная мысль выражает вывод, а заглавие должно быть коротким и точно связанным с содержанием.
</a:t>
            </a:r>
            <a:endParaRPr lang="en-US" sz="1282" dirty="0"/>
          </a:p>
        </p:txBody>
      </p:sp>
      <p:sp>
        <p:nvSpPr>
          <p:cNvPr id="8" name="Text 3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темы, основной мысли и заглавия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059889"/>
            <a:ext cx="8355900" cy="16401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3094933"/>
            <a:ext cx="3903000" cy="16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пересказ длиннее темы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Пересказ перечисляет все события по порядку, поэтому он почти всегда длиннее. Тема же называет только главное, без лишних подробностей и второстепенных действий.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834025" y="3094933"/>
            <a:ext cx="3903000" cy="16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сократить текст до темы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выделяют главную ситуацию, а потом формулируют её одним предложением. Так длинный пересказ превращается в точную тему, которая помогает понять содержание быстрее.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94050" y="182989"/>
            <a:ext cx="8355900" cy="72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Ошибка: тема не равна пересказу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55600" y="1566294"/>
            <a:ext cx="62640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отвечает на вопрос «о чём текст?». Она называет предмет разговора: событие, героя, явление или ситуацию, не раскрывая авторского вывода.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263117" y="2799670"/>
            <a:ext cx="58566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мысль отвечает на вопрос «что хотел сказать автор?». В ней обычно есть оценка, совет, наблюдение или вывод, который важен для читателя.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2657122" y="4014517"/>
            <a:ext cx="54627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тема может быть короткой, то основная мысль должна передавать смысл текста. Она не заменяется названием героя или простым перечислением событий.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439075" y="184100"/>
            <a:ext cx="82632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отличить основную мысль от темы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точность заглавия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строится от содержания текста к его краткому названию.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231" y="1502228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49394" y="1502228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23556" y="1524068"/>
            <a:ext cx="218400" cy="1747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822094" y="1498328"/>
            <a:ext cx="169650" cy="226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571881" y="1502228"/>
            <a:ext cx="218400" cy="2184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14" name="Text 1"/>
          <p:cNvSpPr txBox="1"/>
          <p:nvPr/>
        </p:nvSpPr>
        <p:spPr>
          <a:xfrm>
            <a:off x="407025" y="324475"/>
            <a:ext cx="8369700" cy="76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Слова-подсказки для формулировки основной мысли
</a:t>
            </a:r>
            <a:endParaRPr lang="en-US" sz="2400" dirty="0"/>
          </a:p>
        </p:txBody>
      </p:sp>
      <p:sp>
        <p:nvSpPr>
          <p:cNvPr id="15" name="Text 2"/>
          <p:cNvSpPr txBox="1"/>
          <p:nvPr/>
        </p:nvSpPr>
        <p:spPr>
          <a:xfrm>
            <a:off x="332575" y="1939400"/>
            <a:ext cx="1446900" cy="6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Важно, нужно
</a:t>
            </a:r>
            <a:endParaRPr lang="en-US" sz="1300" dirty="0"/>
          </a:p>
        </p:txBody>
      </p:sp>
      <p:sp>
        <p:nvSpPr>
          <p:cNvPr id="16" name="Text 3"/>
          <p:cNvSpPr txBox="1"/>
          <p:nvPr/>
        </p:nvSpPr>
        <p:spPr>
          <a:xfrm>
            <a:off x="332475" y="2746675"/>
            <a:ext cx="1446900" cy="15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помогают показать значимость события или поступка. Они часто встречаются там, где автор подчёркивает, что действие имеет серьёзное значение для человека или для окружающих.
</a:t>
            </a:r>
            <a:endParaRPr lang="en-US" sz="1086" dirty="0"/>
          </a:p>
        </p:txBody>
      </p:sp>
      <p:sp>
        <p:nvSpPr>
          <p:cNvPr id="17" name="Text 4"/>
          <p:cNvSpPr txBox="1"/>
          <p:nvPr/>
        </p:nvSpPr>
        <p:spPr>
          <a:xfrm>
            <a:off x="2106737" y="1939400"/>
            <a:ext cx="1446900" cy="6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
</a:t>
            </a:r>
            <a:endParaRPr lang="en-US" sz="1300" dirty="0"/>
          </a:p>
        </p:txBody>
      </p:sp>
      <p:sp>
        <p:nvSpPr>
          <p:cNvPr id="18" name="Text 5"/>
          <p:cNvSpPr txBox="1"/>
          <p:nvPr/>
        </p:nvSpPr>
        <p:spPr>
          <a:xfrm>
            <a:off x="2106638" y="2746675"/>
            <a:ext cx="1446900" cy="15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слово часто указывает на нравственную оценку. С его помощью автор показывает границу дозволенного и помогает читателю понять, какой поступок считать неправильным.
</a:t>
            </a:r>
            <a:endParaRPr lang="en-US" sz="1086" dirty="0"/>
          </a:p>
        </p:txBody>
      </p:sp>
      <p:sp>
        <p:nvSpPr>
          <p:cNvPr id="19" name="Text 6"/>
          <p:cNvSpPr txBox="1"/>
          <p:nvPr/>
        </p:nvSpPr>
        <p:spPr>
          <a:xfrm>
            <a:off x="3880900" y="1939400"/>
            <a:ext cx="1446900" cy="6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Помогает, учит
</a:t>
            </a:r>
            <a:endParaRPr lang="en-US" sz="1300" dirty="0"/>
          </a:p>
        </p:txBody>
      </p:sp>
      <p:sp>
        <p:nvSpPr>
          <p:cNvPr id="20" name="Text 7"/>
          <p:cNvSpPr txBox="1"/>
          <p:nvPr/>
        </p:nvSpPr>
        <p:spPr>
          <a:xfrm>
            <a:off x="3880800" y="2746675"/>
            <a:ext cx="1446900" cy="15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удобно использовать, когда текст показывает пользу поступка, знания или опыта. Они подсказывают, что в центре внимания находится вывод о ценности действия.
</a:t>
            </a:r>
            <a:endParaRPr lang="en-US" sz="1086" dirty="0"/>
          </a:p>
        </p:txBody>
      </p:sp>
      <p:sp>
        <p:nvSpPr>
          <p:cNvPr id="21" name="Text 8"/>
          <p:cNvSpPr txBox="1"/>
          <p:nvPr/>
        </p:nvSpPr>
        <p:spPr>
          <a:xfrm>
            <a:off x="5655063" y="1939400"/>
            <a:ext cx="1446900" cy="6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Показывает, доказывает
</a:t>
            </a:r>
            <a:endParaRPr lang="en-US" sz="1300" dirty="0"/>
          </a:p>
        </p:txBody>
      </p:sp>
      <p:sp>
        <p:nvSpPr>
          <p:cNvPr id="22" name="Text 9"/>
          <p:cNvSpPr txBox="1"/>
          <p:nvPr/>
        </p:nvSpPr>
        <p:spPr>
          <a:xfrm>
            <a:off x="5654963" y="2746675"/>
            <a:ext cx="1446900" cy="15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выражения помогают сформулировать главную мысль точнее. Они подходят для текстов, где автор не просто рассказывает, а убеждает читателя и подводит его к выводу.
</a:t>
            </a:r>
            <a:endParaRPr lang="en-US" sz="1072" dirty="0"/>
          </a:p>
        </p:txBody>
      </p:sp>
      <p:sp>
        <p:nvSpPr>
          <p:cNvPr id="23" name="Text 10"/>
          <p:cNvSpPr txBox="1"/>
          <p:nvPr/>
        </p:nvSpPr>
        <p:spPr>
          <a:xfrm>
            <a:off x="7429225" y="1939400"/>
            <a:ext cx="1446900" cy="6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Заставляет задуматься
</a:t>
            </a:r>
            <a:endParaRPr lang="en-US" sz="1300" dirty="0"/>
          </a:p>
        </p:txBody>
      </p:sp>
      <p:sp>
        <p:nvSpPr>
          <p:cNvPr id="24" name="Text 11"/>
          <p:cNvSpPr txBox="1"/>
          <p:nvPr/>
        </p:nvSpPr>
        <p:spPr>
          <a:xfrm>
            <a:off x="7429125" y="2746675"/>
            <a:ext cx="1446900" cy="15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формула помогает передать скрытый смысл текста. Она показывает, что автор ожидает от читателя размышления, а не только запоминания событий и фактов.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4700" y="1767630"/>
            <a:ext cx="4365000" cy="167539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94804" y="4092575"/>
            <a:ext cx="43650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примеры, составленные по теме урока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38075" y="166097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Сопоставьте краткое содержание, тему и заглавие и проверьте, насколько точно они связаны между собой.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8075" y="293062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Хорошее заглавие коротко передаёт смысл текста, не перегружает его деталями и помогает быстро понять главную ситуацию.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13148"/>
            <a:ext cx="84387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Мини-практика: короткое содержание и удачное заглавие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4546" y="462650"/>
            <a:ext cx="3802008" cy="4231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775" y="1381309"/>
            <a:ext cx="3614100" cy="14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образное название работает в тексте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Образное заглавие не всегда прямо называет событие, но создаёт настроение и подсказывает идею. Оно может быть связано с метафорой, сравнением или ярким образом.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76775" y="3118895"/>
            <a:ext cx="3614100" cy="14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его нужно читать особенно внимательно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Понять такое название полностью можно только после чтения текста. Тогда становится ясно, почему автор выбрал именно этот образ и какой смысл он помогает раскрыть.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06975" y="250250"/>
            <a:ext cx="4164900" cy="8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Образное заглавие и его смысл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930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ответь на три вопроса: о чём текст, что в нём главное и как его назвать. Если ответы расходятся, значит, формулировки нужно уточнить.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365350"/>
            <a:ext cx="8394600" cy="12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ученик может проверить себя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351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тема получилась слишком длинной, она, скорее всего, похожа на пересказ. Тема должна быть краткой и называть только главный предмет разговора без подробностей.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154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заглавие не связано с содержанием, его стоит изменить. Хорошее название помогает увидеть смысл текста, а не только героя или одно событие.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6550" y="973425"/>
            <a:ext cx="4356900" cy="3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ключа к пониманию текста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называет содержание, основная мысль выражает главный вывод, а заглавие кратко обозначает текст и помогает увидеть его смысл. Умение различать эти элементы делает чтение точнее и осмысленнее.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2026-05-23T09:10:58Z</dcterms:created>
  <dcterms:modified xsi:type="dcterms:W3CDTF">2026-05-23T09:10:58Z</dcterms:modified>
</cp:coreProperties>
</file>