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image" Target="../media/image-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image" Target="../media/image-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image" Target="../media/image-4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image" Target="../media/image-8-6.png"/><Relationship Id="rId7" Type="http://schemas.openxmlformats.org/officeDocument/2006/relationships/image" Target="../media/image-8-7.png"/><Relationship Id="rId8" Type="http://schemas.openxmlformats.org/officeDocument/2006/relationships/image" Target="../media/image-8-8.png"/><Relationship Id="rId9" Type="http://schemas.openxmlformats.org/officeDocument/2006/relationships/image" Target="../media/image-8-9.png"/><Relationship Id="rId10" Type="http://schemas.openxmlformats.org/officeDocument/2006/relationships/image" Target="../media/image-8-10.png"/><Relationship Id="rId11" Type="http://schemas.openxmlformats.org/officeDocument/2006/relationships/image" Target="../media/image-8-11.png"/><Relationship Id="rId12" Type="http://schemas.openxmlformats.org/officeDocument/2006/relationships/image" Target="../media/image-8-12.png"/><Relationship Id="rId13" Type="http://schemas.openxmlformats.org/officeDocument/2006/relationships/image" Target="../media/image-8-13.png"/><Relationship Id="rId14" Type="http://schemas.openxmlformats.org/officeDocument/2006/relationships/image" Target="../media/image-8-14.png"/><Relationship Id="rId15" Type="http://schemas.openxmlformats.org/officeDocument/2006/relationships/slideLayout" Target="../slideLayouts/slideLayout1.xml"/><Relationship Id="rId1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image" Target="../media/image-13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image" Target="../media/image-15-8.png"/><Relationship Id="rId9" Type="http://schemas.openxmlformats.org/officeDocument/2006/relationships/image" Target="../media/image-15-9.png"/><Relationship Id="rId10" Type="http://schemas.openxmlformats.org/officeDocument/2006/relationships/image" Target="../media/image-15-10.png"/><Relationship Id="rId11" Type="http://schemas.openxmlformats.org/officeDocument/2006/relationships/image" Target="../media/image-15-11.png"/><Relationship Id="rId12" Type="http://schemas.openxmlformats.org/officeDocument/2006/relationships/image" Target="../media/image-1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image" Target="../media/image-17-6.jpeg"/><Relationship Id="rId7" Type="http://schemas.openxmlformats.org/officeDocument/2006/relationships/image" Target="../media/image-17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94425" y="161"/>
            <a:ext cx="8549700" cy="514317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80000" y="1800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Повести Тургенева «Муму» и «Постоялый двор»: человек, среда и нравственный выбор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мир Тургенева проверяет человека на достоинство, сострадание и протест.
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700" dirty="0"/>
          </a:p>
        </p:txBody>
      </p:sp>
      <p:sp>
        <p:nvSpPr>
          <p:cNvPr id="7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и реалистическая проза 1850-х годов
</a:t>
            </a:r>
            <a:endParaRPr lang="en-US" sz="2223" dirty="0"/>
          </a:p>
        </p:txBody>
      </p:sp>
      <p:sp>
        <p:nvSpPr>
          <p:cNvPr id="8" name="Text 2"/>
          <p:cNvSpPr txBox="1"/>
          <p:nvPr/>
        </p:nvSpPr>
        <p:spPr>
          <a:xfrm>
            <a:off x="180000" y="4080300"/>
            <a:ext cx="33630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 и «Постоялый двор» принадлежат к зрелой реалистической прозе Тургенева. В них писатель показывает крепостную Россию, социальную несправедливость и внутреннюю жизнь человека, для которого нравственный выбор часто оказывается важнее внешней силы.
</a:t>
            </a:r>
            <a:endParaRPr lang="en-US" sz="9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фон: крепостное право и бесправие человека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Крепостной строй лишает зависимого человека личной свободы, права на выбор и защиты собственного достоинства. Его судьба определяется волей хозяина, а не собственными решениями.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и психологические последствия такого мира: подавленность, внутреннюю разобщенность, утрату надежды на справедливость и трудность открытого сопротивления.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Барская власть проникает в повседневность: страх наказания, привычка к подчинению и молчанию становятся обычным состоянием дворовых людей. Несвобода формирует не только быт, но и характеры.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7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700" dirty="0"/>
          </a:p>
        </p:txBody>
      </p:sp>
      <p:sp>
        <p:nvSpPr>
          <p:cNvPr id="9" name="Text 1"/>
          <p:cNvSpPr txBox="1"/>
          <p:nvPr/>
        </p:nvSpPr>
        <p:spPr>
          <a:xfrm>
            <a:off x="180000" y="180000"/>
            <a:ext cx="5992500" cy="6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трагическая линия повести «Муму»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394025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Деревня и переезд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живет в деревне, затем по воле барыни оказывается в Москве. Уже здесь видно его полное подчинение чужой власти.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55975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Муму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спасает щенка, дает ему имя и привязывается к нему. Впервые в его жизни возникает личное, искреннее чувство.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72548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Приказ барыни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Недовольство барыни собакой разрушает хрупкое счастье героя. Распоряжение избавиться от Муму делает конфликт неизбежным.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6891217" y="1903425"/>
            <a:ext cx="20730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Развязка и уход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сам выполняет жестокий приказ и покидает барский дом. Его уход становится молчаливым утверждением собственного достоинства.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Сюжет и нравственная проблематика повести «Постоялый двор»
</a:t>
            </a:r>
            <a:endParaRPr lang="en-US" sz="2223" dirty="0"/>
          </a:p>
        </p:txBody>
      </p:sp>
      <p:sp>
        <p:nvSpPr>
          <p:cNvPr id="10" name="Text 1"/>
          <p:cNvSpPr txBox="1"/>
          <p:nvPr/>
        </p:nvSpPr>
        <p:spPr>
          <a:xfrm>
            <a:off x="337050" y="17431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Постоялый двор у Тургенева — это пространство дороги, где люди встречаются случайно и ненадолго. Оно подчеркивает временность связей и непрочность любого уклада.
</a:t>
            </a:r>
            <a:endParaRPr lang="en-US" sz="800" dirty="0"/>
          </a:p>
        </p:txBody>
      </p:sp>
      <p:sp>
        <p:nvSpPr>
          <p:cNvPr id="11" name="Text 2"/>
          <p:cNvSpPr txBox="1"/>
          <p:nvPr/>
        </p:nvSpPr>
        <p:spPr>
          <a:xfrm>
            <a:off x="337050" y="3159800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Случайное соседство героев раскрывает их внутреннюю разобщенность. Между ними легко возникают недоверие, корысть и равнодушие вместо взаимной поддержки.
</a:t>
            </a:r>
            <a:endParaRPr lang="en-US" sz="800" dirty="0"/>
          </a:p>
        </p:txBody>
      </p:sp>
      <p:sp>
        <p:nvSpPr>
          <p:cNvPr id="12" name="Text 3"/>
          <p:cNvSpPr txBox="1"/>
          <p:nvPr/>
        </p:nvSpPr>
        <p:spPr>
          <a:xfrm>
            <a:off x="3192150" y="1743087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этом мире особенно заметны бедность, усталость и бытовая неустроенность. Повседневная жизнь лишена устойчивости и не дает человеку опоры.
</a:t>
            </a:r>
            <a:endParaRPr lang="en-US" sz="800" dirty="0"/>
          </a:p>
        </p:txBody>
      </p:sp>
      <p:sp>
        <p:nvSpPr>
          <p:cNvPr id="13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700" dirty="0"/>
          </a:p>
        </p:txBody>
      </p:sp>
      <p:sp>
        <p:nvSpPr>
          <p:cNvPr id="14" name="Text 5"/>
          <p:cNvSpPr txBox="1"/>
          <p:nvPr/>
        </p:nvSpPr>
        <p:spPr>
          <a:xfrm>
            <a:off x="3192150" y="3149113"/>
            <a:ext cx="232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 нравственное опустошение среды без прямых оценок. Через мелкие бытовые эпизоды он заставляет увидеть, как легко разрушаются человеческие отношения.
</a:t>
            </a:r>
            <a:endParaRPr lang="en-US" sz="8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сюжетной основы повестей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по-разному Тургенев раскрывает зависимость человека от среды и власти.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повести показывают несвободу, но «Муму» строится вокруг личной трагедии, а «Постоялый двор» — вокруг распада повседневных связей.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
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410150" y="1574"/>
            <a:ext cx="5733900" cy="514035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700" dirty="0"/>
          </a:p>
        </p:txBody>
      </p:sp>
      <p:sp>
        <p:nvSpPr>
          <p:cNvPr id="8" name="Text 1"/>
          <p:cNvSpPr txBox="1"/>
          <p:nvPr/>
        </p:nvSpPr>
        <p:spPr>
          <a:xfrm>
            <a:off x="180000" y="1800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как трагический герой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852325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Сила без голоса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Герасим изображен физически мощным, трудолюбивым и немногословным человеком. Его глухонемота усиливает ощущение одиночества и невозможности прямо возразить миру.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4018950"/>
            <a:ext cx="30429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Личное чувство и внутренний протест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Любовь к Муму становится для него единственной областью личной свободы. Когда эта связь уничтожена, его молчаливый уход превращается в трагический, но достойный протест.
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10451" y="2371621"/>
            <a:ext cx="204900" cy="182133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2408388" y="2362487"/>
            <a:ext cx="200400" cy="200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4601826" y="2380727"/>
            <a:ext cx="204900" cy="16392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5" name="Image 13" descr="preencoded.png">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6796126" y="2380727"/>
            <a:ext cx="204900" cy="163920"/>
          </a:xfrm>
          <a:prstGeom prst="rect">
            <a:avLst/>
          </a:prstGeom>
        </p:spPr>
      </p:pic>
      <p:sp>
        <p:nvSpPr>
          <p:cNvPr id="16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барыни и устройство власти в «Муму»
</a:t>
            </a:r>
            <a:endParaRPr lang="en-US" sz="1823" dirty="0"/>
          </a:p>
        </p:txBody>
      </p:sp>
      <p:sp>
        <p:nvSpPr>
          <p:cNvPr id="17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700" dirty="0"/>
          </a:p>
        </p:txBody>
      </p:sp>
      <p:sp>
        <p:nvSpPr>
          <p:cNvPr id="18" name="Text 2"/>
          <p:cNvSpPr txBox="1"/>
          <p:nvPr/>
        </p:nvSpPr>
        <p:spPr>
          <a:xfrm>
            <a:off x="526227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Самодурная власть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Барыня действует не по закону и не по справедливости, а по настроению. Ее воля становится нормой для всего дома и не требует объяснений.
</a:t>
            </a:r>
            <a:endParaRPr lang="en-US" sz="900" dirty="0"/>
          </a:p>
        </p:txBody>
      </p:sp>
      <p:sp>
        <p:nvSpPr>
          <p:cNvPr id="19" name="Text 3"/>
          <p:cNvSpPr txBox="1"/>
          <p:nvPr/>
        </p:nvSpPr>
        <p:spPr>
          <a:xfrm>
            <a:off x="2722596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Каприз как правило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Решения барыни определяются раздражением, прихотью и минутным неудовольствием. Именно такая непредсказуемость делает власть особенно жестокой и опасной.
</a:t>
            </a:r>
            <a:endParaRPr lang="en-US" sz="900" dirty="0"/>
          </a:p>
        </p:txBody>
      </p:sp>
      <p:sp>
        <p:nvSpPr>
          <p:cNvPr id="20" name="Text 4"/>
          <p:cNvSpPr txBox="1"/>
          <p:nvPr/>
        </p:nvSpPr>
        <p:spPr>
          <a:xfrm>
            <a:off x="4918964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Привычка к подчинению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Дворовые люди заранее ждут произвола и не пытаются ему противостоять. Страх превращается в привычную форму поведения и лишает их инициативы.
</a:t>
            </a:r>
            <a:endParaRPr lang="en-US" sz="900" dirty="0"/>
          </a:p>
        </p:txBody>
      </p:sp>
      <p:sp>
        <p:nvSpPr>
          <p:cNvPr id="21" name="Text 5"/>
          <p:cNvSpPr txBox="1"/>
          <p:nvPr/>
        </p:nvSpPr>
        <p:spPr>
          <a:xfrm>
            <a:off x="7115332" y="2692775"/>
            <a:ext cx="17682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Произвол как система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показывает, что жестокость здесь не исключение, а повседневная норма. Власть действует потому, что окружающие давно признали ее безусловной.
</a:t>
            </a:r>
            <a:endParaRPr lang="en-US" sz="9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45225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Муму воплощает доверие и естественную привязанность, которых Герасим почти не получает от людей. Собака отвечает ему бескорыстной любовью и становится частью его внутреннего мира.
</a:t>
            </a:r>
            <a:endParaRPr lang="en-US" sz="900" dirty="0"/>
          </a:p>
        </p:txBody>
      </p:sp>
      <p:sp>
        <p:nvSpPr>
          <p:cNvPr id="8" name="Text 1"/>
          <p:cNvSpPr txBox="1"/>
          <p:nvPr/>
        </p:nvSpPr>
        <p:spPr>
          <a:xfrm>
            <a:off x="3349763" y="1996899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художественной системе повести Муму — это символ чистого чувства, не защищенного ни законом, ни моральной нормой общества. Ее хрупкость особенно усиливает трагизм происходящего.
</a:t>
            </a:r>
            <a:endParaRPr lang="en-US" sz="900" dirty="0"/>
          </a:p>
        </p:txBody>
      </p:sp>
      <p:sp>
        <p:nvSpPr>
          <p:cNvPr id="9" name="Text 2"/>
          <p:cNvSpPr txBox="1"/>
          <p:nvPr/>
        </p:nvSpPr>
        <p:spPr>
          <a:xfrm>
            <a:off x="6354300" y="1996921"/>
            <a:ext cx="2444400" cy="1531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Гибель Муму звучит как нравственный приговор крепостному порядку. В мире насилия даже преданность оказывается обречена, если она противоречит чужой воле.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Муму как символ преданности и беззащитности
</a:t>
            </a:r>
            <a:endParaRPr lang="en-US" sz="2223" dirty="0"/>
          </a:p>
        </p:txBody>
      </p:sp>
      <p:sp>
        <p:nvSpPr>
          <p:cNvPr id="11" name="Text 4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7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Эмоциональная динамика повести «Муму»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отражает не только последовательность событий, но и постепенное сжатие пространства личной свободы героя.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Пик трагизма связан с приказом барыни, а финальный подъем — с внутренним освобождением Герасима через уход.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Тургенев, повесть «Муму»
</a:t>
            </a:r>
            <a:endParaRPr lang="en-US" sz="7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80000" y="180000"/>
            <a:ext cx="3697800" cy="111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Этапы пространства и быта в повести «Постоялый двор»
</a:t>
            </a:r>
            <a:endParaRPr lang="en-US" sz="18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40752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и временная остановка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Герои оказываются в пространстве пути, где человек не принадлежит ни дому, ни дороге. Постоялый двор сразу задает ощущение временности, случайности и отсутствия надежной опоры.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007602" y="33092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неустроенность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Повседневность строится вокруг бедности, усталости и мелких расчетов. Простые бытовые сцены показывают, как тесно связаны материальная нужда, раздражение и недоверие между людьми.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5607677" y="2107725"/>
            <a:ext cx="2323800" cy="95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3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Нравственное огрубление
</a:t>
            </a:r>
            <a:pPr algn="l" indent="0" marL="0">
              <a:lnSpc>
                <a:spcPct val="115000"/>
              </a:lnSpc>
              <a:buNone/>
            </a:pPr>
            <a:r>
              <a:rPr lang="en-US" sz="56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Постепенно становится видно, что временное жилье не объединяет, а разобщает. В такой среде легко обнажаются корысть, равнодушие и внутренняя опустошенность, от которых особенно страдает слабый человек.
</a:t>
            </a:r>
            <a:endParaRPr lang="en-US" sz="939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93469" y="1318200"/>
            <a:ext cx="7957063" cy="22467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2688" y="297521"/>
            <a:ext cx="6277800" cy="70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барыни и постоялый двор: два типа художественного пространства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40941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показывает, как у Тургенева пространство определяет отношения между людьми и общий нравственный тон повести.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3463900" y="40940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Дом барыни воплощает систему подчинения, а постоялый двор — мир нестабильности, где человеческие связи слабеют и нравственная опора становится неустойчивой.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363375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
</a:t>
            </a:r>
            <a:endParaRPr lang="en-US" sz="7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1000" y="1629368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Объединяющая основа повестей — тема зависимости человека от среды, которая подавляет достоинство, лишает свободы выбора и делает сострадание особенно значимым нравственным критерием.
</a:t>
            </a:r>
            <a:endParaRPr lang="en-US" sz="900" dirty="0"/>
          </a:p>
        </p:txBody>
      </p:sp>
      <p:sp>
        <p:nvSpPr>
          <p:cNvPr id="9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темы и различия двух повестей
</a:t>
            </a:r>
            <a:endParaRPr lang="en-US" sz="2223" dirty="0"/>
          </a:p>
        </p:txBody>
      </p:sp>
      <p:sp>
        <p:nvSpPr>
          <p:cNvPr id="10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700" dirty="0"/>
          </a:p>
        </p:txBody>
      </p:sp>
      <p:sp>
        <p:nvSpPr>
          <p:cNvPr id="11" name="Text 3"/>
          <p:cNvSpPr txBox="1"/>
          <p:nvPr/>
        </p:nvSpPr>
        <p:spPr>
          <a:xfrm>
            <a:off x="261000" y="249392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«Муму» конфликт сосредоточен на частной трагедии: личная привязанность Герасима сталкивается с произволом барыни и превращается в испытание внутренней силы.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261000" y="3358487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«Постоялом дворе» важнее ощущение распада повседневных отношений: бедность, случайность встреч и духовная усталость создают мир, где доверие почти невозможно.
</a:t>
            </a:r>
            <a:endParaRPr lang="en-US" sz="900" dirty="0"/>
          </a:p>
        </p:txBody>
      </p:sp>
      <p:sp>
        <p:nvSpPr>
          <p:cNvPr id="13" name="Text 5"/>
          <p:cNvSpPr txBox="1"/>
          <p:nvPr/>
        </p:nvSpPr>
        <p:spPr>
          <a:xfrm>
            <a:off x="258450" y="4223045"/>
            <a:ext cx="4227900" cy="676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Тургенев не поучает открыто, а раскрывает гуманистическую позицию через детали быта, психологию героев и точное изображение социальной среды.
</a:t>
            </a:r>
            <a:endParaRPr lang="en-US" sz="9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3568" y="1506425"/>
            <a:ext cx="8776864" cy="3046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0150" y="307575"/>
            <a:ext cx="8543700" cy="542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конфликта в повести «Муму»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300150" y="907000"/>
            <a:ext cx="8543700" cy="35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событий и нарастание столкновения между человеческим чувством и барской властью в повести И. С. Тургенева.
</a:t>
            </a:r>
            <a:endParaRPr lang="en-US" sz="1123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31547" y="2578547"/>
            <a:ext cx="346800" cy="27744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207009" y="2563146"/>
            <a:ext cx="346800" cy="308267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82484" y="2578559"/>
            <a:ext cx="346800" cy="27744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второстепенных персонажей
</a:t>
            </a:r>
            <a:endParaRPr lang="en-US" sz="1823" dirty="0"/>
          </a:p>
        </p:txBody>
      </p:sp>
      <p:sp>
        <p:nvSpPr>
          <p:cNvPr id="15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700" dirty="0"/>
          </a:p>
        </p:txBody>
      </p:sp>
      <p:sp>
        <p:nvSpPr>
          <p:cNvPr id="16" name="Text 2"/>
          <p:cNvSpPr txBox="1"/>
          <p:nvPr/>
        </p:nvSpPr>
        <p:spPr>
          <a:xfrm>
            <a:off x="729278" y="2589450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Молчаливое окружение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«Муму» дворовые люди привыкли к страху и потому не вмешиваются, когда страдают Герасим и Муму. Их пассивность делает особенно заметным разрушительное действие крепостного порядка.
</a:t>
            </a:r>
            <a:endParaRPr lang="en-US" sz="928" dirty="0"/>
          </a:p>
        </p:txBody>
      </p:sp>
      <p:sp>
        <p:nvSpPr>
          <p:cNvPr id="17" name="Text 3"/>
          <p:cNvSpPr txBox="1"/>
          <p:nvPr/>
        </p:nvSpPr>
        <p:spPr>
          <a:xfrm>
            <a:off x="3704740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Бытовая жестокость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«Постоялом дворе» второстепенные персонажи показывают, как мелочность, усталость и недоверие становятся частью повседневной нормы. Через них раскрывается не уют дома, а его нравственная пустота.
</a:t>
            </a:r>
            <a:endParaRPr lang="en-US" sz="928" dirty="0"/>
          </a:p>
        </p:txBody>
      </p:sp>
      <p:sp>
        <p:nvSpPr>
          <p:cNvPr id="18" name="Text 4"/>
          <p:cNvSpPr txBox="1"/>
          <p:nvPr/>
        </p:nvSpPr>
        <p:spPr>
          <a:xfrm>
            <a:off x="6680215" y="2589473"/>
            <a:ext cx="2184300" cy="94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художественный эффект
</a:t>
            </a:r>
            <a:pPr algn="l" indent="0" marL="0">
              <a:lnSpc>
                <a:spcPct val="115000"/>
              </a:lnSpc>
              <a:buNone/>
            </a:pPr>
            <a:r>
              <a:rPr lang="en-US" sz="5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3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Окружающие героев фигуры не просто дополняют сюжет, а усиливают чувство разобщенности общества. Тургенев показывает, что среда формирует поведение не меньше, чем личный характер.
</a:t>
            </a:r>
            <a:endParaRPr lang="en-US" sz="928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05500" y="2048501"/>
            <a:ext cx="5158500" cy="2152947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2002"/>
            <a:ext cx="5253300" cy="85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Сопоставление художественных доминант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180000" y="2318775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Диаграмма показывает, что в обеих повестях реалистическая точность сочетается с высокой эмоциональной напряженностью и нравственной оценкой происходящего.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180000" y="3332972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 сильнее опирается на трагизм и символику, а «Постоялый двор» — на бытовую наблюдательность и социальную критику; вместе они создают цельный гуманистический взгляд.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3874550" y="4265275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63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Тургенев; сопоставительный анализ по повестям «Муму» и «Постоялый двор»
</a:t>
            </a:r>
            <a:endParaRPr lang="en-US" sz="636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30750" y="1251272"/>
            <a:ext cx="5433300" cy="1029356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30750" y="2396970"/>
            <a:ext cx="5433300" cy="1029356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530750" y="3558571"/>
            <a:ext cx="5433300" cy="102935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180000" y="247500"/>
            <a:ext cx="8784000" cy="66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Пейзаж и бытовая деталь у Тургенева
</a:t>
            </a:r>
            <a:endParaRPr lang="en-US" sz="1823" dirty="0"/>
          </a:p>
        </p:txBody>
      </p:sp>
      <p:sp>
        <p:nvSpPr>
          <p:cNvPr id="10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700" dirty="0"/>
          </a:p>
        </p:txBody>
      </p:sp>
      <p:sp>
        <p:nvSpPr>
          <p:cNvPr id="11" name="Text 2"/>
          <p:cNvSpPr txBox="1"/>
          <p:nvPr/>
        </p:nvSpPr>
        <p:spPr>
          <a:xfrm>
            <a:off x="179950" y="1249800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Тихий двор перед бедой
</a:t>
            </a:r>
            <a:pPr algn="l" indent="0" marL="0">
              <a:lnSpc>
                <a:spcPct val="115000"/>
              </a:lnSpc>
              <a:buNone/>
            </a:pPr>
            <a:r>
              <a:rPr lang="en-US" sz="64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2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Сумеречный двор у Тургенева часто выглядит спокойно только внешне: в нем уже чувствуется напряжение, одиночество и скрытая тревога. Такая деталь помогает увидеть, как обычное пространство становится психологическим отражением состояния героя.
</a:t>
            </a:r>
            <a:endParaRPr lang="en-US" sz="1012" dirty="0"/>
          </a:p>
        </p:txBody>
      </p:sp>
      <p:sp>
        <p:nvSpPr>
          <p:cNvPr id="12" name="Text 3"/>
          <p:cNvSpPr txBox="1"/>
          <p:nvPr/>
        </p:nvSpPr>
        <p:spPr>
          <a:xfrm>
            <a:off x="179950" y="2395497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Дорога как знак неустойчивости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Пыльная дорога, случайный ночлег, холодное помещение — все это создает образ жизни без прочной опоры. В «Постоялом дворе» именно такая среда делает людей особенно уязвимыми перед усталостью, нуждой и равнодушием.
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179950" y="3557099"/>
            <a:ext cx="3055800" cy="103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Усадьба и человеческая зависимость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Барская усадьба в «Муму» кажется упорядоченной, но за внешним порядком скрываются страх и произвол. Бытовая подробность здесь важна не сама по себе, а как знак несвободы, в которой живут дворовые люди.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000" y="16444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Финал «Муму» не только трагичен, но и значим нравственно: Герасим, потеряв Муму, окончательно отказывается признавать над собой власть, унижающую человеческое достоинство.
</a:t>
            </a:r>
            <a:endParaRPr lang="en-US" sz="1000" dirty="0"/>
          </a:p>
        </p:txBody>
      </p:sp>
      <p:sp>
        <p:nvSpPr>
          <p:cNvPr id="8" name="Text 1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Нравственный смысл финалов
</a:t>
            </a:r>
            <a:endParaRPr lang="en-US" sz="2223" dirty="0"/>
          </a:p>
        </p:txBody>
      </p:sp>
      <p:sp>
        <p:nvSpPr>
          <p:cNvPr id="9" name="Text 2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700" dirty="0"/>
          </a:p>
        </p:txBody>
      </p:sp>
      <p:sp>
        <p:nvSpPr>
          <p:cNvPr id="10" name="Text 3"/>
          <p:cNvSpPr txBox="1"/>
          <p:nvPr/>
        </p:nvSpPr>
        <p:spPr>
          <a:xfrm>
            <a:off x="261000" y="271055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«Постоялом дворе» развязка подчеркивает пустоту среды, где случайность, бедность и моральная усталость разрушают доверие и делают человека почти беззащитным перед жизнью.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261000" y="3776700"/>
            <a:ext cx="4227900" cy="83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Оба финала оставляют тяжелое впечатление, но именно в этом проявляется позиция Тургенева: он требует видеть за частной судьбой общественную несправедливость и нравственную ответственность.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80000" y="2518933"/>
            <a:ext cx="5253300" cy="1483285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99400" y="326400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запомнить для сопоставления повестей
</a:t>
            </a:r>
            <a:endParaRPr lang="en-US" sz="2223" dirty="0"/>
          </a:p>
        </p:txBody>
      </p:sp>
      <p:sp>
        <p:nvSpPr>
          <p:cNvPr id="8" name="Text 1"/>
          <p:cNvSpPr txBox="1"/>
          <p:nvPr/>
        </p:nvSpPr>
        <p:spPr>
          <a:xfrm>
            <a:off x="8761150" y="4751250"/>
            <a:ext cx="1401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700" dirty="0"/>
          </a:p>
        </p:txBody>
      </p:sp>
      <p:sp>
        <p:nvSpPr>
          <p:cNvPr id="9" name="Text 2"/>
          <p:cNvSpPr txBox="1"/>
          <p:nvPr/>
        </p:nvSpPr>
        <p:spPr>
          <a:xfrm>
            <a:off x="5787400" y="2306000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Ключевые опоры для сравнения: кто герой, в чем конфликт, какими средствами он раскрыт и к какому выводу приводит читателя.
</a:t>
            </a:r>
            <a:endParaRPr lang="en-US" sz="900" dirty="0"/>
          </a:p>
        </p:txBody>
      </p:sp>
      <p:sp>
        <p:nvSpPr>
          <p:cNvPr id="10" name="Text 3"/>
          <p:cNvSpPr txBox="1"/>
          <p:nvPr/>
        </p:nvSpPr>
        <p:spPr>
          <a:xfrm>
            <a:off x="5787400" y="3320197"/>
            <a:ext cx="3176700" cy="86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Обе повести раскрывают разрушительное действие несвободы, но делают это по-разному: через трагедию личного чувства и через картину повседневной неустроенности.
</a:t>
            </a:r>
            <a:endParaRPr lang="en-US" sz="900" dirty="0"/>
          </a:p>
        </p:txBody>
      </p:sp>
      <p:sp>
        <p:nvSpPr>
          <p:cNvPr id="11" name="Text 4"/>
          <p:cNvSpPr txBox="1"/>
          <p:nvPr/>
        </p:nvSpPr>
        <p:spPr>
          <a:xfrm>
            <a:off x="180000" y="4539000"/>
            <a:ext cx="3176700" cy="15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И. С. Тургенев
</a:t>
            </a:r>
            <a:endParaRPr lang="en-US" sz="7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80000" y="464175"/>
            <a:ext cx="52533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23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Итог: две повести о цене человеческого достоинства
</a:t>
            </a:r>
            <a:endParaRPr lang="en-US" sz="2223" dirty="0"/>
          </a:p>
        </p:txBody>
      </p:sp>
      <p:sp>
        <p:nvSpPr>
          <p:cNvPr id="6" name="Text 1"/>
          <p:cNvSpPr txBox="1"/>
          <p:nvPr/>
        </p:nvSpPr>
        <p:spPr>
          <a:xfrm>
            <a:off x="330850" y="2622913"/>
            <a:ext cx="3562200" cy="1190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«Муму» и «Постоялый двор» по-разному показывают, как среда ломает человека, но обе повести утверждают ценность внутренней свободы, сострадания и нравственной ответственности.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2026-05-19T21:06:36Z</dcterms:created>
  <dcterms:modified xsi:type="dcterms:W3CDTF">2026-05-19T21:06:36Z</dcterms:modified>
</cp:coreProperties>
</file>