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6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Азии, Африки и Латинской Америки
</a:t>
            </a:r>
            <a:endParaRPr lang="en-US" sz="3625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через географию, население, экономику и вызовы.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 эти регионы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регионы объединяют большую часть стран Глобального Юга, где природные условия, демография и мировая экономика особенно тесно связаны.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региона на карте мира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49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пространство масштабов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Азия занимает огромную полосу от Ближнего Востока до Тихого океана. Здесь сосредоточены и густонаселённые равнины, и высокогорья, и пустыни, поэтому регион сразу читается как пространство контрастов.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материк поясов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почти полностью лежит между тропиками, а её территория включает пустыни, саванны, влажные леса и большие речные бассейны. Поэтому на карте материк выглядит как сочетание природных поясов, а не одной однообразной зоны.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мост контрастов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тянется от Мексики до южной части Южной Америки и объединяет горы, леса и побережья двух океанов. Такая география делает регион заметным участником мировой торговли и добычи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понятие «Глобальный Юг»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Юг — это не единый блок, а группа стран, которые чаще решают задачи ускоренного роста, модернизации инфраструктуры и снижения неравенства.
</a:t>
            </a:r>
            <a:endParaRPr lang="en-US" sz="1505" dirty="0"/>
          </a:p>
        </p:txBody>
      </p:sp>
      <p:sp>
        <p:nvSpPr>
          <p:cNvPr id="9" name="Text 3"/>
          <p:cNvSpPr txBox="1"/>
          <p:nvPr/>
        </p:nvSpPr>
        <p:spPr>
          <a:xfrm>
            <a:off x="3276363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внутри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регионов различия очень велики: рядом могут находиться высокодоходные экономики и государства с ограниченными ресурсами, слабой инфраструктурой и более низким уровнем жизни.
</a:t>
            </a:r>
            <a:endParaRPr lang="en-US" sz="1505" dirty="0"/>
          </a:p>
        </p:txBody>
      </p:sp>
      <p:sp>
        <p:nvSpPr>
          <p:cNvPr id="10" name="Text 4"/>
          <p:cNvSpPr txBox="1"/>
          <p:nvPr/>
        </p:nvSpPr>
        <p:spPr>
          <a:xfrm>
            <a:off x="6192724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сравнение требует осторожности: общие закономерности есть, но опыт Сингапура, Бразилии, Эфиопии или Гаити сильно различается.
</a:t>
            </a:r>
            <a:endParaRPr lang="en-US" sz="150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Азии: климат и рельеф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рельеф Азии задают условия жизни, хозяйства и перемещений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Африки: пояса и речные системы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Африки объясняется положением материка между тропиками и ролью водных 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Латинской Америки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побережья Латинской Америки определяют природную специализацию и внешние связи.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населённый регион мира — Азия; Африка показывает наиболее быстрый прирост, а Латинская Америка всё сильнее концентрируется в городах.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остаётся главным демографическим драйвером, а Азия сохраняет абсолютное лидерство по масштабу населения.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оценки численности населения регионов, 2024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Население: масштабы и динамика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 отражает и внутреннее разнообразие стран, и историческое влияние колониальных империй на образование, администрацию и публичную сферу.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один официальный язык сосуществует с десятками местных, поэтому язык часто становится маркером как единства, так и разнообразия.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справочным данным о языковой ситуации в странах регионов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культурное многообразие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карта этих регионов показывает, что мировые традиции соседствуют с местными верованиями и новыми формами идентичности.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мировые религиозные традиции особенно заметны в Азии и Африке.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регионам на основе справочных данных о религиозном составе стран
</a:t>
            </a:r>
            <a:endParaRPr lang="en-US" sz="7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региона сочетаются сырьё, аграрное производство, индустрия и услуги; именно это определяет разные экспортные профили и роль крупных городов.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и аграрные товары остаются основой экспорта, но центры роста всё чаще смещаются к промышленным кластерам и городским сервисам.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Схематизировано по типичным структурам экономики стран Азии, Африки и Латинской Америки; без единой усреднённой статистики.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карта регионов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мегаполисов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49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городов
</a:t>
            </a:r>
            <a:pPr algn="ctr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из сельской местности в города ускоряется там, где сосредоточены рабочие места, вузы, транспорт и доступ к услугам. Поэтому мегаполисы растут быстрее окружающих территорий и притягивают молодёжь.
</a:t>
            </a:r>
            <a:endParaRPr lang="en-US" sz="770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
</a:t>
            </a:r>
            <a:pPr algn="ctr" indent="0" marL="0">
              <a:lnSpc>
                <a:spcPct val="115000"/>
              </a:lnSpc>
              <a:buNone/>
            </a:pPr>
            <a:r>
              <a:rPr lang="en-US" sz="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Дели, Шанхай, Лагос, Каир, Сан-Паулу и Мехико становятся узлами занятости и потребления. Их рост усиливает роль городской экономики в национальном развитии и международных связях.
</a:t>
            </a:r>
            <a:endParaRPr lang="en-US" sz="872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инфраструктуру
</a:t>
            </a:r>
            <a:pPr algn="ctr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Ускоренная урбанизация делает жильё, воду, общественный транспорт и санитарную инфраструктуру ключевыми проблемами. Чем быстрее растёт население, тем труднее городам сохранять качество жизни без долгосрочного планирования.
</a:t>
            </a:r>
            <a:endParaRPr lang="en-US" sz="720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экология
</a:t>
            </a:r>
            <a:pPr algn="ctr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 и транспортные потоки увеличивают загрязнение воздуха, тепловую нагрузку и дефицит зелёных зон. Поэтому успех мегаполиса сегодня всё чаще измеряется не только масштабом, но и устойчивостью.
</a:t>
            </a:r>
            <a:endParaRPr lang="en-US" sz="7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развития образования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4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государства последовательно вкладываются в школьную сеть, инженерное образование и цифровые платформы. Южная Корея, Сингапур и Китай показывают, как образование становится частью стратегии экономического роста.
</a:t>
            </a:r>
            <a:endParaRPr lang="en-US" sz="1256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доступность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Африки приоритетом остаётся расширение доступа к начальному образованию, особенно в удалённых районах. Здесь важны подготовка учителей, школьная инфраструктура и сокращение неравенства между городом и селом.
</a:t>
            </a:r>
            <a:endParaRPr lang="en-US" sz="1321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опирается на сильные университетские традиции и сеть региональных исследовательских центров. Это поддерживает подготовку кадров, развитие гуманитарных и естественных наук, а также международное академическое сотрудничество.
</a:t>
            </a:r>
            <a:endParaRPr lang="en-US" sz="1224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форматы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меняет саму организацию обучения: онлайн-курсы, платформы и смешанные форматы позволяют быстрее охватывать большие территории. Но качество результатов по-прежнему зависит от доступа к интернету и подготовке преподавателей.
</a:t>
            </a:r>
            <a:endParaRPr lang="en-US" sz="125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одинаковые показатели здоровья в разных странах нужно читать осторожно: решающими становятся доступность системы, вода, транспорт и плотность населения.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результаты обычно связаны не с одним фактором, а с сочетанием доходов, инфраструктуры и управляемого городского роста.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ВОЗ и Всемирного банка; качественные ориентиры без единой сравнительной таблицы.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качества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инфраструктуры к рынкам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товаров, людей и данных связывают внутренние территории с побережьями и международной торговлей.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Сахель под давлением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зонах Сахеля люди всё чаще зависят от короткого сезона дождей. Когда осадки запаздывают, пастбища беднеют, урожай снижается, а семьи вынуждены искать новые источники дохода или перемещаться.
</a:t>
            </a:r>
            <a:endParaRPr lang="en-US" sz="1166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выходит из 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и Юго-Восточная Азия регулярно сталкиваются с наводнениями, которые нарушают транспорт, угрожают жилью и усложняют работу школ и больниц. Риск особенно высок в густонаселённых речных дельтах и прибрежных зонах.
</a:t>
            </a:r>
            <a:endParaRPr lang="en-US" sz="1133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исчезающего леса
</a:t>
            </a:r>
            <a:pPr algn="l" indent="0" marL="0">
              <a:lnSpc>
                <a:spcPct val="115000"/>
              </a:lnSpc>
              <a:buNone/>
            </a:pPr>
            <a:r>
              <a:rPr lang="en-US" sz="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показывает, как обезлесение меняет климат, биоразнообразие и образ жизни местных сообществ. Потеря леса влияет не только на природу, но и на сельское хозяйство, осадки и долгосрочную устойчивость региона.
</a:t>
            </a:r>
            <a:endParaRPr lang="en-US" sz="1133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под знаком перемен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49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управление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регионах встречаются президентские, парламентские и смешанные модели, поэтому порядок принятия решений отличается от страны к стране. Это влияет на баланс между сильной исполнительной властью и представительными институтами.
</a:t>
            </a:r>
            <a:endParaRPr lang="en-US" sz="1274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и федерализм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государствах сохраняется заметная централизация, но федеративные устройства тоже распространены. От этого зависит, насколько регионы и муниципалитеты могут самостоятельно решать вопросы бюджета, школ и инфраструктуры.
</a:t>
            </a:r>
            <a:endParaRPr lang="en-US" sz="1263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история оставила разные правовые традиции, административные границы и языковые режимы управления. Поэтому похожие по размеру страны могут иметь очень разные механизмы публичной власти и местного самоуправления.
</a:t>
            </a:r>
            <a:endParaRPr lang="en-US" sz="1329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 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конституционные реформы часто направлены на расширение участия граждан, усиление контроля и обновление институтов. Однако эффективность реформ зависит не только от текста закона, но и от практики его исполнения.
</a:t>
            </a:r>
            <a:endParaRPr lang="en-US" sz="13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логистика и неравенство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49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рывок
</a:t>
            </a:r>
            <a:pPr algn="ctr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стал одним из крупнейших промышленных центров мира благодаря сочетанию экспортного производства, крупных портов и долгосрочных инвестиций в дороги, железные дороги и энергетику. Прибрежные города задали темп роста, связав фабрики, логистику и мировую торговлю.
</a:t>
            </a:r>
            <a:endParaRPr lang="en-US" sz="1136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 технологии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внутренний рынок позволил развивать не только экспорт, но и услуги, цифровые платформы, финансовые и технологические компании. Это усилило значение городских агломераций и ускорило переход к более сложной структуре экономики.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страна остаётся неоднородной: восточные районы с более высокой плотностью инвестиций и инфраструктуры заметно опережают западные провинции. Этот контраст показывает, что быстрый рост не устраняет региональные различия автоматически.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целенаправленных реформ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49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прежде всего
</a:t>
            </a:r>
            <a:pPr algn="ctr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Руанда делает ставку на управляемость, безопасность и предсказуемые правила для бизнеса. После кризиса это стало основой восстановления доверия и создания условий, в которых реформы дают ощутимый результат.
</a:t>
            </a:r>
            <a:endParaRPr lang="en-US" sz="761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подход
</a:t>
            </a:r>
            <a:pPr algn="ctr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помогают сокращать бюрократию и упрощать доступ к государственным услугам. Для страны с ограниченными ресурсами это важный способ повысить эффективность управления без масштабных затрат на традиционную инфраструктуру.
</a:t>
            </a:r>
            <a:endParaRPr lang="en-US" sz="720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источники роста
</a:t>
            </a:r>
            <a:pPr algn="ctr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услуги дополняют сельское хозяйство, формируя более разнообразную экономику. Такой баланс особенно важен для страны, где рост зависит не от богатых ресурсов, а от последовательных организационных решений.
</a:t>
            </a:r>
            <a:endParaRPr lang="en-US" sz="729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территорий
</a:t>
            </a:r>
            <a:pPr algn="ctr" indent="0" marL="0">
              <a:lnSpc>
                <a:spcPct val="115000"/>
              </a:lnSpc>
              <a:buNone/>
            </a:pPr>
            <a:r>
              <a:rPr lang="en-US" sz="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программы снижают транспортную изоляцию и связывают удалённые районы с центрами торговли и образования. В этом и состоит ценность кейса Руанды: развитие возможно даже при ограниченной ресурсной базе.
</a:t>
            </a:r>
            <a:endParaRPr lang="en-US" sz="7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развитие как баланс факторов
</a:t>
            </a:r>
            <a:endParaRPr lang="en-US" sz="3059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Азия, Африка и Латинская Америка различаются природой, историей и политическими моделями, но их объединяют демографический рост, урбанизация и зависимость от внешних связей. Главный вывод — развитие определяется сочетанием факторов, а не одним из них.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2026-07-26T06:53:49Z</dcterms:created>
  <dcterms:modified xsi:type="dcterms:W3CDTF">2026-07-26T06:53:49Z</dcterms:modified>
</cp:coreProperties>
</file>