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jpe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image" Target="../media/image-14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jpe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image" Target="../media/image-17-13.jpe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97000" y="1342873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Рекреационные ресурсы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1479600" y="2569373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и культурные объекты и условия, которые дают отдых, лечение и восстановление сил.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773250" y="3519921"/>
            <a:ext cx="35976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Рекреация в географии: природа, население и хозяйство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Рекреация изучается в экономической и социальной географии: она зависит от территории и формирует спрос на услуги. В России значимы Черноморское побережье, Кавказские Минеральные Воды, Алтай, Карелия, Байкал и исторические центры. Отдых влияет на занятость и инфраструктуру.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6974" y="3256288"/>
            <a:ext cx="440100" cy="440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92974" y="3256288"/>
            <a:ext cx="440100" cy="440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39974" y="3256288"/>
            <a:ext cx="440100" cy="440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766474" y="1453655"/>
            <a:ext cx="440100" cy="4401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3913474" y="1453655"/>
            <a:ext cx="440100" cy="4401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рекреационных ресурсов
</a:t>
            </a:r>
            <a:endParaRPr lang="en-US" sz="3000" dirty="0"/>
          </a:p>
        </p:txBody>
      </p:sp>
      <p:sp>
        <p:nvSpPr>
          <p:cNvPr id="1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20" name="Text 2"/>
          <p:cNvSpPr txBox="1"/>
          <p:nvPr/>
        </p:nvSpPr>
        <p:spPr>
          <a:xfrm>
            <a:off x="461650" y="3200450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основа
</a:t>
            </a:r>
            <a:endParaRPr lang="en-US" sz="1200" dirty="0"/>
          </a:p>
        </p:txBody>
      </p:sp>
      <p:sp>
        <p:nvSpPr>
          <p:cNvPr id="21" name="Text 3"/>
          <p:cNvSpPr txBox="1"/>
          <p:nvPr/>
        </p:nvSpPr>
        <p:spPr>
          <a:xfrm>
            <a:off x="461650" y="3867875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природным рекреационным ресурсам относят климат, рельеф, водоёмы, леса, минеральные источники и лечебные грязи. Именно они задают условия для купания, прогулок, оздоровления и активного отдыха.
</a:t>
            </a:r>
            <a:endParaRPr lang="en-US" sz="1000" dirty="0"/>
          </a:p>
        </p:txBody>
      </p:sp>
      <p:sp>
        <p:nvSpPr>
          <p:cNvPr id="22" name="Text 4"/>
          <p:cNvSpPr txBox="1"/>
          <p:nvPr/>
        </p:nvSpPr>
        <p:spPr>
          <a:xfrm>
            <a:off x="6167650" y="3200450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ресурсов на территории
</a:t>
            </a:r>
            <a:endParaRPr lang="en-US" sz="1200" dirty="0"/>
          </a:p>
        </p:txBody>
      </p:sp>
      <p:sp>
        <p:nvSpPr>
          <p:cNvPr id="23" name="Text 5"/>
          <p:cNvSpPr txBox="1"/>
          <p:nvPr/>
        </p:nvSpPr>
        <p:spPr>
          <a:xfrm>
            <a:off x="6167650" y="3867875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становится привлекательной, когда природные и культурные элементы поддержаны инфраструктурой. В результате формируются устойчивые формы отдыха: от экскурсий до санаторного лечения и активных маршрутов.
</a:t>
            </a:r>
            <a:endParaRPr lang="en-US" sz="951" dirty="0"/>
          </a:p>
        </p:txBody>
      </p:sp>
      <p:sp>
        <p:nvSpPr>
          <p:cNvPr id="24" name="Text 6"/>
          <p:cNvSpPr txBox="1"/>
          <p:nvPr/>
        </p:nvSpPr>
        <p:spPr>
          <a:xfrm>
            <a:off x="3314650" y="3200450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 для отдыха
</a:t>
            </a:r>
            <a:endParaRPr lang="en-US" sz="1200" dirty="0"/>
          </a:p>
        </p:txBody>
      </p:sp>
      <p:sp>
        <p:nvSpPr>
          <p:cNvPr id="25" name="Text 7"/>
          <p:cNvSpPr txBox="1"/>
          <p:nvPr/>
        </p:nvSpPr>
        <p:spPr>
          <a:xfrm>
            <a:off x="3314650" y="3867875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 обеспечивает доступность и комфорт: дороги, гостиницы, санатории, кемпинги, экскурсионные маршруты. Дополняют систему и объекты безопасности, снижающие риски для посетителей.
</a:t>
            </a:r>
            <a:endParaRPr lang="en-US" sz="1000" dirty="0"/>
          </a:p>
        </p:txBody>
      </p:sp>
      <p:sp>
        <p:nvSpPr>
          <p:cNvPr id="26" name="Text 8"/>
          <p:cNvSpPr txBox="1"/>
          <p:nvPr/>
        </p:nvSpPr>
        <p:spPr>
          <a:xfrm>
            <a:off x="4741150" y="1397817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 условия посещения
</a:t>
            </a:r>
            <a:endParaRPr lang="en-US" sz="1200" dirty="0"/>
          </a:p>
        </p:txBody>
      </p:sp>
      <p:sp>
        <p:nvSpPr>
          <p:cNvPr id="27" name="Text 9"/>
          <p:cNvSpPr txBox="1"/>
          <p:nvPr/>
        </p:nvSpPr>
        <p:spPr>
          <a:xfrm>
            <a:off x="4741150" y="2065242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Рекреация зависит не только от «что есть», но и от того, «как можно пользоваться». Важны режимы доступа, правила поведения и наличие мер безопасности, особенно в местах с повышенной нагрузкой.
</a:t>
            </a:r>
            <a:endParaRPr lang="en-US" sz="1000" dirty="0"/>
          </a:p>
        </p:txBody>
      </p:sp>
      <p:sp>
        <p:nvSpPr>
          <p:cNvPr id="28" name="Text 10"/>
          <p:cNvSpPr txBox="1"/>
          <p:nvPr/>
        </p:nvSpPr>
        <p:spPr>
          <a:xfrm>
            <a:off x="1888150" y="1397817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Культурно-историческое содержание
</a:t>
            </a:r>
            <a:endParaRPr lang="en-US" sz="1200" dirty="0"/>
          </a:p>
        </p:txBody>
      </p:sp>
      <p:sp>
        <p:nvSpPr>
          <p:cNvPr id="29" name="Text 11"/>
          <p:cNvSpPr txBox="1"/>
          <p:nvPr/>
        </p:nvSpPr>
        <p:spPr>
          <a:xfrm>
            <a:off x="1888150" y="2065242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ресурсы включают музеи, памятники архитектуры, исторические центры, религиозные сооружения и этнографические объекты. Они превращают путешествие в познавательный опыт и формируют интерес к территории.
</a:t>
            </a:r>
            <a:endParaRPr lang="en-US" sz="94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98133" y="1175216"/>
            <a:ext cx="3123633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рекреационных ресурсов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Территории различаются по ведущему «набору» возможностей. Наиболее привлекательными часто оказываются места, где сочетаются сразу несколько типов ресурсов.
</a:t>
            </a:r>
            <a:endParaRPr lang="en-US" sz="1583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закономерность: сочетание разных видов ресурсов повышает длительность пребывания, разнообразие занятий и устойчивость туристического спроса.
</a:t>
            </a:r>
            <a:endParaRPr lang="en-US" sz="1583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географии, раздел о рекреационном хозяйстве.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6300" y="1298876"/>
            <a:ext cx="4157700" cy="348369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ресурсы и сезонность отдыха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1450" y="1384325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климат задаёт сезон и специализацию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1450" y="1875500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определяет продолжительность туристического сезона, уровень комфорта и характер занятий. Для пляжного отдыха важны тёплое лето и длительный период солнечной погоды, чтобы обеспечить стабильный доступ к воде.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1450" y="3193100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типа отдыха под разные климатические условия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471450" y="3684275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Горнолыжный отдых требует устойчивого снежного покрова и достаточно низких зимних температур. Для санаторно-курортного лечения подходят мягкий климат, чистый воздух, умеренная влажность и отсутствие резких перепадов погоды.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Сезонная нагрузка на рекреационные территории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межсезонье снижается заполняемость размещения и нагрузка на транспорт, а в «пиковые» периоды чаще всего растёт износ инфраструктуры.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Сезонность влияет на доходность, распределение рабочих мест и необходимость гибкого планирования: от персонала до графиков обслуживания.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9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для демонстрационной диаграммы приведены в качественной форме (доли условные), чтобы показать общий принцип сезонности.
</a:t>
            </a:r>
            <a:endParaRPr lang="en-US" sz="94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0038" y="1426361"/>
            <a:ext cx="526500" cy="46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0038" y="3292636"/>
            <a:ext cx="526500" cy="42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4538" y="1384361"/>
            <a:ext cx="483000" cy="55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79038" y="3227236"/>
            <a:ext cx="414000" cy="552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вода лежит в основе массовой рекреации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239324" y="1384340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форматы отдыха у воды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650038" y="2051750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Моря, озёра, реки и водохранилища создают условия для купания, прогулок на лодках, рыбалки и водного спорта. У воды человек получает и эстетическое удовольствие, и активные впечатления.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1239324" y="32272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воды и безопасность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650038" y="3894625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рекреационного использования важны чистота воды, удобный доступ к берегу и контроль безопасности купания. Наличие спасательных постов и ограничение загрязнения напрямую влияют на комфорт и здоровье посетителей.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312074" y="1384340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Прибрежные территории особенно привлекательны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4722788" y="2051750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Береговые зоны ценят за сочетание ландшафта, более мягкого микроклимата и разнообразия маршрутов. Там проще организовать отдых для разных возрастов: от спокойных прогулок до активных занятий.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5312074" y="32272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 России
</a:t>
            </a:r>
            <a:endParaRPr lang="en-US" sz="1500" dirty="0"/>
          </a:p>
        </p:txBody>
      </p:sp>
      <p:sp>
        <p:nvSpPr>
          <p:cNvPr id="21" name="Text 9"/>
          <p:cNvSpPr txBox="1"/>
          <p:nvPr/>
        </p:nvSpPr>
        <p:spPr>
          <a:xfrm>
            <a:off x="4722788" y="3894625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Черноморское побережье, озеро Байкал, Ладожское и Онежское озёра демонстрируют, как водные объекты формируют устойчивые туристические потоки. Разные типы водоёмов дают разную «сцену» отдыха.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и горные территории: отдых, здоровье и активные занятия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поддерживают спокойный отдых и экологический туризм благодаря чистому воздуху, тени и более ровному микроклимату. Поэтому лесные территории часто выбирают для прогулок и оздоровительных маршрутов.
</a:t>
            </a:r>
            <a:endParaRPr lang="en-US" sz="1291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Ценность таких территорий связана с высокой природной выразительностью и относительной малой плотностью населения. Это помогает сочетать отдых с физической активностью и снижает «конкуренцию» за пространство.
</a:t>
            </a:r>
            <a:endParaRPr lang="en-US" sz="1291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районы дают основу для походов, альпинизма и зимних видов спорта. Там же особенно ценят наблюдение за ландшафтами: впечатления усиливаются высотой и рельефом.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рекреационных зон: Алтай, Кавказ, Карелия и Урал. В этих регионах природные условия поддерживают разные форматы — от дневных прогулок до многодневных маршрутов.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воды и лечебные грязи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с характером: как минеральная вода становится лечением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воды относят к лечебным рекреационным ресурсам и применяют в санаторно-курортном лечении. Их используют при проблемах органов движения, нервной системы и некоторых нарушениях пищеварения и обмена веществ. Решающее значение имеет химический состав воды и медицинский контроль.
</a:t>
            </a:r>
            <a:endParaRPr lang="en-US" sz="764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Грязевой курорт и «терапия природой»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Лечебные грязи также включают в лечебные ресурсы. Они применяются как часть программ санаторного лечения, где важно учитывать показания и условия использования. Кроме состава сырья, значение имеют режим добычи и санитарная охрана источников.
</a:t>
            </a:r>
            <a:endParaRPr lang="en-US" sz="795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Кавказские Минеральные Воды: сочетание места и режима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известны Кавказские Минеральные Воды, а также Ессентуки, Пятигорск и Кисловодск. Эти курорты опираются на подготовленную инфраструктуру и системный подход к лечению. Для посетителей это означает не только «интересное место», но и контролируемые процедуры.
</a:t>
            </a:r>
            <a:endParaRPr lang="en-US" sz="79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территория становится рекреационной зоной
</a:t>
            </a:r>
            <a:endParaRPr lang="en-US" sz="2452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перехода от природной или культурной ценности к управляемому туристическому пространству.
</a:t>
            </a:r>
            <a:endParaRPr lang="en-US" sz="151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Культурно-исторические ресурсы и познавательный туризм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695795" y="81774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поездки: выбор темы и маршрута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695795" y="124107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 начинают «читать» ещё дома: определяют эпоху, интересующие музеи и памятники. Так формируется цель школьной экскурсии или поездки выходного дня и повышается вовлечённость.
</a:t>
            </a:r>
            <a:endParaRPr lang="en-US" sz="1136" dirty="0"/>
          </a:p>
        </p:txBody>
      </p:sp>
      <p:sp>
        <p:nvSpPr>
          <p:cNvPr id="11" name="Text 4"/>
          <p:cNvSpPr txBox="1"/>
          <p:nvPr/>
        </p:nvSpPr>
        <p:spPr>
          <a:xfrm>
            <a:off x="4048770" y="2213672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городе: посещение ключевых объектов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4048770" y="2636997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строят вокруг музеев, кремлей, крепостей и храмов. Значение имеют сохранность и подлинность экспонатов, а также понятная навигация для самостоятельных и групповых посещений.
</a:t>
            </a:r>
            <a:endParaRPr lang="en-US" sz="1104" dirty="0"/>
          </a:p>
        </p:txBody>
      </p:sp>
      <p:sp>
        <p:nvSpPr>
          <p:cNvPr id="13" name="Text 6"/>
          <p:cNvSpPr txBox="1"/>
          <p:nvPr/>
        </p:nvSpPr>
        <p:spPr>
          <a:xfrm>
            <a:off x="4695795" y="360959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маршрута: закрепление впечатлений
</a:t>
            </a:r>
            <a:endParaRPr lang="en-US" sz="1500" dirty="0"/>
          </a:p>
        </p:txBody>
      </p:sp>
      <p:sp>
        <p:nvSpPr>
          <p:cNvPr id="14" name="Text 7"/>
          <p:cNvSpPr txBox="1"/>
          <p:nvPr/>
        </p:nvSpPr>
        <p:spPr>
          <a:xfrm>
            <a:off x="4695795" y="403292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по старинным улицам и историческим центрам помогает увидеть «цельную картину». Итогом становятся обсуждение увиденного, подготовка докладов и повторные поездки.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5705" y="1437675"/>
            <a:ext cx="4643290" cy="334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привлекательности рекреационной территории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становится по-настоящему востребованной, когда природные условия дополняются доступностью, сервисом, безопасностью, приемлемыми расходами и культурным «содержанием». Высокий потенциал без инфраструктуры даёт ограниченный эффект.
</a:t>
            </a:r>
            <a:endParaRPr lang="en-US" sz="1284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потенциал особенно «раскрывается» при сочетании с логистикой, сервисом и культурным выбором; иначе поток ограничивается комфортом и удобством.
</a:t>
            </a:r>
            <a:endParaRPr lang="en-US" sz="1498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и туризма.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Природные, культурные и смешанные маршруты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маршруты дают больше «поводов остаться»: природные впечатления дополняются познавательными целями, поэтому выше длительность поездок и вероятность повторного интереса.
</a:t>
            </a:r>
            <a:endParaRPr lang="en-US" sz="1508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природных и культурных элементов обычно усиливает удержание туристов: растут число посещений, длительность пребывания и повторные поездки.
</a:t>
            </a:r>
            <a:endParaRPr lang="en-US" sz="1508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2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учебной логики сравнения типов маршрутов; значения показаны как условная иллюстрация без привязки к конкретным статистическим данным.
</a:t>
            </a:r>
            <a:endParaRPr lang="en-US" sz="94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7249" y="3300423"/>
            <a:ext cx="440100" cy="3520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234899" y="3245763"/>
            <a:ext cx="346050" cy="461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17249" y="1440290"/>
            <a:ext cx="440100" cy="440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187874" y="1464740"/>
            <a:ext cx="440100" cy="3912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значение рекреационных ресурсов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инвестиций и инфраструктуры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Рекреационная отрасль стимулирует развитие инфраструктуры: от дорог и связи до обновления объектов размещения и благоустройства территорий. Это повышает качество жизни местного населения, а не только комфорт гостей.
</a:t>
            </a:r>
            <a:endParaRPr lang="en-US" sz="1200" dirty="0"/>
          </a:p>
        </p:txBody>
      </p:sp>
      <p:sp>
        <p:nvSpPr>
          <p:cNvPr id="19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 доходов из‑за сезонности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сезонность и зависимость от качества сервиса делают экономический эффект «волнообразным». В межсезонье часть расходов переносится, поэтому важны планирование загрузки и программы привлечения.
</a:t>
            </a:r>
            <a:endParaRPr lang="en-US" sz="1200" dirty="0"/>
          </a:p>
        </p:txBody>
      </p:sp>
      <p:sp>
        <p:nvSpPr>
          <p:cNvPr id="21" name="Text 6"/>
          <p:cNvSpPr txBox="1"/>
          <p:nvPr/>
        </p:nvSpPr>
        <p:spPr>
          <a:xfrm>
            <a:off x="524224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места по цепочке услуг
</a:t>
            </a:r>
            <a:endParaRPr lang="en-US" sz="1500" dirty="0"/>
          </a:p>
        </p:txBody>
      </p:sp>
      <p:sp>
        <p:nvSpPr>
          <p:cNvPr id="22" name="Text 7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Рекреационные ресурсы создают занятость в транспорте, гостиницах, общепите, экскурсионном обслуживании, торговле и санаторной сфере. Чем шире предложение услуг, тем больше потребность в персонале и сезонных работах.
</a:t>
            </a:r>
            <a:endParaRPr lang="en-US" sz="1200" dirty="0"/>
          </a:p>
        </p:txBody>
      </p:sp>
      <p:sp>
        <p:nvSpPr>
          <p:cNvPr id="23" name="Text 8"/>
          <p:cNvSpPr txBox="1"/>
          <p:nvPr/>
        </p:nvSpPr>
        <p:spPr>
          <a:xfrm>
            <a:off x="479484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 региона от туристического потока
</a:t>
            </a:r>
            <a:endParaRPr lang="en-US" sz="1500" dirty="0"/>
          </a:p>
        </p:txBody>
      </p:sp>
      <p:sp>
        <p:nvSpPr>
          <p:cNvPr id="24" name="Text 9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получает выручку за счёт проживания, питания, экскурсий, аренды оборудования и медицинских услуг. Дополнительный эффект дают местные налоги и регулярные платежи от работающих предприятий сервиса.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нагрузка превышает ёмкость, растительность вытаптывается, усиливаются загрязнение и шум, растут риски пожаров и повреждения памятников.
</a:t>
            </a:r>
            <a:endParaRPr lang="en-US" sz="2570" dirty="0"/>
          </a:p>
        </p:txBody>
      </p:sp>
      <p:sp>
        <p:nvSpPr>
          <p:cNvPr id="5" name="Text 1"/>
          <p:cNvSpPr txBox="1"/>
          <p:nvPr/>
        </p:nvSpPr>
        <p:spPr>
          <a:xfrm>
            <a:off x="3197475" y="1816012"/>
            <a:ext cx="4467000" cy="10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рекреационная ёмкость
</a:t>
            </a:r>
            <a:endParaRPr lang="en-US" sz="4807" dirty="0"/>
          </a:p>
        </p:txBody>
      </p:sp>
      <p:sp>
        <p:nvSpPr>
          <p:cNvPr id="6" name="Text 2"/>
          <p:cNvSpPr txBox="1"/>
          <p:nvPr/>
        </p:nvSpPr>
        <p:spPr>
          <a:xfrm>
            <a:off x="3197475" y="3195212"/>
            <a:ext cx="4467000" cy="5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предел определяет, сколько посетителей территория может выдержать без ухудшения природного и культурного качества.
</a:t>
            </a:r>
            <a:endParaRPr lang="en-US" sz="1499" dirty="0"/>
          </a:p>
        </p:txBody>
      </p:sp>
      <p:sp>
        <p:nvSpPr>
          <p:cNvPr id="7" name="Text 3"/>
          <p:cNvSpPr txBox="1"/>
          <p:nvPr/>
        </p:nvSpPr>
        <p:spPr>
          <a:xfrm>
            <a:off x="3197475" y="3836237"/>
            <a:ext cx="44670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3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рекреационной географии: понятие рекреационной ёмкости и меры охраны (зонирование, ограничения, мониторинг).
</a:t>
            </a:r>
            <a:endParaRPr lang="en-US" sz="1330" dirty="0"/>
          </a:p>
        </p:txBody>
      </p:sp>
      <p:sp>
        <p:nvSpPr>
          <p:cNvPr id="8" name="Text 4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устойчивого использования рекреационных ресурсов
</a:t>
            </a:r>
            <a:endParaRPr lang="en-US" sz="2394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устойчивого подхода: сохранять ресурс для длительного использования, а не увеличивать посещаемость любой ценой.
</a:t>
            </a:r>
            <a:endParaRPr lang="en-US" sz="151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1302" y="2679600"/>
            <a:ext cx="1929397" cy="2077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46127" y="2679600"/>
            <a:ext cx="1929397" cy="207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669302" y="2679600"/>
            <a:ext cx="1929397" cy="2077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793302" y="2679600"/>
            <a:ext cx="1929397" cy="2077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Рекреационные ресурсы России: пространственное разнообразие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450325" y="1475433"/>
            <a:ext cx="1677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Черноморское побережье: отдых на основе климата и воды
</a:t>
            </a:r>
            <a:endParaRPr lang="en-US" sz="1000" dirty="0"/>
          </a:p>
        </p:txBody>
      </p:sp>
      <p:sp>
        <p:nvSpPr>
          <p:cNvPr id="18" name="Text 3"/>
          <p:cNvSpPr txBox="1"/>
          <p:nvPr/>
        </p:nvSpPr>
        <p:spPr>
          <a:xfrm>
            <a:off x="450325" y="1958725"/>
            <a:ext cx="19005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главная ценность — тёплый сезон и доступ к морю. Пляжный отдых дополняется прогулками по береговой линии и туристическими сервисами. Пространство «работает» на массовость, но требует внимания к чистоте воды и благоустройству.
</a:t>
            </a:r>
            <a:endParaRPr lang="en-US" sz="700" dirty="0"/>
          </a:p>
        </p:txBody>
      </p:sp>
      <p:sp>
        <p:nvSpPr>
          <p:cNvPr id="19" name="Text 4"/>
          <p:cNvSpPr txBox="1"/>
          <p:nvPr/>
        </p:nvSpPr>
        <p:spPr>
          <a:xfrm>
            <a:off x="2572675" y="1475433"/>
            <a:ext cx="1677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Кавказские Минеральные Воды: лечение как специализация
</a:t>
            </a:r>
            <a:endParaRPr lang="en-US" sz="1000" dirty="0"/>
          </a:p>
        </p:txBody>
      </p:sp>
      <p:sp>
        <p:nvSpPr>
          <p:cNvPr id="20" name="Text 5"/>
          <p:cNvSpPr txBox="1"/>
          <p:nvPr/>
        </p:nvSpPr>
        <p:spPr>
          <a:xfrm>
            <a:off x="2572675" y="1958725"/>
            <a:ext cx="19005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Курортная география строится вокруг минеральных источников и медицинской инфраструктуры. Посетители выбирают маршрут ради санаторного лечения и наблюдения специалистов. Территория особенно чувствительна к санитарной охране и соблюдению режимов использования источников.
</a:t>
            </a:r>
            <a:endParaRPr lang="en-US" sz="641" dirty="0"/>
          </a:p>
        </p:txBody>
      </p:sp>
      <p:sp>
        <p:nvSpPr>
          <p:cNvPr id="21" name="Text 6"/>
          <p:cNvSpPr txBox="1"/>
          <p:nvPr/>
        </p:nvSpPr>
        <p:spPr>
          <a:xfrm>
            <a:off x="4696675" y="1475433"/>
            <a:ext cx="1677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 и Карелия: экологический и познавательный туризм
</a:t>
            </a:r>
            <a:endParaRPr lang="en-US" sz="1000" dirty="0"/>
          </a:p>
        </p:txBody>
      </p:sp>
      <p:sp>
        <p:nvSpPr>
          <p:cNvPr id="22" name="Text 7"/>
          <p:cNvSpPr txBox="1"/>
          <p:nvPr/>
        </p:nvSpPr>
        <p:spPr>
          <a:xfrm>
            <a:off x="4696675" y="1958725"/>
            <a:ext cx="19005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Впечатление создают природные ландшафты и высокая познавательная ценность. Экотропы, маршруты и экскурсии помогают увидеть природу без разрушения среды. Успех такого туризма опирается на грамотные правила поведения и контроль нагрузки.
</a:t>
            </a:r>
            <a:endParaRPr lang="en-US" sz="692" dirty="0"/>
          </a:p>
        </p:txBody>
      </p:sp>
      <p:sp>
        <p:nvSpPr>
          <p:cNvPr id="23" name="Text 8"/>
          <p:cNvSpPr txBox="1"/>
          <p:nvPr/>
        </p:nvSpPr>
        <p:spPr>
          <a:xfrm>
            <a:off x="6820675" y="1475433"/>
            <a:ext cx="1677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Алтай, Кавказ и Золотое кольцо: активность и культурные смыслы
</a:t>
            </a:r>
            <a:endParaRPr lang="en-US" sz="1000" dirty="0"/>
          </a:p>
        </p:txBody>
      </p:sp>
      <p:sp>
        <p:nvSpPr>
          <p:cNvPr id="24" name="Text 9"/>
          <p:cNvSpPr txBox="1"/>
          <p:nvPr/>
        </p:nvSpPr>
        <p:spPr>
          <a:xfrm>
            <a:off x="6820675" y="1958725"/>
            <a:ext cx="19005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туризм опирается на рельеф и возможности для походов и восхождений. А «Золотое кольцо» удерживает путешественников историей: музеями, кремлём, древними улицами и архитектурой. Комбинация природы и культуры делает маршруты особенно привлекательными.
</a:t>
            </a:r>
            <a:endParaRPr lang="en-US" sz="68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Предпочтения школьников в видах отдыха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выбор чаще влияют возраст, сезон, стоимость поездки и удобство транспорта. У подростков заметен интерес к активным маршрутам и сочетанию отдыха с познавательной частью.
</a:t>
            </a:r>
            <a:endParaRPr lang="en-US" sz="1508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привлекательность обычно у форм, где есть движение и «смысл»: впечатления дополняются обучающей составляющей, поэтому устойчивее интерес к внутреннему туризму.
</a:t>
            </a:r>
            <a:endParaRPr lang="en-US" sz="1508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2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тематических школьных опросов и учебных наблюдений; показатели представлены как условная шкала без привязки к конкретной статистике.
</a:t>
            </a:r>
            <a:endParaRPr lang="en-US" sz="94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0038" y="1397111"/>
            <a:ext cx="526500" cy="526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0038" y="3239986"/>
            <a:ext cx="526500" cy="526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22788" y="1449761"/>
            <a:ext cx="526500" cy="421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22788" y="3239986"/>
            <a:ext cx="526500" cy="526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рекреационных ресурсов в жизни общества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239324" y="1384340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здоровья населения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650038" y="2051750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Рекреационные ресурсы помогают восстановиться после учебной нагрузки: воздух, вода, движение и режим отдыха снижают утомляемость. Особенно заметен эффект санаторных и природных маршрутов при правильном планировании.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1239324" y="32272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внутреннего туризма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650038" y="3894625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Доступные маршруты делают путешествия более регулярными и менее зависимыми от дальних стран. Когда инфраструктура продумана, внутренний туризм становится частью активного образа жизни семьи.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312074" y="1384340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кругозора и компетенций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4722788" y="2051750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экскурсий и путешествий школьники узнают историю места, природу и особенности культуры. Это развивает навыки наблюдения, работы с фактами и уважительное отношение к памятникам и среде.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5312074" y="32272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устойчивое территориальное развитие
</a:t>
            </a:r>
            <a:endParaRPr lang="en-US" sz="1500" dirty="0"/>
          </a:p>
        </p:txBody>
      </p:sp>
      <p:sp>
        <p:nvSpPr>
          <p:cNvPr id="21" name="Text 9"/>
          <p:cNvSpPr txBox="1"/>
          <p:nvPr/>
        </p:nvSpPr>
        <p:spPr>
          <a:xfrm>
            <a:off x="4722788" y="3894625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использование ресурсов поддерживает качество природных территорий и сохранность культурных объектов. В результате повышается привлекательность регионов, а нагрузка распределяется и управляется лучше.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рекреационные ресурсы требуют сохранения и грамотного использования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Рекреационные ресурсы соединяют природу, культуру и инфраструктуру и особенно важны на фоне урбанизации. Будущее рекреационных районов определяет баланс между посещаемостью, охраной экологии, качеством сервиса и долгосрочным планированием.
</a:t>
            </a:r>
            <a:endParaRPr lang="en-US" sz="172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2026-05-13T23:11:12Z</dcterms:created>
  <dcterms:modified xsi:type="dcterms:W3CDTF">2026-05-13T23:11:12Z</dcterms:modified>
</cp:coreProperties>
</file>