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звезд и синтез тяжелых элементов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Звезды строят химическую таблицу Вселенной: от водорода до тяжелых элементов, меняя судьбу вещества.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звезды считают «фабриками элементов»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Большого взрыва доминировали водород и гелий. Спектры звезд и туманностей показывают линии многих атомов, а их появление связано со звездной жизнью. Даже небольшая примесь тяжелых элементов помогает формировать камни и молекулы, из которых рождается жизнь — нуклеосинтез связывает физику, химию и астрономию.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92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звезды из молекулярного облака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84697" y="2442094"/>
            <a:ext cx="31266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Холодное облако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84700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Звезда начинается в холодном газопылевом (молекулярном) облаке, где гравитация стягивает более плотные области.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48250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Сжатие и рост условий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535752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сжатия в центре растут температура и давление. Возникают условия, при которых запускаются термоядерные реакции в ядре.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8360835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Протозвезда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8354577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горение водорода не стало устойчивым, объект развивается как протозвезда — предшественник звезды главной последовательности.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721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путь звезды: от облака до остатка
</a:t>
            </a:r>
            <a:pPr algn="l" indent="0" marL="0">
              <a:lnSpc>
                <a:spcPct val="80000"/>
              </a:lnSpc>
              <a:buNone/>
            </a:pPr>
            <a:r>
              <a:rPr lang="en-US" sz="2721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5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стадий определяется начальной массой и тем, как быстро расходуется термоядерное топливо.
</a:t>
            </a:r>
            <a:endParaRPr lang="en-US" sz="2721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звезды и продолжительность жизни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на главной последовательности более массивные звезды светят ярче и расходуют топливо быстрее, поэтому их путь короче.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Тренд однозначный: рост массы ускоряет эволюцию, потому что ядро имеет более высокие температуру и светимость.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Обобщенные примерные ориентиры зависимости срока жизни от массы (порядок величин).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6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водород горит «ровно»
</a:t>
            </a:r>
            <a:pPr algn="l" indent="0" marL="0">
              <a:lnSpc>
                <a:spcPct val="100000"/>
              </a:lnSpc>
              <a:buNone/>
            </a:pPr>
            <a:r>
              <a:rPr lang="en-US" sz="12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1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главной последовательности звезда работает устойчиво: в ядре идет превращение водорода в гелий. Именно баланс между выделением энергии и потерями излучением удерживает звезду на этом этапе десятки миллионов — миллиарды лет.
</a:t>
            </a:r>
            <a:endParaRPr lang="en-US" sz="1236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Протон-протонный цикл и катализаторы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5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звезд, подобных Солнцу, доминирует протон-протонный цикл. У более массивных звезд включается CNO-цикл, где ядра углерода, азота и кислорода служат катализаторами, ускоряя превращения.
</a:t>
            </a:r>
            <a:endParaRPr lang="en-US" sz="1297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энергия «путешествует» внутри звезды
</a:t>
            </a:r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описывает зоны: ядро, лучистый перенос и конвекция, а наружная фотосфера излучает «видимый» свет. На границе зон меняется способ переноса энергии — и это влияет на наблюдаемые свойства звезды.
</a:t>
            </a:r>
            <a:endParaRPr lang="en-US" sz="1159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последовательность и источник звездной энергии
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6" y="1268183"/>
            <a:ext cx="3984830" cy="8896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108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600 миллионов тонн
</a:t>
            </a:r>
            <a:endParaRPr lang="en-US" sz="4108" dirty="0"/>
          </a:p>
        </p:txBody>
      </p:sp>
      <p:sp>
        <p:nvSpPr>
          <p:cNvPr id="4" name="Text 1"/>
          <p:cNvSpPr txBox="1"/>
          <p:nvPr/>
        </p:nvSpPr>
        <p:spPr>
          <a:xfrm>
            <a:off x="1304926" y="2162433"/>
            <a:ext cx="3375231" cy="32940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Столько водорода каждую секунду превращается в более легкий материал, поддерживая мощное излучение Солнца.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порядка величин для Солнца, приводимые в учебных объяснениях реакций водородного горения.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реакциях синтеза часть массы переходит в энергию: свет, тепло и нейтрино несут с собой результат работы термоядерного «двигателя».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стадии звезд малой и средней массы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водород в ядре исчерпывается, звезда раздувается и становится красным гигантом: растут радиус и светимость, а внутренний «режим» меняется.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ядре запускается горение гелия, и тройная альфа-реакция формирует углерод и кислород. Это перестраивает химический состав внутренних слоев звезды.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Звезда сбрасывает внешние оболочки, рождая планетарную туманность. Оставшееся плотное ядро превращается в белый карлик и постепенно остывает в течение очень долгого времени.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2012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массивные звезды живут ярко и недолго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95325" y="2533884"/>
            <a:ext cx="4375354" cy="1208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Массивная звезда стартует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Звезды с массой больше примерно 8 солнечных масс быстро набирают высокие температуры и плотности в ядре, что ускоряет дальнейшие процессы.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096000" y="2533884"/>
            <a:ext cx="4375354" cy="1208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Горение углерода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водорода и гелия последовательно запускаются реакции горения более тяжелых элементов. Первая из них — горение углерода, уже заметно сокращающее длительность стадии.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95325" y="4510168"/>
            <a:ext cx="4375500" cy="120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Горение неона и кислорода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включаются реакции с участием неона и кислорода. Каждая новая ступень требует более экстремальных условий и поэтому занимает меньше времени.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096000" y="4510168"/>
            <a:ext cx="4375354" cy="1208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Горение кремния и финал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Стадия горения кремния обычно длится всего дни. Затем термоядерная поддержка ядра прекращается, и приближается финальный коллапс.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Лестница термоядерного синтеза в массивной звезде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стадий определяется повышением температуры в центре и тем, дает ли синтез энергию.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Энергетическая выгода ядерных реакций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энергии связи приходится на ядра около железа, поэтому при синтезе из более легких элементов выделяется энергия, а дальше требуется внешнее “подпитывание”.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физическую причину “потолка” обычного звездного горения: переход через максимум энергии связи прекращает энергетически выгодный синтез.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по величинам энергии связи на нуклон для устойчивых изотопов; опорная справочная физика ядер (публикации по ядерным данным, например ENSDF/общие справочники), актуализация: 2025-05.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348" y="2233462"/>
            <a:ext cx="484838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3266" y="2213619"/>
            <a:ext cx="484838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7237" y="2233462"/>
            <a:ext cx="484838" cy="554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71264" y="2223541"/>
            <a:ext cx="484838" cy="554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элементов тяжелее железа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807273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1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Слабый s-процесс
</a:t>
            </a:r>
            <a:pPr algn="l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захват нейтронов идет в спокойных условиях, где нейтроны образуются постепенно. Он характерен для звезд асимптотической ветви гигантов и красных гигантов с накапливающимся “топливом” нейтронов.
</a:t>
            </a:r>
            <a:endParaRPr lang="en-US" sz="1561" dirty="0"/>
          </a:p>
        </p:txBody>
      </p:sp>
      <p:sp>
        <p:nvSpPr>
          <p:cNvPr id="14" name="Text 3"/>
          <p:cNvSpPr txBox="1"/>
          <p:nvPr/>
        </p:nvSpPr>
        <p:spPr>
          <a:xfrm>
            <a:off x="3511148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r-процесс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r-процесс требует очень высокой плотности нейтронов, когда ядра не успевают распадаться между захватами. Такие условия возникают при катастрофах: взрывах сверхновых и слияниях нейтронных звезд.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210001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Результат: тяжелые ядра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цепочки захватов и последующих распадов формируют ядра за пределами железного пика. В результате в природе появляются редкие тяжелые элементы, включая золото и платину.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8910000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берутся нейтроны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Нейтроны не “запасают” заранее: они появляются в экстремальных средах. Поэтому происхождение сверхтяжелых элементов напрямую связывают с конкретными фазами звездной смерти.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3701" y="2400298"/>
            <a:ext cx="5274270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рождаются разные химические элементы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звездная эволюция оставляет различимые “отпечатки” в химическом составе вещества, из которого затем рождаются новые поколения звезд и планет.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— разные массы звезд и разные катастрофы обеспечивают разные наборы элементов, а значит, по химическому составу можно “восстанавливать” историю звездного рождения.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механизмам нуклеосинтеза из современных курсов астрофизики и обзорных работ (без единых долей в процентах).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Взрыв сверхновой как механизм рассеяния элементов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 массивной звезды коллапсирует железное ядро, запускается вспышка сверхновой типа II. Ударная волна разгоняет внешние слои и выносит синтезированные ядра наружу.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Выброшенное вещество перемешивается с межзвездной средой, образуя обогащенные облака. Именно такие порции “новой химии” дают сырье для будущих звездных поколений и планетных систем.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элементов Солнечной системы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Тяжелые элементы занимают малую долю массы, но именно они создают “каркас” каменных пород, а также источники будущих атмосферных компонентов.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диаграмма подчеркивает, что планеты формируются из следов предыдущего звездного синтеза: вклад H и He доминирует по массе, но не по химической роли.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по солнечному (звездному) химическому составу; ориентация на обзорные значения атмосферных/протосолнечных абундансов (например, Asplund и соавт., 2009; последующие обновления — в рамках справочной литературы), 2025-05.
</a:t>
            </a:r>
            <a:endParaRPr lang="en-US" sz="134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256" y="2134249"/>
            <a:ext cx="484838" cy="55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7586" y="2134249"/>
            <a:ext cx="484838" cy="55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34916" y="2134249"/>
            <a:ext cx="484838" cy="55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62246" y="2134249"/>
            <a:ext cx="484838" cy="55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089576" y="2134249"/>
            <a:ext cx="484838" cy="554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Спектроскопия как доказательство звездного нуклеосинтеза
</a:t>
            </a:r>
            <a:endParaRPr lang="en-US" sz="2800" dirty="0"/>
          </a:p>
        </p:txBody>
      </p:sp>
      <p:sp>
        <p:nvSpPr>
          <p:cNvPr id="15" name="Text 2"/>
          <p:cNvSpPr txBox="1"/>
          <p:nvPr/>
        </p:nvSpPr>
        <p:spPr>
          <a:xfrm>
            <a:off x="705875" y="2905424"/>
            <a:ext cx="14814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2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Спектральные линии элементов
</a:t>
            </a:r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звезд и туманностей определяют по характерным линиям поглощения и излучения. Каждый элемент дает “отпечаток” благодаря различным энергиям электронов в атомах и ионах.
</a:t>
            </a:r>
            <a:endParaRPr lang="en-US" sz="1342" dirty="0"/>
          </a:p>
        </p:txBody>
      </p:sp>
      <p:sp>
        <p:nvSpPr>
          <p:cNvPr id="16" name="Text 3"/>
          <p:cNvSpPr txBox="1"/>
          <p:nvPr/>
        </p:nvSpPr>
        <p:spPr>
          <a:xfrm>
            <a:off x="3033205" y="2905424"/>
            <a:ext cx="14814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именно показывает спектр
</a:t>
            </a:r>
            <a:pPr algn="l" indent="0" marL="0">
              <a:lnSpc>
                <a:spcPct val="100000"/>
              </a:lnSpc>
              <a:buNone/>
            </a:pPr>
            <a:r>
              <a:rPr lang="en-US" sz="12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спектру можно понять, какие вещества присутствуют в атмосфере звезды или в выброшенном ею газе. Интенсивности линий связаны с количеством атомов и условиями возбуждения.
</a:t>
            </a:r>
            <a:endParaRPr lang="en-US" sz="1239" dirty="0"/>
          </a:p>
        </p:txBody>
      </p:sp>
      <p:sp>
        <p:nvSpPr>
          <p:cNvPr id="17" name="Text 4"/>
          <p:cNvSpPr txBox="1"/>
          <p:nvPr/>
        </p:nvSpPr>
        <p:spPr>
          <a:xfrm>
            <a:off x="5360535" y="2905424"/>
            <a:ext cx="14814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условия как контекст
</a:t>
            </a:r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Температура, плотность и ионизация влияют на то, какие линии проявятся сильнее. Поэтому спектроскопия не только “называет” элементы, но и уточняет их среду.
</a:t>
            </a:r>
            <a:endParaRPr lang="en-US" sz="1408" dirty="0"/>
          </a:p>
        </p:txBody>
      </p:sp>
      <p:sp>
        <p:nvSpPr>
          <p:cNvPr id="18" name="Text 5"/>
          <p:cNvSpPr txBox="1"/>
          <p:nvPr/>
        </p:nvSpPr>
        <p:spPr>
          <a:xfrm>
            <a:off x="7687865" y="2905424"/>
            <a:ext cx="14814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остатков сверхновых
</a:t>
            </a:r>
            <a:pPr algn="l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спектрах расширяющихся остатков сверхновых обнаруживают продукты нуклеосинтеза, тем самым связывая звездную смерть с химическим обогащением межзвездной среды.
</a:t>
            </a:r>
            <a:endParaRPr lang="en-US" sz="1317" dirty="0"/>
          </a:p>
        </p:txBody>
      </p:sp>
      <p:sp>
        <p:nvSpPr>
          <p:cNvPr id="19" name="Text 6"/>
          <p:cNvSpPr txBox="1"/>
          <p:nvPr/>
        </p:nvSpPr>
        <p:spPr>
          <a:xfrm>
            <a:off x="10015195" y="2905424"/>
            <a:ext cx="14814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8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считается доказательством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Систематическое совпадение предсказаний нуклеосинтеза и реальных спектральных картин делает спектроскопию ключевым методом подтверждения происхождения элементов во Вселенной.
</a:t>
            </a:r>
            <a:endParaRPr lang="en-US" sz="124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Наблюдательные объекты звездной эволюции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не только размеры, но и то, как меняется “упаковка” вещества: плотность растет при переходе к компактным объектам, хотя радиус резко уменьшается.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наглядно связывает разные стадии жизни звезд с различиями термальных и геометрических параметров, а значит — с фундаментальными изменениями состояния материи.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Косвенные наблюдательные оценки (типичные порядки величин) из учебных и обзорных материалов по астрофизике звездных остатков, 2025-05.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звездной пыли к планетам и жизни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Тяжелые элементы образуют звездную пыль и включаются в состав каменных тел. Из смеси таких частиц формируются минералы и атмосферы, а химический “багаж” достается планете при рождении.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 участвует в строении планетного ядра и в биохимии живых организмов, включая гемоглобин. Кислород и кремний определяют состав горных пород и силикатов, создавая основу ландшафтов.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 становится базой органической химии: на его основе развиваются сложные молекулы. Поскольку Солнечная система сформировалась из обогащенного облака, путь к жизни начинается с истории звезд.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723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поколений звезд с химическим обогащением Галактики
</a:t>
            </a:r>
            <a:pPr algn="l" indent="0" marL="0">
              <a:lnSpc>
                <a:spcPct val="80000"/>
              </a:lnSpc>
              <a:buNone/>
            </a:pPr>
            <a:r>
              <a:rPr lang="en-US" sz="2723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6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повторяющегося цикла нуклеосинтеза и перемешивания вещества в межзвездной среде.
</a:t>
            </a:r>
            <a:endParaRPr lang="en-US" sz="2723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Звезды как источники вещества и космической истории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звезд определяет, какие элементы существуют во Вселенной. Углерод и кислород дают малые и средние звезды, а до железа идут массивные, тогда как сверхновые и слияния создают самые тяжелые ядра.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2026-05-13T13:17:43Z</dcterms:created>
  <dcterms:modified xsi:type="dcterms:W3CDTF">2026-05-13T13:17:43Z</dcterms:modified>
</cp:coreProperties>
</file>