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1276" y="392225"/>
            <a:ext cx="3797098" cy="43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9267" y="592776"/>
            <a:ext cx="4040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старого порядка: как менялся мир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565825" y="4355350"/>
            <a:ext cx="3201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8" name="Text 2"/>
          <p:cNvSpPr txBox="1"/>
          <p:nvPr/>
        </p:nvSpPr>
        <p:spPr>
          <a:xfrm>
            <a:off x="547451" y="1757775"/>
            <a:ext cx="36360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Европа перешла от подданных к гражданам?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начались перемены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5" y="3777250"/>
            <a:ext cx="3215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половина XVII–XVIII веков стала временем, когда старые монархии и сословия всё хуже справлялись с новыми вызовами. Посмотрим, где кризис проявлялся сильнее всего и почему.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6" dirty="0"/>
          </a:p>
        </p:txBody>
      </p:sp>
      <p:sp>
        <p:nvSpPr>
          <p:cNvPr id="5" name="Text 1"/>
          <p:cNvSpPr txBox="1"/>
          <p:nvPr/>
        </p:nvSpPr>
        <p:spPr>
          <a:xfrm>
            <a:off x="4376700" y="1054754"/>
            <a:ext cx="4401900" cy="132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61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 сословия
</a:t>
            </a:r>
            <a:endParaRPr lang="en-US" sz="6180" dirty="0"/>
          </a:p>
        </p:txBody>
      </p:sp>
      <p:sp>
        <p:nvSpPr>
          <p:cNvPr id="6" name="Text 2"/>
          <p:cNvSpPr txBox="1"/>
          <p:nvPr/>
        </p:nvSpPr>
        <p:spPr>
          <a:xfrm>
            <a:off x="4376700" y="2487315"/>
            <a:ext cx="4401900" cy="12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задавали человеку место в обществе и уровень его прав с самого рождения.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65825" y="1975275"/>
            <a:ext cx="3212100" cy="15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сословия делили общество на привилегированных и остальных, поэтому права и обязанности зависели от рождения.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376700" y="4056275"/>
            <a:ext cx="44019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по всеобщей истории: сословное общество раннего Нового времени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Европа, Атлантика и колонии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2380150"/>
            <a:ext cx="39921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Соперничество держав
</a:t>
            </a:r>
            <a:pPr algn="l" indent="0" marL="0">
              <a:lnSpc>
                <a:spcPct val="115000"/>
              </a:lnSpc>
              <a:buNone/>
            </a:pPr>
            <a:r>
              <a:rPr lang="en-US" sz="5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Британия и Франция вели борьбу за рынки, морские пути и колонии. Их соперничество превращало торговлю в вопрос силы и влияния, а не только прибыли.
</a:t>
            </a:r>
            <a:endParaRPr lang="en-US" sz="1057" dirty="0"/>
          </a:p>
        </p:txBody>
      </p:sp>
      <p:sp>
        <p:nvSpPr>
          <p:cNvPr id="11" name="Text 3"/>
          <p:cNvSpPr txBox="1"/>
          <p:nvPr/>
        </p:nvSpPr>
        <p:spPr>
          <a:xfrm>
            <a:off x="565825" y="3125565"/>
            <a:ext cx="39921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Атлантика как связь
</a:t>
            </a:r>
            <a:pPr algn="l" indent="0" marL="0">
              <a:lnSpc>
                <a:spcPct val="115000"/>
              </a:lnSpc>
              <a:buNone/>
            </a:pPr>
            <a:r>
              <a:rPr lang="en-US" sz="5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Атлантический океан стал связующим пространством между Европой, Африкой и Америкой. По нему шли товары, люди, деньги и новости, которые меняли жизнь сразу на трёх континентах.
</a:t>
            </a:r>
            <a:endParaRPr lang="en-US" sz="1057" dirty="0"/>
          </a:p>
        </p:txBody>
      </p:sp>
      <p:sp>
        <p:nvSpPr>
          <p:cNvPr id="12" name="Text 4"/>
          <p:cNvSpPr txBox="1"/>
          <p:nvPr/>
        </p:nvSpPr>
        <p:spPr>
          <a:xfrm>
            <a:off x="565825" y="3870973"/>
            <a:ext cx="39921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колоний
</a:t>
            </a:r>
            <a:pPr algn="l" indent="0" marL="0">
              <a:lnSpc>
                <a:spcPct val="115000"/>
              </a:lnSpc>
              <a:buNone/>
            </a:pPr>
            <a:r>
              <a:rPr lang="en-US" sz="5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Колонии давали сырьё, доходы и новые рынки, но одновременно усиливали напряжение. За них боролись государства, купцы и морские державы, поэтому конфликты выходили далеко за пределы Европы.
</a:t>
            </a:r>
            <a:endParaRPr lang="en-US" sz="102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под давлением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839775" y="1826350"/>
            <a:ext cx="5341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Госрасходы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Государства тратили всё больше средств на двор, управление и армию. Долги росли, а налоговая система становилась сложнее и тяжелее для населения.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030100" y="2615138"/>
            <a:ext cx="5341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Растущий спрос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населения увеличивалась, и спрос на хлеб, ткань и повседневные товары быстро рос. Производству требовалось ускорение, но старые правила мешали ему.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230450" y="3411263"/>
            <a:ext cx="5341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ограничения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Цехи и сословные ограничения сдерживали предпринимателей. Ремесло и торговля развивались медленнее, чем требовали новые рынки и города, что тормозило экономический подъём.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1430800" y="4200751"/>
            <a:ext cx="5341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Неравные условия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Неравенство делало кризис острее: одни группы могли защищать свои привилегии, а другие несли основную налоговую нагрузку и почти не влияли на решения власти.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2775"/>
            <a:ext cx="78510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напряжённость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9675" y="2787078"/>
            <a:ext cx="1917600" cy="17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хлеба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хлеб дорожало, у многих семей почти не оставалось денег на другие нужды. Даже небольшой неурожай мог вызвать голод, очереди и беспорядки в городах и деревнях.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602931" y="2781775"/>
            <a:ext cx="1917600" cy="17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Несправедливые налоги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Налоги распределялись неравномерно, поэтому беднейшие слои чувствовали несправедливость особенно остро. Это усиливало недоверие к власти и подталкивало людей к протестам.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636191" y="2781775"/>
            <a:ext cx="1917600" cy="17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Кризисы выживания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Неурожаи и перебои с поставками превращали обычные трудности в массовый кризис. Люди обвиняли власти в бездействии и требовали помощи или снижения поборов.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669427" y="2792725"/>
            <a:ext cx="1917600" cy="17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в обществе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заметнее становился разрыв между роскошью элит и повседневной жизнью большинства, тем сильнее росло раздражение. Социальное напряжение накапливалось годами.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Войны и нагрузка на государства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Постоянные конфликты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державы почти постоянно соперничали между собой. Каждая новая кампания требовала солдат, оружия, флота и денег, которых всегда не хватало.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Налоги и управление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вести войны, государства расширяли аппарат управления и усиливали сбор налогов. Население всё чаще ощущало, что военные победы оплачиваются его трудом.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побед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Кредиты и долги становились обычным способом финансирования армии и флота. Победа могла приносить престиж, но не снимала финансового бремени с государства.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956400" y="3538657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общества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становилась власть, тем больше она зависела от ресурсов общества — налогов, продовольствия, ремесла и торговли. Без поддержки населения война становилась невозможной.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взгляд на знания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839775" y="1826350"/>
            <a:ext cx="5341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вместо авторитета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всё чаще опирались на опыт, наблюдение и проверку. Это изменило само понимание знания: важнее стало не повторять авторитет, а проверять факты.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030100" y="2615138"/>
            <a:ext cx="5341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открытия в астрономии, физике и других науках показывали, что мир можно объяснять законами, а не только привычными представлениями или традицией.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230450" y="3411263"/>
            <a:ext cx="5341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читателей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Академии, школы и книги делали знания доступнее. Круг образованных людей расширялся, и обсуждение науки выходило за пределы узкого круга учёных.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1430800" y="4200751"/>
            <a:ext cx="5341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знаний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всё чаще связывали с пользой: оно должно было помогать улучшать жизнь, производство, управление и образование, а не только хранить старые истины.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Просвещения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2162350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разума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Философы Просвещения верили, что разум помогает человеку понимать мир и принимать справедливые решения. Поэтому они требовали больше свободы мысли и меньше произвола.
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565825" y="2780768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 привилегий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Мыслители критиковали сословные привилегии, потому что считали их несправедливыми. Важнее происхождения, по их мнению, должны были быть способности и заслуги человека.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565825" y="3399182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Терпимость и свобода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авторы выступали за терпимость в религии и спорили с нетерпимостью, цензурой и преследованиями. Их книги читали и обсуждали в разных странах Европы.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565825" y="4017595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идей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Просвещения распространялись через салоны, клубы, энциклопедии и переписку. Так новые взгляды постепенно становились частью общественных разговоров и политики.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6" dirty="0"/>
          </a:p>
        </p:txBody>
      </p:sp>
      <p:sp>
        <p:nvSpPr>
          <p:cNvPr id="5" name="Text 1"/>
          <p:cNvSpPr txBox="1"/>
          <p:nvPr/>
        </p:nvSpPr>
        <p:spPr>
          <a:xfrm>
            <a:off x="4376700" y="1054754"/>
            <a:ext cx="4401900" cy="132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52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 ветви власти
</a:t>
            </a:r>
            <a:endParaRPr lang="en-US" sz="5203" dirty="0"/>
          </a:p>
        </p:txBody>
      </p:sp>
      <p:sp>
        <p:nvSpPr>
          <p:cNvPr id="6" name="Text 2"/>
          <p:cNvSpPr txBox="1"/>
          <p:nvPr/>
        </p:nvSpPr>
        <p:spPr>
          <a:xfrm>
            <a:off x="4376700" y="2487315"/>
            <a:ext cx="4401900" cy="12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способ, при котором законы принимают отдельно от их исполнения и суда.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65825" y="1975275"/>
            <a:ext cx="3212100" cy="15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Монтескьё о трёх ветвях власти помогли ограничить произвол и сделать власть подотчётной обществу.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376700" y="4056275"/>
            <a:ext cx="44019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Ш. Монтескьё, «О духе законов»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6" dirty="0"/>
          </a:p>
        </p:txBody>
      </p:sp>
      <p:sp>
        <p:nvSpPr>
          <p:cNvPr id="5" name="Text 1"/>
          <p:cNvSpPr txBox="1"/>
          <p:nvPr/>
        </p:nvSpPr>
        <p:spPr>
          <a:xfrm>
            <a:off x="4376700" y="1054754"/>
            <a:ext cx="4401900" cy="132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200" dirty="0"/>
          </a:p>
        </p:txBody>
      </p:sp>
      <p:sp>
        <p:nvSpPr>
          <p:cNvPr id="6" name="Text 2"/>
          <p:cNvSpPr txBox="1"/>
          <p:nvPr/>
        </p:nvSpPr>
        <p:spPr>
          <a:xfrm>
            <a:off x="4376700" y="2487315"/>
            <a:ext cx="4401900" cy="12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Пруссия, Австрия и Россия стали главными примерами такого курса.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65825" y="1975275"/>
            <a:ext cx="3212100" cy="15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проводили сильные монархи, но без отказа от самодержавия: власть оставалась сверху, а изменения должны были укрепить государство.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376700" y="4056275"/>
            <a:ext cx="44019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курс по истории Нового времени; обобщение по Пруссии, Австрии и России (XVIII век)
</a:t>
            </a:r>
            <a:endParaRPr lang="en-US" sz="77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6" dirty="0"/>
          </a:p>
        </p:txBody>
      </p:sp>
      <p:sp>
        <p:nvSpPr>
          <p:cNvPr id="5" name="Text 1"/>
          <p:cNvSpPr txBox="1"/>
          <p:nvPr/>
        </p:nvSpPr>
        <p:spPr>
          <a:xfrm>
            <a:off x="4376700" y="1054754"/>
            <a:ext cx="4401900" cy="132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1689
</a:t>
            </a:r>
            <a:endParaRPr lang="en-US" sz="7200" dirty="0"/>
          </a:p>
        </p:txBody>
      </p:sp>
      <p:sp>
        <p:nvSpPr>
          <p:cNvPr id="6" name="Text 2"/>
          <p:cNvSpPr txBox="1"/>
          <p:nvPr/>
        </p:nvSpPr>
        <p:spPr>
          <a:xfrm>
            <a:off x="4376700" y="2487315"/>
            <a:ext cx="4401900" cy="12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принятия Билля о правах закрепил новую политическую систему в Англии.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65825" y="1975275"/>
            <a:ext cx="3212100" cy="15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тогда власть короля впервые была чётко ограничена законом, а парламент получил решающую роль в управлении страной.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376700" y="4056275"/>
            <a:ext cx="44019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Bill of Rights, 1689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6" dirty="0"/>
          </a:p>
        </p:txBody>
      </p:sp>
      <p:sp>
        <p:nvSpPr>
          <p:cNvPr id="5" name="Text 1"/>
          <p:cNvSpPr txBox="1"/>
          <p:nvPr/>
        </p:nvSpPr>
        <p:spPr>
          <a:xfrm>
            <a:off x="4376700" y="1054754"/>
            <a:ext cx="4401900" cy="132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1776
</a:t>
            </a:r>
            <a:endParaRPr lang="en-US" sz="7200" dirty="0"/>
          </a:p>
        </p:txBody>
      </p:sp>
      <p:sp>
        <p:nvSpPr>
          <p:cNvPr id="6" name="Text 2"/>
          <p:cNvSpPr txBox="1"/>
          <p:nvPr/>
        </p:nvSpPr>
        <p:spPr>
          <a:xfrm>
            <a:off x="4376700" y="2487315"/>
            <a:ext cx="4401900" cy="12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стал началом борьбы американских колоний за независимость.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65825" y="1975275"/>
            <a:ext cx="3212100" cy="15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о правах и представительстве привели к войне за независимость и созданию нового государства, основанного на принципах Просвещения.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376700" y="4056275"/>
            <a:ext cx="44019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Declaration of Independence, 1776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6" dirty="0"/>
          </a:p>
        </p:txBody>
      </p:sp>
      <p:sp>
        <p:nvSpPr>
          <p:cNvPr id="5" name="Text 1"/>
          <p:cNvSpPr txBox="1"/>
          <p:nvPr/>
        </p:nvSpPr>
        <p:spPr>
          <a:xfrm>
            <a:off x="4376700" y="1054754"/>
            <a:ext cx="4401900" cy="132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1788
</a:t>
            </a:r>
            <a:endParaRPr lang="en-US" sz="7200" dirty="0"/>
          </a:p>
        </p:txBody>
      </p:sp>
      <p:sp>
        <p:nvSpPr>
          <p:cNvPr id="6" name="Text 2"/>
          <p:cNvSpPr txBox="1"/>
          <p:nvPr/>
        </p:nvSpPr>
        <p:spPr>
          <a:xfrm>
            <a:off x="4376700" y="2487315"/>
            <a:ext cx="4401900" cy="12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показал, что французская монархия больше не справляется с кризисом.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65825" y="1975275"/>
            <a:ext cx="3212100" cy="15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год до штурма Бастилии кризис стал открытым: финансовые трудности, голод и недовольство привели страну к революции.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376700" y="4056275"/>
            <a:ext cx="44019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Французской революции; кризис королевских финансов в 1788 году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550" y="2596102"/>
            <a:ext cx="4208700" cy="95314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 и после революций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революции изменили язык политики: от подданных и привилегий — к гражданам, законам и участию в управлении.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Революции ослабили сословный принцип и усилили идею правового государства.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Нового времени, обобщающая таблица по изменениям в Европе и Америке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6" dirty="0"/>
          </a:p>
        </p:txBody>
      </p:sp>
      <p:sp>
        <p:nvSpPr>
          <p:cNvPr id="5" name="Text 1"/>
          <p:cNvSpPr txBox="1"/>
          <p:nvPr/>
        </p:nvSpPr>
        <p:spPr>
          <a:xfrm>
            <a:off x="4376700" y="1054754"/>
            <a:ext cx="4401900" cy="132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61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 месяцев
</a:t>
            </a:r>
            <a:endParaRPr lang="en-US" sz="6173" dirty="0"/>
          </a:p>
        </p:txBody>
      </p:sp>
      <p:sp>
        <p:nvSpPr>
          <p:cNvPr id="6" name="Text 2"/>
          <p:cNvSpPr txBox="1"/>
          <p:nvPr/>
        </p:nvSpPr>
        <p:spPr>
          <a:xfrm>
            <a:off x="4376700" y="2487315"/>
            <a:ext cx="4401900" cy="12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недолго длился самый жестокий этап революции во Франции.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65825" y="1975275"/>
            <a:ext cx="3212100" cy="15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 насилия пришёлся на короткий период, когда революционная власть особенно боялась врагов и заговоров.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376700" y="4056275"/>
            <a:ext cx="44019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якобинского террора: сентябрь 1793 — июль 1794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Рождение индустриальной экономики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изобретения быстро меняли производство: новые машины позволяли делать больше ткани и ускоряли переход к фабрикам.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изобретений показывает, что индустриализация шла через цепочку технических улучшений, а не одномоментно.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Даты изобретений: 1712, 1764, 1769, 1776, 1785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6" dirty="0"/>
          </a:p>
        </p:txBody>
      </p:sp>
      <p:sp>
        <p:nvSpPr>
          <p:cNvPr id="5" name="Text 1"/>
          <p:cNvSpPr txBox="1"/>
          <p:nvPr/>
        </p:nvSpPr>
        <p:spPr>
          <a:xfrm>
            <a:off x="4376700" y="1054754"/>
            <a:ext cx="4401900" cy="132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1789
</a:t>
            </a:r>
            <a:endParaRPr lang="en-US" sz="7200" dirty="0"/>
          </a:p>
        </p:txBody>
      </p:sp>
      <p:sp>
        <p:nvSpPr>
          <p:cNvPr id="6" name="Text 2"/>
          <p:cNvSpPr txBox="1"/>
          <p:nvPr/>
        </p:nvSpPr>
        <p:spPr>
          <a:xfrm>
            <a:off x="4376700" y="2487315"/>
            <a:ext cx="4401900" cy="12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Французской революции стал символом необратимых перемен.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65825" y="1975275"/>
            <a:ext cx="3212100" cy="15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этому времени новые идеи уже изменили европейскую политику и общество: право, конституция и гражданство стали важнее наследственных привилегий.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376700" y="4056275"/>
            <a:ext cx="44019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Нового времени; Французская революция 1789 года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6" dirty="0"/>
          </a:p>
        </p:txBody>
      </p:sp>
      <p:sp>
        <p:nvSpPr>
          <p:cNvPr id="5" name="Text 1"/>
          <p:cNvSpPr txBox="1"/>
          <p:nvPr/>
        </p:nvSpPr>
        <p:spPr>
          <a:xfrm>
            <a:off x="4376700" y="1054754"/>
            <a:ext cx="4401900" cy="132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
</a:t>
            </a:r>
            <a:endParaRPr lang="en-US" sz="7200" dirty="0"/>
          </a:p>
        </p:txBody>
      </p:sp>
      <p:sp>
        <p:nvSpPr>
          <p:cNvPr id="6" name="Text 2"/>
          <p:cNvSpPr txBox="1"/>
          <p:nvPr/>
        </p:nvSpPr>
        <p:spPr>
          <a:xfrm>
            <a:off x="4376700" y="2487315"/>
            <a:ext cx="4401900" cy="12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 стал временем, когда идеи прав и конституций распространились по Атлантическому миру.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65825" y="1975275"/>
            <a:ext cx="3212100" cy="15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принципы быстро выходили за пределы Европы: пример оказался настолько сильным, что его подхватили многие движения за независимость и реформы.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376700" y="4056275"/>
            <a:ext cx="44019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Нового времени; распространение идей Просвещения и революций в XVIII веке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5825" y="592775"/>
            <a:ext cx="66246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XVIII век открыл новую эпоху
</a:t>
            </a:r>
            <a:endParaRPr lang="en-US" sz="2812" dirty="0"/>
          </a:p>
        </p:txBody>
      </p:sp>
      <p:sp>
        <p:nvSpPr>
          <p:cNvPr id="5" name="Text 1"/>
          <p:cNvSpPr txBox="1"/>
          <p:nvPr/>
        </p:nvSpPr>
        <p:spPr>
          <a:xfrm>
            <a:off x="565825" y="1757769"/>
            <a:ext cx="40032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XVIII век показал, что общество может меняться через идеи, законы и борьбу за права. Старый порядок не исчез сразу, но уже уступил место новому миру.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2026-07-26T13:45:53Z</dcterms:created>
  <dcterms:modified xsi:type="dcterms:W3CDTF">2026-07-26T13:45:53Z</dcterms:modified>
</cp:coreProperties>
</file>