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Афанасьевич Булгаков: писатель эпохи исторических потрясений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врач и драматург, сумевший превратить драму века в искусство.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Булгакова: эпоха перемен, войн и запретов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жил на переломе исторических эпох: империя, революция, Гражданская война и советская цензура сформировали его взгляд на человека, власть и культуру.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родился 15 мая 1891 года в Киеве в семье профессора Киевской духовной академии и с детства рос в атмосфере образованности.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Первой киевской гимназии, а затем поступил на медицинский факультет Киевского университета, который окончил в 1916 году.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увлечение литературой, театром, музыкой и городской жизнью развило его наблюдательность и позже помогло точно изображать характеры и речь людей.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Врачебная практика как источник литературных сюжетов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1916–1917 годах Булгаков служил земским врачом в Смоленской губернии. Он сталкивался с тяжелыми родами, срочными операциями и постоянной нехваткой сил и времени.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деревне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лег в основу цикла «Записки юного врача». Он придал прозе Булгакова точность деталей и особую остроту изображения человека на грани риска.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опыта к прозе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в личной судьбе писателя
</a:t>
            </a:r>
            <a:endParaRPr lang="en-US" sz="2121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оказывается на юге России и видит, как быстро меняется власть и распадается привычный порядок жизни.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действия, мобилизации и вынужденные перемещения делают повседневность непредсказуемой и тревожной.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хаоса и утраты становится для писателя важнейшим источником художественных тем и образов.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киевском и южном опыте позже воплотится в «Белой гвардии» и связанных с ней пьесах.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Москву и первые литературные публикации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Булгаков окончательно переехал в Москву и начал активно работать для газет и журналов, быстро освоив жанр фельетона и очерка.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привлекали вниманием к повседневности, точным речевым деталям и комическим противоречиям советского быта, который он видел без прикрас.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укрепилась его репутация остроумного наблюдателя, умеющего соединять сатиру с точным социальным анализом.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«Белая гвардия»: роман о крушении старого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держится до последнего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дом Турбиных, где еще сохраняются память, тепло и чувство достоинства. На фоне войны это пространство выглядит хрупким островом прежней культуры, который вот-вот будет разрушен историей.
</a:t>
            </a:r>
            <a:endParaRPr lang="en-US" sz="125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ожидании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у Булгакова показан не как фон для боевых сводок, а как живой город, переживающий страх, слухи и смену власти. Через его атмосферу особенно ясно ощущается масштаб надвигающегося перелома.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перед нравственным 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вынуждены отвечать не только на политические, но и на личные вопросы: что значит честь, долг и верность себе. Поэтому историческая катастрофа раскрывается через судьбы конкретных людей.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судьба Булгакова: успех, конфликты и запреты
</a:t>
            </a:r>
            <a:endParaRPr lang="en-US" sz="2093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менялось отношение театра и власти к пьесам Булгакова.
</a:t>
            </a:r>
            <a:endParaRPr lang="en-US" sz="171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Булгакова и ее предмет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показывает тесноту, бытовую неустроенность и постоянные столкновения людей, вынужденных жить рядом без личного пространства и покоя.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сатире чиновничья машина выглядит безличной и абсурдной. Формальности подменяют смысл, а человек часто оказывается слабее бумажного порядка.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передает грубую, путаную и штампованную речь, через которую особенно заметны духовная бедность и культурный упадок.
</a:t>
            </a:r>
            <a:endParaRPr lang="en-US" sz="1508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4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Булгакова почти всегда двоится: за комизмом слышится страх утраты человечности, когда социальная среда начинает искажать личность.
</a:t>
            </a:r>
            <a:endParaRPr lang="en-US" sz="142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эксперимент и спор о человеке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на фантастическом опыте профессора Преображенского: пес Шарик превращается в Шарикова, и вместе с этим возникает острый вопрос о границах вмешательства в природу человека.
</a:t>
            </a:r>
            <a:endParaRPr lang="en-US" sz="1774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сатиру, научную фантастику и социальную критику, поэтому повесть долго не печатали: ее смысл прямо спорил с официальными представлениями о «новом человеке».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годы создания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творческой продуктивности пришёлся на 1920-е, тогда как «Мастер и Маргарита» стал итогом многолетних поисков.
</a:t>
            </a:r>
            <a:endParaRPr lang="en-US" sz="164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и библиографии М. А. Булгакова; даты создания произведений по общепринятой литературоведческой хронологии.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Булгаков создал свои самые острые сатирические и драматические тексты, а над главным романом работал почти всю зрелую жизнь.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замысел и композиция романа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построен как многослойное произведение: московская сатира, евангельская история и линия любви Мастера и Маргариты взаимно освещают друг друга.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 плана сюжета Булгаков показывает, как власть, страх и предательство испытывают человека на прочность, а свобода требует нравственного выбора.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намеренно сложна: реальность Москвы соседствует с фантастическим и историческим измерением, создавая ощущение мира, где границы между эпохами подвижны.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многократно возвращался к тексту и не завершил окончательную редакцию при жизни, поэтому роман стал итогом его главных художественных поисков.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Булгакова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Булгакова; тематическое обобщение по литературоведческому анализу.
</a:t>
            </a:r>
            <a:endParaRPr lang="en-US" sz="145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произведениях Булгакова личная судьба постоянно связана с историческим переломом и нравственным испытанием.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Булгакова частная судьба оказывается втянута в конфликт с эпохой, властью и моральным выбором.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«Мастера и Маргариты» и их смысловые функции
</a:t>
            </a:r>
            <a:endParaRPr lang="en-US" sz="2051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связаны не с одной линией сюжета, а с центральными вопросами о свободе, совести, милосердии и ответственности.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Булгакова «Мастер и Маргарита».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персонажи романа не только действуют в сюжете, но и воплощают философские идеи автора.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Булгакова: ирония, контраст и точная деталь
</a:t>
            </a:r>
            <a:endParaRPr lang="en-US" sz="1863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часто строит сцену так, что смешное мгновенно оборачивается тревожным. Ирония у него не украшение, а способ показать нравственную деформацию эпохи и человека.
</a:t>
            </a:r>
            <a:endParaRPr lang="en-US" sz="155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гротеск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убедительна благодаря точной бытовой детали и живой речи персонажей. На фоне повседневности особенно резко звучат фантастические и трагические эпизоды, усиливая драматизм повествования.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достоверность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Публикационная судьба произведений Булгакова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его текстов в условиях цензуры 1920–1930-х годов.
</a:t>
            </a:r>
            <a:endParaRPr lang="en-US" sz="167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62727"/>
            <a:ext cx="543900" cy="48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77" y="1486976"/>
            <a:ext cx="543900" cy="4351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мотивы в творчестве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Врачебный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юного врача» опираются на личную практику Булгакова в деревне. Отсюда — точность медицинских деталей, внимание к страху ошибки и одиночеству молодого врача.
</a:t>
            </a:r>
            <a:endParaRPr lang="en-US" sz="1649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«Белой гвардии» исторический хаос показан через судьбу семьи и дома. Писатель превращает пережитое в художественный образ крушения привычного мира.
</a:t>
            </a:r>
            <a:endParaRPr lang="en-US" sz="1649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Москвой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проза Булгакова выросла из внимательного взгляда на городскую жизнь. Он точно передаёт речь, быт и абсурд повседневности, делая частное исторически значимым.
</a:t>
            </a:r>
            <a:endParaRPr lang="en-US" sz="164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 культуре XX века: признание и влияние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 театром и экранизациями, но устойчивый интерес поддерживают также изучение и частое цитирование текстов.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рецепция произведений М. А. Булгакова; обобщение по культурной истории XX века.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автора интерес к его произведениям не ослаб: они вошли в театральный репертуар, школьные программы и международный культурный оборот.
</a:t>
            </a:r>
            <a:endParaRPr lang="en-US" sz="136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к уроку по Булгакову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А. Булгакова; хронология жизни и творчества.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биографические вехи и помогает связать их с ключевыми произведениями писателя.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Булгакова тесно связаны: почти каждая важная дата отражается в его книгах и их судьбе.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писатель, который превратил эпоху в художественный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30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показал, как революции, цензура и личный выбор меняют судьбу человека, семьи и искусства. Поэтому его книги остаются не только классикой, но и поводом думать о свободе и совести.
</a:t>
            </a:r>
            <a:endParaRPr lang="en-US" sz="394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2026-05-23T14:24:13Z</dcterms:created>
  <dcterms:modified xsi:type="dcterms:W3CDTF">2026-05-23T14:24:13Z</dcterms:modified>
</cp:coreProperties>
</file>