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Немецкий язык в 3 классе: Сабина и Свен учат новые слова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Сабина и Свен знакомят с немецким через простые фразы, школьные ситуации и игру слов.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история помогает учить немецкий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реплики, знакомый класс и маленький диалог делают немецкий понятным. Дети слышат слова, повторяют их и сразу видят, как они работают в обычной школьной ситуации — без лишней сложности и скуки.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немецкие слова, которые встречаются в истории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дети слышат самые нужные слова для общения: Hallo, Guten Morgen, Tschüss, Danke, Bitte, Ja и Nein. Они короткие, звучат ясно и сразу пригодятся в классе.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легко повторять хором или по очереди, потому что они встречаются в обычных школьных сценах. Повторение в разных эпизодах помогает запомнить их без лишнего напряжения.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в первых словах заметны особенности немецкого звучания: [h] в Hallo и аккуратные гласные. Ребёнок не просто читает слово, а начинает слышать, как устроен язык.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Сабина и Свен в школьном классе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Класс, где всё знакомо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легко узнать обычный урок: парты, доска, тетради и учебник. Сабина внимательно смотрит на задание, а Свен готов отвечать быстрее всех. Такая сцена помогает связать немецкие слова с реальными предметами вокруг.
</a:t>
            </a:r>
            <a:endParaRPr lang="en-US" sz="1066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видно, значит, оно запоминается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героями лежат пенал, рюкзак и книга, и каждую вещь можно назвать по-немецки. Ребёнок видит предмет, слышит слово и быстрее понимает смысл. Так язык перестаёт быть абстрактным и становится частью школьного дня.
</a:t>
            </a:r>
            <a:endParaRPr lang="en-US" sz="1068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как маленькое приключение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есть движение, вопросы и короткие ответы, поэтому сцена не кажется сухой. Сабина и Свен словно показывают: немецкий можно учить спокойно, а иногда даже с улыбкой. И да, рюкзак тут тоже не просто так!
</a:t>
            </a:r>
            <a:endParaRPr lang="en-US" sz="106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дети учат новую фразу на немецком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новое слово проходит путь от звучания к использованию в речи.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 и знакомство: как представляются герои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Сабина и Свен начинают разговор с простого Hallo и короткого представления: Ich heiße Sabine, Ich heiße Sven. Такие фразы легко произнести и приятно услышать в школьном диалоге.
</a:t>
            </a:r>
            <a:endParaRPr lang="en-US" sz="1150" dirty="0"/>
          </a:p>
        </p:txBody>
      </p:sp>
      <p:sp>
        <p:nvSpPr>
          <p:cNvPr id="9" name="Text 3"/>
          <p:cNvSpPr txBox="1"/>
          <p:nvPr/>
        </p:nvSpPr>
        <p:spPr>
          <a:xfrm>
            <a:off x="406750" y="2703344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Wie heißt du? помогает перейти от приветствия к знакомству. Ребёнок видит, как один говорит вопрос, а другой даёт ответ, и сразу понимает логику общения.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06750" y="3599027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Ich bin... и вежливое обращение к однокласснику делают речь дружелюбной. Для третьеклассников это хороший пример того, как можно говорить коротко, ясно и по-немецки.
</a:t>
            </a:r>
            <a:endParaRPr lang="en-US" sz="11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без перевода: жесты, мимика и картинки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Жесты, улыбка, удивлённый взгляд и указание на предмет помогают понять смысл фразы ещё до перевода. Для младших школьников это настоящий помощник: картинка подсказывает слово, а слово закрепляет картинку.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Сабина поднимает руку, кивает или смотрит на учебник, дети догадываются о значении по ситуации. Так немецкий язык воспринимается спокойнее, потому что смысл поддерживают не только слова, но и вся сцена.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пока не понятно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ребёнок постепенно понимает новое слово на начальном этапе обучения.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395025" y="1389200"/>
            <a:ext cx="33288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
</a:t>
            </a:r>
            <a:endParaRPr lang="en-US" sz="5500" dirty="0"/>
          </a:p>
        </p:txBody>
      </p:sp>
      <p:sp>
        <p:nvSpPr>
          <p:cNvPr id="8" name="Text 2"/>
          <p:cNvSpPr txBox="1"/>
          <p:nvPr/>
        </p:nvSpPr>
        <p:spPr>
          <a:xfrm>
            <a:off x="5361000" y="2542600"/>
            <a:ext cx="3328800" cy="12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 хватает, чтобы считать предметы, шаги и учеников в игре.
</a:t>
            </a:r>
            <a:endParaRPr lang="en-US" sz="2100" dirty="0"/>
          </a:p>
        </p:txBody>
      </p:sp>
      <p:sp>
        <p:nvSpPr>
          <p:cNvPr id="9" name="Text 3"/>
          <p:cNvSpPr txBox="1"/>
          <p:nvPr/>
        </p:nvSpPr>
        <p:spPr>
          <a:xfrm>
            <a:off x="444900" y="4477352"/>
            <a:ext cx="33288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тема урока немецкого языка для 3 класса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444900" y="1389200"/>
            <a:ext cx="29301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от eins до zehn дают детям удобную опору для счёта, повторения и коротких заданий на уроке.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650" y="1692439"/>
            <a:ext cx="2220933" cy="131217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4125" y="1692439"/>
            <a:ext cx="2220933" cy="131217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6600" y="1692439"/>
            <a:ext cx="2220933" cy="131217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предметы и вещи из портфеля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361975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лежит на парте
</a:t>
            </a:r>
            <a:pPr algn="l" indent="0" marL="0">
              <a:lnSpc>
                <a:spcPct val="115000"/>
              </a:lnSpc>
              <a:buNone/>
            </a:pPr>
            <a:r>
              <a:rPr lang="en-US" sz="1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парте легко увидеть Buch, Heft и Stift: именно такие предметы дети используют каждый день. Когда вещь можно показать рукой, слово запоминается быстрее. Сабина и Свен называют предметы вслух и сразу проверяют, правильно ли поняли друг друга.
</a:t>
            </a:r>
            <a:endParaRPr lang="en-US" sz="1184" dirty="0"/>
          </a:p>
        </p:txBody>
      </p:sp>
      <p:sp>
        <p:nvSpPr>
          <p:cNvPr id="10" name="Text 3"/>
          <p:cNvSpPr txBox="1"/>
          <p:nvPr/>
        </p:nvSpPr>
        <p:spPr>
          <a:xfrm>
            <a:off x="3514450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прячется в рюкзаке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рюкзаке обычно находятся Radiergummi, Schere и Lineal, а рядом — аккуратно сложенный учебник. Эти слова связаны с обычной школьной жизнью, поэтому их удобно повторять в классе. Ребёнок узнаёт предмет и тут же слышит его название по-немецки.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66925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нужны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вещи не требуют сложных объяснений: они уже есть в школьном опыте ребёнка. Поэтому слово и предмет быстро соединяются в памяти. А если ещё добавить короткий вопрос, получается почти настоящий мини-диалог — простой и понятный.
</a:t>
            </a:r>
            <a:endParaRPr lang="en-US" sz="114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диалог по-немецки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простого общения на уроке в 3 классе: приветствие, знакомство, вопрос, ответ и прощание.
</a:t>
            </a:r>
            <a:endParaRPr lang="en-US" sz="108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1336" y="1893206"/>
            <a:ext cx="218700" cy="21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350" y="1915076"/>
            <a:ext cx="218700" cy="174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712" y="1893206"/>
            <a:ext cx="218700" cy="218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62087" y="1893206"/>
            <a:ext cx="218700" cy="21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слова, которые делают речь дружелюбной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Bitte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Bitte подходит и для просьбы, и для вежливого ответа. С ним речь звучит мягче, а короткий диалог сразу становится дружелюбным и понятным младшему школьнику.
</a:t>
            </a:r>
            <a:endParaRPr lang="en-US" sz="928" dirty="0"/>
          </a:p>
        </p:txBody>
      </p:sp>
      <p:sp>
        <p:nvSpPr>
          <p:cNvPr id="15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Danke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помогает поблагодарить за помощь, ответ или подсказку. Оно звучит просто и часто встречается в школьных репликах, поэтому быстро становится привычным и нужным.
</a:t>
            </a:r>
            <a:endParaRPr lang="en-US" sz="928" dirty="0"/>
          </a:p>
        </p:txBody>
      </p:sp>
      <p:sp>
        <p:nvSpPr>
          <p:cNvPr id="16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Entschuldigung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учит аккуратно извиняться, если кто-то перебил, ошибся или задел соседа. Оно показывает, что в немецком языке вежливость важна даже в самых коротких фразах.
</a:t>
            </a:r>
            <a:endParaRPr lang="en-US" sz="928" dirty="0"/>
          </a:p>
        </p:txBody>
      </p:sp>
      <p:sp>
        <p:nvSpPr>
          <p:cNvPr id="17" name="Text 5"/>
          <p:cNvSpPr txBox="1"/>
          <p:nvPr/>
        </p:nvSpPr>
        <p:spPr>
          <a:xfrm>
            <a:off x="726207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 и Nein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два слова помогают быстро отвечать на вопросы и не теряться в разговоре. Они особенно полезны на уроке, когда нужно подтвердить, согласиться или спокойно отказаться.
</a:t>
            </a:r>
            <a:endParaRPr lang="en-US" sz="92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96"/>
            <a:ext cx="4020300" cy="13113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4050" y="3037744"/>
            <a:ext cx="4020300" cy="13113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Свен спешит, а Сабина проверяет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06750" y="1395625"/>
            <a:ext cx="34338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Свен хочет ответить первым
</a:t>
            </a:r>
            <a:pPr algn="l" indent="0" marL="0">
              <a:lnSpc>
                <a:spcPct val="115000"/>
              </a:lnSpc>
              <a:buNone/>
            </a:pPr>
            <a:r>
              <a:rPr lang="en-US" sz="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Свен видит знакомое слово и сразу тянет руку, будто уже всё понял. Он говорит быстро, но иногда пропускает важную деталь. Его торопливость делает сцену живой и немного смешной, как на настоящем уроке.
</a:t>
            </a:r>
            <a:endParaRPr lang="en-US" sz="1339" dirty="0"/>
          </a:p>
        </p:txBody>
      </p:sp>
      <p:sp>
        <p:nvSpPr>
          <p:cNvPr id="11" name="Text 3"/>
          <p:cNvSpPr txBox="1"/>
          <p:nvPr/>
        </p:nvSpPr>
        <p:spPr>
          <a:xfrm>
            <a:off x="406750" y="3191200"/>
            <a:ext cx="34338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Сабина сначала смотрит внимательнее
</a:t>
            </a:r>
            <a:pPr algn="l" indent="0" marL="0">
              <a:lnSpc>
                <a:spcPct val="115000"/>
              </a:lnSpc>
              <a:buNone/>
            </a:pPr>
            <a:r>
              <a:rPr lang="en-US" sz="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Сабина не спешит: она сверяет слово с картинкой и слушает образец ещё раз. Потом спокойно показывает Свену правильный вариант. Так дети видят, что внимательность помогает исправить ошибку без лишнего волнения.
</a:t>
            </a:r>
            <a:endParaRPr lang="en-US" sz="133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исправить ошибку в немецком слове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модель для начального чтения и произношения на уроке немецкого языка в 3 классе.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2974" y="1300282"/>
            <a:ext cx="249618" cy="2496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6457" y="1999809"/>
            <a:ext cx="222624" cy="2544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76457" y="2701724"/>
            <a:ext cx="222624" cy="25442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76457" y="3403647"/>
            <a:ext cx="222624" cy="25442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62960" y="4107976"/>
            <a:ext cx="249618" cy="24961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урока: слова и выражения темы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2163853" y="1297888"/>
            <a:ext cx="1632386" cy="634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 и прощание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Hallo, Tschüss и Guten Morgen помогают начать и закончить разговор. Эти слова удобно использовать в классе, на перемене и при работе в паре, не путаясь в длинных фразах.
</a:t>
            </a:r>
            <a:endParaRPr lang="en-US" sz="799" dirty="0"/>
          </a:p>
        </p:txBody>
      </p:sp>
      <p:sp>
        <p:nvSpPr>
          <p:cNvPr id="13" name="Text 3"/>
          <p:cNvSpPr txBox="1"/>
          <p:nvPr/>
        </p:nvSpPr>
        <p:spPr>
          <a:xfrm>
            <a:off x="2167209" y="1999802"/>
            <a:ext cx="1632386" cy="634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Ich heiße... и Wie heißt du? нужны, чтобы назвать себя и спросить имя собеседника. В этих выражениях ребёнок сразу видит, как строится первый маленький диалог.
</a:t>
            </a:r>
            <a:endParaRPr lang="en-US" sz="799" dirty="0"/>
          </a:p>
        </p:txBody>
      </p:sp>
      <p:sp>
        <p:nvSpPr>
          <p:cNvPr id="14" name="Text 4"/>
          <p:cNvSpPr txBox="1"/>
          <p:nvPr/>
        </p:nvSpPr>
        <p:spPr>
          <a:xfrm>
            <a:off x="2167209" y="2701720"/>
            <a:ext cx="1632386" cy="634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до десяти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Eins bis zehn помогают считать тетради, шаги, карандаши и учеников. Небольшой числовой ряд легко повторять вслух, как короткую считалочку, и он быстро запоминается.
</a:t>
            </a:r>
            <a:endParaRPr lang="en-US" sz="799" dirty="0"/>
          </a:p>
        </p:txBody>
      </p:sp>
      <p:sp>
        <p:nvSpPr>
          <p:cNvPr id="15" name="Text 5"/>
          <p:cNvSpPr txBox="1"/>
          <p:nvPr/>
        </p:nvSpPr>
        <p:spPr>
          <a:xfrm>
            <a:off x="2167209" y="3403637"/>
            <a:ext cx="1632386" cy="634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Buch, Heft, Stift и Rucksack связывают слово с предметом, который лежит на парте или в портфеле. Так новая лексика становится видимой и почти осязаемой.
</a:t>
            </a:r>
            <a:endParaRPr lang="en-US" sz="799" dirty="0"/>
          </a:p>
        </p:txBody>
      </p:sp>
      <p:sp>
        <p:nvSpPr>
          <p:cNvPr id="16" name="Text 6"/>
          <p:cNvSpPr txBox="1"/>
          <p:nvPr/>
        </p:nvSpPr>
        <p:spPr>
          <a:xfrm>
            <a:off x="2163866" y="4105560"/>
            <a:ext cx="1632386" cy="634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реплики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Danke, Bitte, Ja и Nein делают речь спокойной и доброжелательной. С ними дети учатся не только отвечать, но и общаться так, чтобы собеседнику было приятно.
</a:t>
            </a:r>
            <a:endParaRPr lang="en-US" sz="79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и карточки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36875" y="2279725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 слова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Сабина и Свен работают в паре: один читает слово, другой показывает карточку или предмет. Потом они меняются ролями, и каждый успевает сказать фразу вслух несколько раз.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36875" y="3654050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после короткого 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ответ найден правильно, герои улыбаются и делают жест радости. Такой маленький успех особенно важен для младших школьников: он помогает не бояться нового языка и хочется попробовать ещё раз.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запомнить немецкие слова в 3 классе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22374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Частое повторение одной и той же фразы помогает ребёнку услышать знакомое звучание и не растеряться. Когда слово возвращается в разных сценах, оно запоминается быстрее и спокойнее.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75227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рядом со словом делает смысл видимым. Ученику легче понять Hallo, Buch или Stift, если он видит жест, предмет или действие, а не только отдельные буквы.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25767" y="2265765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диалог учит слову в работе, а не в одиночестве. Ребёнок говорит, слушает ответ и сразу понимает, зачем нужна новая фраза в реальной ситуации.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79007" y="2266011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школьные темы снимают напряжение. Если слово связано с парой, тетрадью или рюкзаком, третьекласснику проще связать его с жизнью и уверенно произнести без подсказки.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нового слова к уверенной фразе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освоения лексики на уроке немецкого языка в 3 классе: от первого звучания до самостоятельного ответа.
</a:t>
            </a:r>
            <a:endParaRPr lang="en-US" sz="99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 у Сабины и Свена после урока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111649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знакомые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начинают увереннее узнавать Hallo, Danke и другие короткие фразы. Они уже не пугаются звучания немецких слов и легче повторяют их за учителем.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780816" y="1766386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простые ответы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Сабина и Свен могут представиться, задать вопрос и ответить на него. Разговор становится короче, но гораздо смелее.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449990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— счёт и школьные 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считают до zehn и называют вещи из класса и портфеля. Теперь слова сразу связываются с предметами, а не остаются просто звуками.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19160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— спокойная уверенность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результат урока — ощущение, что немецкий язык понятен и посилен. Ошибки уже не пугают, потому что их можно исправить и попробовать снова.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слова — большой шаг вперёд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Сабина и Свен показывают, как из простых слов рождается настоящий диалог. Приветствие, знакомство, счёт и вежливые фразы делают немецкий язык понятным, близким и совсем не страшным.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2026-05-25T03:38:35Z</dcterms:created>
  <dcterms:modified xsi:type="dcterms:W3CDTF">2026-05-25T03:38:35Z</dcterms:modified>
</cp:coreProperties>
</file>