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image" Target="../media/image-3-8.jpe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image" Target="../media/image-8-7.jpe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67550" y="2201687"/>
            <a:ext cx="7721700" cy="26618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64050" y="413425"/>
            <a:ext cx="72159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человека: ключевые направления и возрастные процессы
</a:t>
            </a:r>
            <a:pPr algn="ctr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биологических, психологических и социальных изменений на протяжении всей жизни.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442450" y="4775100"/>
            <a:ext cx="4259100" cy="36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3517" y="182500"/>
            <a:ext cx="3340167" cy="4737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2750" y="481475"/>
            <a:ext cx="44721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DB3F3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возрастных изменений в жизни человека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92750" y="1964113"/>
            <a:ext cx="2905500" cy="236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охватывает физические и психические изменения. Оно формирует личность, влияет на поведение и социализацию с рождения до старости.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6050" y="1185456"/>
            <a:ext cx="2117700" cy="18302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29550" y="1185456"/>
            <a:ext cx="2117700" cy="18302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15275" y="1184904"/>
            <a:ext cx="2088300" cy="183134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783550" y="1185456"/>
            <a:ext cx="2117700" cy="1830239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605950" y="3163428"/>
            <a:ext cx="1299300" cy="10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Новорождённость и раннее детство
</a:t>
            </a:r>
            <a:pPr algn="l" indent="0" marL="0">
              <a:lnSpc>
                <a:spcPct val="100000"/>
              </a:lnSpc>
              <a:buNone/>
            </a:pPr>
            <a:r>
              <a:rPr lang="en-US" sz="9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быстрых физических и сенсорных изменений, активное познание окружающего мира. Формируются базовые навыки и первые связи с окружающими.
</a:t>
            </a:r>
            <a:endParaRPr lang="en-US" sz="855" dirty="0"/>
          </a:p>
        </p:txBody>
      </p:sp>
      <p:sp>
        <p:nvSpPr>
          <p:cNvPr id="12" name="Text 1"/>
          <p:cNvSpPr txBox="1"/>
          <p:nvPr/>
        </p:nvSpPr>
        <p:spPr>
          <a:xfrm>
            <a:off x="2782362" y="3163428"/>
            <a:ext cx="1299300" cy="10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Дошкольный и младший школьный возраст
</a:t>
            </a:r>
            <a:pPr algn="l" indent="0" marL="0">
              <a:lnSpc>
                <a:spcPct val="100000"/>
              </a:lnSpc>
              <a:buNone/>
            </a:pPr>
            <a:r>
              <a:rPr lang="en-US" sz="8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Развиваются речь, мышление, эмоциональная сфера и социальные навыки. Дети учатся работать в коллективе и формируют индивидуальные интересы.
</a:t>
            </a:r>
            <a:endParaRPr lang="en-US" sz="821" dirty="0"/>
          </a:p>
        </p:txBody>
      </p:sp>
      <p:sp>
        <p:nvSpPr>
          <p:cNvPr id="13" name="Text 2"/>
          <p:cNvSpPr txBox="1"/>
          <p:nvPr/>
        </p:nvSpPr>
        <p:spPr>
          <a:xfrm>
            <a:off x="4921273" y="3163428"/>
            <a:ext cx="1299300" cy="10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Подростковый возраст и юность
</a:t>
            </a:r>
            <a:pPr algn="l" indent="0" marL="0">
              <a:lnSpc>
                <a:spcPct val="100000"/>
              </a:lnSpc>
              <a:buNone/>
            </a:pPr>
            <a:r>
              <a:rPr lang="en-US" sz="8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интенсивных физиологических и психологических изменений. Становятся важными самосознание, поиск идентичности и профессиональное самоопределение.
</a:t>
            </a:r>
            <a:endParaRPr lang="en-US" sz="778" dirty="0"/>
          </a:p>
        </p:txBody>
      </p:sp>
      <p:sp>
        <p:nvSpPr>
          <p:cNvPr id="14" name="Text 3"/>
          <p:cNvSpPr txBox="1"/>
          <p:nvPr/>
        </p:nvSpPr>
        <p:spPr>
          <a:xfrm>
            <a:off x="7121672" y="3163428"/>
            <a:ext cx="1299300" cy="10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Взрослость и старость
</a:t>
            </a:r>
            <a:pPr algn="l" indent="0" marL="0">
              <a:lnSpc>
                <a:spcPct val="100000"/>
              </a:lnSpc>
              <a:buNone/>
            </a:pPr>
            <a:r>
              <a:rPr lang="en-US" sz="9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Завершается формирование личности, развивается устойчивость и зрелость. Старость сопровождается переоценкой жизненного опыта и адаптацией к возрастным изменениям.
</a:t>
            </a:r>
            <a:endParaRPr lang="en-US" sz="859" dirty="0"/>
          </a:p>
        </p:txBody>
      </p:sp>
      <p:sp>
        <p:nvSpPr>
          <p:cNvPr id="15" name="Text 4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жизненные этапы и их особенности
</a:t>
            </a:r>
            <a:endParaRPr lang="en-US" sz="2000" dirty="0"/>
          </a:p>
        </p:txBody>
      </p:sp>
      <p:sp>
        <p:nvSpPr>
          <p:cNvPr id="16" name="Text 5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7472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Новорождённость: старт биологического и психического развития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первый год жизни организм быстро растёт, формируются основные органы чувств и сенсорные системы.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238162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Активируются врождённые рефлексы, обеспечивающие адаптацию к внешней среде, такие как сосательный и хватательный рефлексы.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13615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появляются базовые навыки, обеспечивающие первые взаимодействия с окружающим миром и близкими.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1757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Раннее детство: развитие самостоятельности и познание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2905300"/>
            <a:ext cx="2207100" cy="148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 год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начинает самостоятельную ходьбу, что расширяет возможности исследования пространства и окружения.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799087" y="2099525"/>
            <a:ext cx="2207100" cy="148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 года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увеличение словарного запаса, дети начинают выражать свои потребности и эмоции словами.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522588" y="2549100"/>
            <a:ext cx="2207100" cy="148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 года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Усваиваются основы самообслуживания, появляется стремление делать вещи самостоятельно, развивается чувство независимости.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84780" y="0"/>
            <a:ext cx="265714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5938500" cy="94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Дошкольный возраст: развитие мышления и творчества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702900" y="2971500"/>
            <a:ext cx="2367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воображения и ролевых игр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возрасте дети активно развивают воображение через игры, учатся подражать взрослым и создавать сюжеты, что стимулирует творческое мышление.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523800" y="2971500"/>
            <a:ext cx="2367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Социальное развитие и основы характера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Закладываются фундаментальные черты характера, укрепляются навыки общения и умение следовать правилам, что важно для будущей социализации.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Развивается логическое мышление и усидчивость, что помогает эффективно усваивать учебный материал.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570325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Повышается значимость общения со сверстниками, формируются навыки коллективной работы и взаимодействия.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77935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стремятся выражать себя через достижения в учёбе, спорте и творчестве, что способствует развитию самоуважения.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98625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Появляется ответственность за собственные поступки и результаты труда, закладывается основа для самостоятельности.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40200" y="37472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Младший школьный возраст: обучение и формирование личности
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69875" y="1851113"/>
            <a:ext cx="2842200" cy="17763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66175" y="1851113"/>
            <a:ext cx="2842200" cy="177637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21500" y="1851113"/>
            <a:ext cx="2842200" cy="177637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417275" y="4114850"/>
            <a:ext cx="2298600" cy="4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Происходит значительное увеличение мышечной массы и изменение пропорций костей, формируя взрослое телосложение и силу организма подростка.
</a:t>
            </a:r>
            <a:endParaRPr lang="en-US" sz="844" dirty="0"/>
          </a:p>
        </p:txBody>
      </p:sp>
      <p:sp>
        <p:nvSpPr>
          <p:cNvPr id="12" name="Text 2"/>
          <p:cNvSpPr txBox="1"/>
          <p:nvPr/>
        </p:nvSpPr>
        <p:spPr>
          <a:xfrm>
            <a:off x="3417275" y="3826675"/>
            <a:ext cx="22986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мышечной и костной системы
</a:t>
            </a:r>
            <a:endParaRPr lang="en-US" sz="902" dirty="0"/>
          </a:p>
        </p:txBody>
      </p:sp>
      <p:sp>
        <p:nvSpPr>
          <p:cNvPr id="13" name="Text 3"/>
          <p:cNvSpPr txBox="1"/>
          <p:nvPr/>
        </p:nvSpPr>
        <p:spPr>
          <a:xfrm>
            <a:off x="6442825" y="4121190"/>
            <a:ext cx="2298600" cy="4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 вырабатываются половые гормоны, что ведёт к появлению таких признаков, как рост волос, изменение голоса у мальчиков и развитие молочных желёз у девочек.
</a:t>
            </a:r>
            <a:endParaRPr lang="en-US" sz="844" dirty="0"/>
          </a:p>
        </p:txBody>
      </p:sp>
      <p:sp>
        <p:nvSpPr>
          <p:cNvPr id="14" name="Text 4"/>
          <p:cNvSpPr txBox="1"/>
          <p:nvPr/>
        </p:nvSpPr>
        <p:spPr>
          <a:xfrm>
            <a:off x="6442825" y="3826675"/>
            <a:ext cx="22986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Гормональные изменения и вторичные половые признаки
</a:t>
            </a:r>
            <a:endParaRPr lang="en-US" sz="864" dirty="0"/>
          </a:p>
        </p:txBody>
      </p:sp>
      <p:sp>
        <p:nvSpPr>
          <p:cNvPr id="15" name="Text 5"/>
          <p:cNvSpPr txBox="1"/>
          <p:nvPr/>
        </p:nvSpPr>
        <p:spPr>
          <a:xfrm>
            <a:off x="470800" y="4114838"/>
            <a:ext cx="2298600" cy="4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этот период наблюдается ускоренный рост тела и увеличение массы, с более ранним началом у девочек (10–14 лет) и позже — у мальчиков (12–16 лет). Это важный этап физической зрелости.
</a:t>
            </a:r>
            <a:endParaRPr lang="en-US" sz="760" dirty="0"/>
          </a:p>
        </p:txBody>
      </p:sp>
      <p:sp>
        <p:nvSpPr>
          <p:cNvPr id="16" name="Text 6"/>
          <p:cNvSpPr txBox="1"/>
          <p:nvPr/>
        </p:nvSpPr>
        <p:spPr>
          <a:xfrm>
            <a:off x="470800" y="3826662"/>
            <a:ext cx="22986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Пубертатный скачок роста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340200" y="319550"/>
            <a:ext cx="8493000" cy="56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Физиологические изменения в подростковом возрасте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125" y="2223268"/>
            <a:ext cx="3147000" cy="88856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12625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возрастных этапов развития человека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86375" y="1286175"/>
            <a:ext cx="3717300" cy="105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отображает ключевые параметры каждого этапа жизни: физические показатели, психологические особенности и социальные роли.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86375" y="2505427"/>
            <a:ext cx="3717300" cy="9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охватывает физические, психологические и социальные аспекты, меняющиеся с возрастом.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86375" y="3726148"/>
            <a:ext cx="3717300" cy="4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исследования возрастной психологии и физиологии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319547"/>
            <a:ext cx="84798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Психологические особенности подросткового возраста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40200" y="2378050"/>
            <a:ext cx="1355400" cy="20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подросткового возраста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Усиление стремления к самостоятельности и возникновение вопросов о собственной личности и будущем.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2677975" y="2378050"/>
            <a:ext cx="1355400" cy="20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Средний подростковый возраст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развитие критического мышления, формирование новых ценностей и мировоззрения.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953012" y="2378050"/>
            <a:ext cx="1355400" cy="20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Поздний подростковый возраст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смена настроения и эмоциональных состояний, усиление желания общения и принадлежности к группе.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7228025" y="2378050"/>
            <a:ext cx="1355400" cy="20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самоуважения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Появляется устойчивое чувство собственного достоинства и интерес к построению значимых межличностных отношений.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0715" y="729975"/>
            <a:ext cx="3518271" cy="397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289000"/>
            <a:ext cx="4366200" cy="7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 идентичности у подростков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48875" y="3032048"/>
            <a:ext cx="3148200" cy="10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процессе важную роль играют друзья и окружение: авторитеты, группы сверстников формируют взгляды и поведение, оказывая влияние на самоопределение подростка.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966150" y="1477675"/>
            <a:ext cx="3148200" cy="10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Подростковый кризис идентичности проявляется активным поиском собственного «Я», часто через смену имиджа, увлечений и социальных ролей, что помогает определить личные ценности.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4079950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Юношеский возраст: личностное и профессиональное становление
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387825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Юность — период окончательного формирования личности с развитием самостоятельности и ответственности за выбор жизненного пути и принятия важных решений.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576250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этот период начинается профессиональное самоопределение, когда молодой человек определяет интересы и предпочтения в будущем деле и строит карьерные планы.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726450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Углубляются межличностные отношения, формируются устойчивые социальные связи и навыки общения, усиливается значимость поддержки друзей и близких.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876650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Происходит формирование новых ценностей и мировоззрения, которые служат фундаментом для зрелых жизненных и социальных установок.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40200" y="1479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35224" y="0"/>
            <a:ext cx="2506452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5938500" cy="94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Ранняя, средняя и поздняя взрослость: этапы и задачи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95675" y="2225900"/>
            <a:ext cx="2092800" cy="16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Ранняя взрослость (21–35 лет)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ранней взрослости люди создают семьи, реализуются профессионально, закрепляют социальный статус. Это время активной самоорганизации и построения жизненных основ.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649725" y="2225900"/>
            <a:ext cx="2176500" cy="16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Средняя и поздняя взрослость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Средний возраст характеризуется стабильностью в работе и семье, воспитанием детей и поддержкой старших. Поздняя взрослость связана со снижением физических сил, переосмыслением достижений и передачей опыта.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4079950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Ранняя и средняя взрослость: профессионализм и социальные роли
</a:t>
            </a:r>
            <a:endParaRPr lang="en-US" sz="2300" dirty="0"/>
          </a:p>
        </p:txBody>
      </p:sp>
      <p:sp>
        <p:nvSpPr>
          <p:cNvPr id="6" name="Text 1"/>
          <p:cNvSpPr txBox="1"/>
          <p:nvPr/>
        </p:nvSpPr>
        <p:spPr>
          <a:xfrm>
            <a:off x="461700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Ранняя взрослость посвящена освоению профессии, формированию и укреплению семейных отношений, развитию чувства ответственности за близких и окружающих.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09675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Средняя взрослость концентрируется на заботе о детях и пожилых родителях, поддержании профессионального уровня и адаптации к изменяющимся жизненным обстоятельствам.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59975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этот период происходит переоценка жизненных целей, часто меняются приоритеты, усиливается стремление к гармонии между карьерой и личной жизнью.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1479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40200" y="1441250"/>
            <a:ext cx="3480900" cy="19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пожилых людей остаются социально активными, участвуют в жизни семьи и общества, что положительно влияет на их физическое и эмоциональное состояние.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340200" y="3614650"/>
            <a:ext cx="34809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Всемирной организации здравоохранения, 2023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162550" y="1939200"/>
            <a:ext cx="2400300" cy="18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45" b="1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65%
</a:t>
            </a:r>
            <a:pPr algn="ctr" indent="0" marL="0">
              <a:lnSpc>
                <a:spcPct val="100000"/>
              </a:lnSpc>
              <a:buNone/>
            </a:pPr>
            <a:r>
              <a:rPr lang="en-US" sz="1695" b="1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процент пожилых людей поддерживает активный образ жизни, что существенно улучшает качество их жизни и способствует сохранению здоровья на поздних этапах.
</a:t>
            </a:r>
            <a:endParaRPr lang="en-US" sz="3645" dirty="0"/>
          </a:p>
        </p:txBody>
      </p:sp>
      <p:sp>
        <p:nvSpPr>
          <p:cNvPr id="6" name="Text 3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Физическое развитие на протяжении жизни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Пик скорости роста у девочек приходится на 13 лет, у мальчиков — на 15 лет. После 30 лет рост замедляется, что связано с естественным старением организма.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периоды интенсивного роста и постепенного снижения физической активности, что важно учитывать в планировании здорового образа жизни.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Национальный институт здоровья, 2022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1757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психического развития на возрастных этапах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461700" y="2199450"/>
            <a:ext cx="2350500" cy="15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детстве активно формируются память и речь, что заложило основу для дальнейшего обучения и социального взаимодействия.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09675" y="2199450"/>
            <a:ext cx="2350500" cy="15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Подростковый возраст характеризуется развитием абстрактного мышления и критического восприятия, что способствует лучшему пониманию себя и окружающего мира.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59975" y="2199450"/>
            <a:ext cx="2350500" cy="15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Юность и зрелость сопровождаются совершенствованием профессиональных и коммуникативных навыков, стабильностью психики и накоплением жизненного опыта.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84780" y="0"/>
            <a:ext cx="265714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5938500" cy="94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Социальное развитие на разных возрастных этапах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702900" y="2971500"/>
            <a:ext cx="2367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и подростковый возраст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детстве основой социальной жизни выступает семья, с увеличением возраста растёт роль сверстников и школьного коллектива, что способствует социализации и формированию личности.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523800" y="2971500"/>
            <a:ext cx="2367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Взрослость и старость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взрослости человек осваивает новые социальные роли — профессионала, родителя, гражданина, а в старости становится ценным советчиком и поддержкой для семьи и общества.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Наследственность предопределяет физический потенциал человека: рост, телосложение, склонность к определённым заболеваниям и общие черты характера.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570325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и физическая активность существенно влияют на развитие организма и психики, способствуя реализации заложенных генетических возможностей.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77935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 воспитание формируют когнитивные и социальные навыки, расширяют горизонты мышления и развивают эмоциональный интеллект.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98625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Социальное окружение влияет на поведение, нормы и ценности, что особенно важно в подростковом и взрослом возрасте для успешной адаптации.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40200" y="37472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наследственности и условий среды на развитие человека
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597700" y="1034125"/>
            <a:ext cx="39486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развития человека — ключ к гармоничной жизни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151487" y="2296925"/>
            <a:ext cx="2841000" cy="8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возрастных процессов помогает понимать себя и других, строить здоровые отношения и принимать взвешенные решения на каждом этапе жизни для полноценного развития и счастья.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2026-05-09T12:14:07Z</dcterms:created>
  <dcterms:modified xsi:type="dcterms:W3CDTF">2026-05-09T12:14:07Z</dcterms:modified>
</cp:coreProperties>
</file>