
<file path=[Content_Types].xml><?xml version="1.0" encoding="utf-8"?>
<Types xmlns="http://schemas.openxmlformats.org/package/2006/content-types">
  <Default Extension="xml" ContentType="application/xml"/>
  <Default Extension="rels" ContentType="application/vnd.openxmlformats-package.relationships+xml"/>
  <Default Extension="jpeg" ContentType="image/jpeg"/>
  <Default Extension="jpg" ContentType="image/jpg"/>
  <Default Extension="svg" ContentType="image/svg+xml"/>
  <Default Extension="png" ContentType="image/png"/>
  <Default Extension="gif" ContentType="image/gif"/>
  <Default Extension="m4v" ContentType="video/mp4"/>
  <Default Extension="mp4" ContentType="video/mp4"/>
  <Default Extension="vml" ContentType="application/vnd.openxmlformats-officedocument.vmlDrawing"/>
  <Default Extension="xlsx" ContentType="application/vnd.openxmlformats-officedocument.spreadsheetml.sheet"/>
  <Override PartName="/ppt/presentation.xml" ContentType="application/vnd.openxmlformats-officedocument.presentationml.presentation.main+xml"/>
  <Override PartName="/ppt/notesMasters/notesMaster1.xml" ContentType="application/vnd.openxmlformats-officedocument.presentationml.notesMaster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Masters/slideMaster2.xml" ContentType="application/vnd.openxmlformats-officedocument.presentationml.slideMaster+xml"/>
  <Override PartName="/ppt/slides/slide2.xml" ContentType="application/vnd.openxmlformats-officedocument.presentationml.slide+xml"/>
  <Override PartName="/ppt/slideMasters/slideMaster3.xml" ContentType="application/vnd.openxmlformats-officedocument.presentationml.slideMaster+xml"/>
  <Override PartName="/ppt/slides/slide3.xml" ContentType="application/vnd.openxmlformats-officedocument.presentationml.slide+xml"/>
  <Override PartName="/ppt/slideMasters/slideMaster4.xml" ContentType="application/vnd.openxmlformats-officedocument.presentationml.slideMaster+xml"/>
  <Override PartName="/ppt/slides/slide4.xml" ContentType="application/vnd.openxmlformats-officedocument.presentationml.slide+xml"/>
  <Override PartName="/ppt/slideMasters/slideMaster5.xml" ContentType="application/vnd.openxmlformats-officedocument.presentationml.slideMaster+xml"/>
  <Override PartName="/ppt/slides/slide5.xml" ContentType="application/vnd.openxmlformats-officedocument.presentationml.slide+xml"/>
  <Override PartName="/ppt/slideMasters/slideMaster6.xml" ContentType="application/vnd.openxmlformats-officedocument.presentationml.slideMaster+xml"/>
  <Override PartName="/ppt/slides/slide6.xml" ContentType="application/vnd.openxmlformats-officedocument.presentationml.slide+xml"/>
  <Override PartName="/ppt/slideMasters/slideMaster7.xml" ContentType="application/vnd.openxmlformats-officedocument.presentationml.slideMaster+xml"/>
  <Override PartName="/ppt/slides/slide7.xml" ContentType="application/vnd.openxmlformats-officedocument.presentationml.slide+xml"/>
  <Override PartName="/ppt/slideMasters/slideMaster8.xml" ContentType="application/vnd.openxmlformats-officedocument.presentationml.slideMaster+xml"/>
  <Override PartName="/ppt/slides/slide8.xml" ContentType="application/vnd.openxmlformats-officedocument.presentationml.slide+xml"/>
  <Override PartName="/ppt/slideMasters/slideMaster9.xml" ContentType="application/vnd.openxmlformats-officedocument.presentationml.slideMaster+xml"/>
  <Override PartName="/ppt/slides/slide9.xml" ContentType="application/vnd.openxmlformats-officedocument.presentationml.slide+xml"/>
  <Override PartName="/ppt/slideMasters/slideMaster10.xml" ContentType="application/vnd.openxmlformats-officedocument.presentationml.slideMaster+xml"/>
  <Override PartName="/ppt/slides/slide10.xml" ContentType="application/vnd.openxmlformats-officedocument.presentationml.slide+xml"/>
  <Override PartName="/ppt/slideMasters/slideMaster11.xml" ContentType="application/vnd.openxmlformats-officedocument.presentationml.slideMaster+xml"/>
  <Override PartName="/ppt/slides/slide11.xml" ContentType="application/vnd.openxmlformats-officedocument.presentationml.slide+xml"/>
  <Override PartName="/ppt/slideMasters/slideMaster12.xml" ContentType="application/vnd.openxmlformats-officedocument.presentationml.slideMaster+xml"/>
  <Override PartName="/ppt/slides/slide12.xml" ContentType="application/vnd.openxmlformats-officedocument.presentationml.slide+xml"/>
  <Override PartName="/ppt/slideMasters/slideMaster13.xml" ContentType="application/vnd.openxmlformats-officedocument.presentationml.slideMaster+xml"/>
  <Override PartName="/ppt/slides/slide13.xml" ContentType="application/vnd.openxmlformats-officedocument.presentationml.slide+xml"/>
  <Override PartName="/ppt/slideMasters/slideMaster14.xml" ContentType="application/vnd.openxmlformats-officedocument.presentationml.slideMaster+xml"/>
  <Override PartName="/ppt/slides/slide14.xml" ContentType="application/vnd.openxmlformats-officedocument.presentationml.slide+xml"/>
  <Override PartName="/ppt/slideMasters/slideMaster15.xml" ContentType="application/vnd.openxmlformats-officedocument.presentationml.slideMaster+xml"/>
  <Override PartName="/ppt/slides/slide15.xml" ContentType="application/vnd.openxmlformats-officedocument.presentationml.slide+xml"/>
  <Override PartName="/ppt/slideMasters/slideMaster16.xml" ContentType="application/vnd.openxmlformats-officedocument.presentationml.slideMaster+xml"/>
  <Override PartName="/ppt/slides/slide16.xml" ContentType="application/vnd.openxmlformats-officedocument.presentationml.slide+xml"/>
  <Override PartName="/ppt/slideMasters/slideMaster17.xml" ContentType="application/vnd.openxmlformats-officedocument.presentationml.slideMaster+xml"/>
  <Override PartName="/ppt/slides/slide17.xml" ContentType="application/vnd.openxmlformats-officedocument.presentationml.slide+xml"/>
  <Override PartName="/ppt/slideMasters/slideMaster18.xml" ContentType="application/vnd.openxmlformats-officedocument.presentationml.slideMaster+xml"/>
  <Override PartName="/ppt/slides/slide18.xml" ContentType="application/vnd.openxmlformats-officedocument.presentationml.slide+xml"/>
  <Override PartName="/ppt/slideMasters/slideMaster19.xml" ContentType="application/vnd.openxmlformats-officedocument.presentationml.slideMaster+xml"/>
  <Override PartName="/ppt/slides/slide19.xml" ContentType="application/vnd.openxmlformats-officedocument.presentationml.slide+xml"/>
  <Override PartName="/ppt/slideMasters/slideMaster20.xml" ContentType="application/vnd.openxmlformats-officedocument.presentationml.slideMaster+xml"/>
  <Override PartName="/ppt/slides/slide2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notesSlides/notesSlide1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2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15.xml" ContentType="application/vnd.openxmlformats-officedocument.presentationml.notesSlide+xml"/>
  <Override PartName="/ppt/notesSlides/notesSlide16.xml" ContentType="application/vnd.openxmlformats-officedocument.presentationml.notesSlide+xml"/>
  <Override PartName="/ppt/notesSlides/notesSlide17.xml" ContentType="application/vnd.openxmlformats-officedocument.presentationml.notesSlide+xml"/>
  <Override PartName="/ppt/notesSlides/notesSlide18.xml" ContentType="application/vnd.openxmlformats-officedocument.presentationml.notesSlide+xml"/>
  <Override PartName="/ppt/notesSlides/notesSlide19.xml" ContentType="application/vnd.openxmlformats-officedocument.presentationml.notesSlide+xml"/>
  <Override PartName="/ppt/notesSlides/notesSlide20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
		<Relationship Id="rId1" Type="http://schemas.openxmlformats.org/officeDocument/2006/relationships/extended-properties" Target="docProps/app.xml"/>
		<Relationship Id="rId2" Type="http://schemas.openxmlformats.org/package/2006/relationships/metadata/core-properties" Target="docProps/core.xml"/>
		<Relationship Id="rId3" Type="http://schemas.openxmlformats.org/officeDocument/2006/relationships/officeDocument" Target="ppt/presentation.xml"/>
		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2" r:id="rId8"/>
    <p:sldId id="263" r:id="rId9"/>
    <p:sldId id="264" r:id="rId10"/>
    <p:sldId id="265" r:id="rId11"/>
    <p:sldId id="266" r:id="rId12"/>
    <p:sldId id="267" r:id="rId13"/>
    <p:sldId id="268" r:id="rId14"/>
    <p:sldId id="269" r:id="rId15"/>
    <p:sldId id="270" r:id="rId16"/>
    <p:sldId id="271" r:id="rId17"/>
    <p:sldId id="272" r:id="rId18"/>
    <p:sldId id="273" r:id="rId19"/>
    <p:sldId id="274" r:id="rId20"/>
    <p:sldId id="275" r:id="rId21"/>
  </p:sldIdLst>
  <p:notesMasterIdLst>
    <p:notesMasterId r:id="rId22"/>
  </p:notesMasterIdLst>
  <p:sldSz cx="9144000" cy="5143500"/>
  <p:notesSz cx="5143500" cy="9144000"/>
  <p:defaultTextStyle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/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11"/>
    <p:restoredTop sz="94610"/>
  </p:normalViewPr>
  <p:slideViewPr>
    <p:cSldViewPr snapToGrid="0" snapToObjects="1">
      <p:cViewPr varScale="1">
        <p:scale>
          <a:sx n="136" d="100"/>
          <a:sy n="136" d="100"/>
        </p:scale>
        <p:origin x="216" y="312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1" Type="http://schemas.openxmlformats.org/officeDocument/2006/relationships/slideMaster" Target="slideMasters/slideMaster1.xml"/><Relationship Id="rId2" Type="http://schemas.openxmlformats.org/officeDocument/2006/relationships/slide" Target="slides/slide1.xml"/><Relationship Id="rId3" Type="http://schemas.openxmlformats.org/officeDocument/2006/relationships/slide" Target="slides/slide2.xml"/><Relationship Id="rId4" Type="http://schemas.openxmlformats.org/officeDocument/2006/relationships/slide" Target="slides/slide3.xml"/><Relationship Id="rId5" Type="http://schemas.openxmlformats.org/officeDocument/2006/relationships/slide" Target="slides/slide4.xml"/><Relationship Id="rId6" Type="http://schemas.openxmlformats.org/officeDocument/2006/relationships/slide" Target="slides/slide5.xml"/><Relationship Id="rId7" Type="http://schemas.openxmlformats.org/officeDocument/2006/relationships/slide" Target="slides/slide6.xml"/><Relationship Id="rId8" Type="http://schemas.openxmlformats.org/officeDocument/2006/relationships/slide" Target="slides/slide7.xml"/><Relationship Id="rId9" Type="http://schemas.openxmlformats.org/officeDocument/2006/relationships/slide" Target="slides/slide8.xml"/><Relationship Id="rId10" Type="http://schemas.openxmlformats.org/officeDocument/2006/relationships/slide" Target="slides/slide9.xml"/><Relationship Id="rId11" Type="http://schemas.openxmlformats.org/officeDocument/2006/relationships/slide" Target="slides/slide10.xml"/><Relationship Id="rId12" Type="http://schemas.openxmlformats.org/officeDocument/2006/relationships/slide" Target="slides/slide11.xml"/><Relationship Id="rId13" Type="http://schemas.openxmlformats.org/officeDocument/2006/relationships/slide" Target="slides/slide12.xml"/><Relationship Id="rId14" Type="http://schemas.openxmlformats.org/officeDocument/2006/relationships/slide" Target="slides/slide13.xml"/><Relationship Id="rId15" Type="http://schemas.openxmlformats.org/officeDocument/2006/relationships/slide" Target="slides/slide14.xml"/><Relationship Id="rId16" Type="http://schemas.openxmlformats.org/officeDocument/2006/relationships/slide" Target="slides/slide15.xml"/><Relationship Id="rId17" Type="http://schemas.openxmlformats.org/officeDocument/2006/relationships/slide" Target="slides/slide16.xml"/><Relationship Id="rId18" Type="http://schemas.openxmlformats.org/officeDocument/2006/relationships/slide" Target="slides/slide17.xml"/><Relationship Id="rId19" Type="http://schemas.openxmlformats.org/officeDocument/2006/relationships/slide" Target="slides/slide18.xml"/><Relationship Id="rId20" Type="http://schemas.openxmlformats.org/officeDocument/2006/relationships/slide" Target="slides/slide19.xml"/><Relationship Id="rId21" Type="http://schemas.openxmlformats.org/officeDocument/2006/relationships/slide" Target="slides/slide20.xml"/><Relationship Id="rId22" Type="http://schemas.openxmlformats.org/officeDocument/2006/relationships/notesMaster" Target="notesMasters/notesMaster1.xml"/><Relationship Id="rId23" Type="http://schemas.openxmlformats.org/officeDocument/2006/relationships/presProps" Target="presProps.xml"/><Relationship Id="rId24" Type="http://schemas.openxmlformats.org/officeDocument/2006/relationships/viewProps" Target="viewProps.xml"/><Relationship Id="rId25" Type="http://schemas.openxmlformats.org/officeDocument/2006/relationships/theme" Target="theme/theme1.xml"/><Relationship Id="rId26" Type="http://schemas.openxmlformats.org/officeDocument/2006/relationships/tableStyles" Target="tableStyles.xml"/></Relationships>
</file>

<file path=ppt/notesMasters/_rels/notesMaster1.xml.rels><?xml version="1.0" encoding="UTF-8" standalone="yes"?>
<Relationships xmlns="http://schemas.openxmlformats.org/package/2006/relationships">
		<Relationship Id="rId1" Type="http://schemas.openxmlformats.org/officeDocument/2006/relationships/theme" Target="../theme/theme1.xml"/>
		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5282F153-3F37-0F45-9E97-73ACFA13230C}" type="datetimeFigureOut">
              <a:rPr lang="en-US"/>
              <a:t>7/23/19</a:t>
            </a:fld>
            <a:endParaRPr lang="en-US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en-US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CE5E9CC1-C706-0F49-92D6-E571CC5EEA8F}" type="slidenum">
              <a:rPr lang="en-US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.xml"/>
		</Relationships>
</file>

<file path=ppt/notesSlides/_rels/notesSlide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.xml"/>
		</Relationships>
</file>

<file path=ppt/notesSlides/_rels/notesSlide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3.xml"/>
		</Relationships>
</file>

<file path=ppt/notesSlides/_rels/notesSlide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4.xml"/>
		</Relationships>
</file>

<file path=ppt/notesSlides/_rels/notesSlide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5.xml"/>
		</Relationships>
</file>

<file path=ppt/notesSlides/_rels/notesSlide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6.xml"/>
		</Relationships>
</file>

<file path=ppt/notesSlides/_rels/notesSlide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7.xml"/>
		</Relationships>
</file>

<file path=ppt/notesSlides/_rels/notesSlide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8.xml"/>
		</Relationships>
</file>

<file path=ppt/notesSlides/_rels/notesSlide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9.xml"/>
		</Relationships>
</file>

<file path=ppt/notesSlides/_rels/notesSlide1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0.xml"/>
		</Relationships>
</file>

<file path=ppt/notesSlides/_rels/notesSlide11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1.xml"/>
		</Relationships>
</file>

<file path=ppt/notesSlides/_rels/notesSlide12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2.xml"/>
		</Relationships>
</file>

<file path=ppt/notesSlides/_rels/notesSlide13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3.xml"/>
		</Relationships>
</file>

<file path=ppt/notesSlides/_rels/notesSlide14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4.xml"/>
		</Relationships>
</file>

<file path=ppt/notesSlides/_rels/notesSlide15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5.xml"/>
		</Relationships>
</file>

<file path=ppt/notesSlides/_rels/notesSlide16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6.xml"/>
		</Relationships>
</file>

<file path=ppt/notesSlides/_rels/notesSlide17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7.xml"/>
		</Relationships>
</file>

<file path=ppt/notesSlides/_rels/notesSlide18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8.xml"/>
		</Relationships>
</file>

<file path=ppt/notesSlides/_rels/notesSlide19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19.xml"/>
		</Relationships>
</file>

<file path=ppt/notesSlides/_rels/notesSlide20.xml.rels><?xml version="1.0" encoding="UTF-8" standalone="yes"?>
		<Relationships xmlns="http://schemas.openxmlformats.org/package/2006/relationships">
			<Relationship Id="rId1" Type="http://schemas.openxmlformats.org/officeDocument/2006/relationships/notesMaster" Target="../notesMasters/notesMaster1.xml"/>
			<Relationship Id="rId2" Type="http://schemas.openxmlformats.org/officeDocument/2006/relationships/slide" Target="../slides/slide20.xml"/>
		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12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13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14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15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6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16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7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17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8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18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19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19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notesSlides/notesSlide20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dirty="0"/>
              <a:t/>
            </a:r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0"/>
          </p:nvPr>
        </p:nvSpPr>
        <p:spPr/>
        <p:txBody>
          <a:bodyPr/>
          <a:lstStyle/>
          <a:p>
            <a:fld id="{F7021451-1387-4CA6-816F-3879F97B5CBC}" type="slidenum">
              <a:rPr lang="en-US"/>
              <a:t>20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24086991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DEFAULT"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Relationship Id="rId2" Type="http://schemas.openxmlformats.org/officeDocument/2006/relationships/theme" Target="../theme/theme1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</p:sldLayoutIdLst>
  <p:hf sldNum="0" hdr="0" ftr="0" dt="0"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-1.jpeg"/><Relationship Id="rId2" Type="http://schemas.openxmlformats.org/officeDocument/2006/relationships/image" Target="../media/image-1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-1.png"/><Relationship Id="rId2" Type="http://schemas.openxmlformats.org/officeDocument/2006/relationships/image" Target="../media/image-2-2.jpeg"/><Relationship Id="rId3" Type="http://schemas.openxmlformats.org/officeDocument/2006/relationships/image" Target="../media/image-2-3.png"/><Relationship Id="rId4" Type="http://schemas.openxmlformats.org/officeDocument/2006/relationships/image" Target="../media/image-2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3-1.png"/><Relationship Id="rId2" Type="http://schemas.openxmlformats.org/officeDocument/2006/relationships/image" Target="../media/image-3-2.png"/><Relationship Id="rId3" Type="http://schemas.openxmlformats.org/officeDocument/2006/relationships/image" Target="../media/image-3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3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4-1.png"/><Relationship Id="rId2" Type="http://schemas.openxmlformats.org/officeDocument/2006/relationships/image" Target="../media/image-4-2.png"/><Relationship Id="rId3" Type="http://schemas.openxmlformats.org/officeDocument/2006/relationships/image" Target="../media/image-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4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5-1.jpeg"/><Relationship Id="rId2" Type="http://schemas.openxmlformats.org/officeDocument/2006/relationships/image" Target="../media/image-5-2.png"/><Relationship Id="rId3" Type="http://schemas.openxmlformats.org/officeDocument/2006/relationships/image" Target="../media/image-5-3.png"/><Relationship Id="rId4" Type="http://schemas.openxmlformats.org/officeDocument/2006/relationships/image" Target="../media/image-5-4.jpeg"/><Relationship Id="rId5" Type="http://schemas.openxmlformats.org/officeDocument/2006/relationships/image" Target="../media/image-5-5.png"/><Relationship Id="rId6" Type="http://schemas.openxmlformats.org/officeDocument/2006/relationships/image" Target="../media/image-5-6.png"/><Relationship Id="rId7" Type="http://schemas.openxmlformats.org/officeDocument/2006/relationships/image" Target="../media/image-5-7.jpeg"/><Relationship Id="rId8" Type="http://schemas.openxmlformats.org/officeDocument/2006/relationships/image" Target="../media/image-5-8.png"/><Relationship Id="rId9" Type="http://schemas.openxmlformats.org/officeDocument/2006/relationships/image" Target="../media/image-5-9.png"/><Relationship Id="rId10" Type="http://schemas.openxmlformats.org/officeDocument/2006/relationships/slideLayout" Target="../slideLayouts/slideLayout1.xml"/><Relationship Id="rId11" Type="http://schemas.openxmlformats.org/officeDocument/2006/relationships/notesSlide" Target="../notesSlides/notesSlide5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6-1.png"/><Relationship Id="rId2" Type="http://schemas.openxmlformats.org/officeDocument/2006/relationships/image" Target="../media/image-6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6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7-1.png"/><Relationship Id="rId2" Type="http://schemas.openxmlformats.org/officeDocument/2006/relationships/image" Target="../media/image-7-2.png"/><Relationship Id="rId3" Type="http://schemas.openxmlformats.org/officeDocument/2006/relationships/image" Target="../media/image-7-3.png"/><Relationship Id="rId4" Type="http://schemas.openxmlformats.org/officeDocument/2006/relationships/image" Target="../media/image-7-4.png"/><Relationship Id="rId5" Type="http://schemas.openxmlformats.org/officeDocument/2006/relationships/image" Target="../media/image-7-5.png"/><Relationship Id="rId6" Type="http://schemas.openxmlformats.org/officeDocument/2006/relationships/image" Target="../media/image-7-6.png"/><Relationship Id="rId7" Type="http://schemas.openxmlformats.org/officeDocument/2006/relationships/image" Target="../media/image-7-7.png"/><Relationship Id="rId8" Type="http://schemas.openxmlformats.org/officeDocument/2006/relationships/image" Target="../media/image-7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7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8-1.png"/><Relationship Id="rId2" Type="http://schemas.openxmlformats.org/officeDocument/2006/relationships/image" Target="../media/image-8-2.png"/><Relationship Id="rId3" Type="http://schemas.openxmlformats.org/officeDocument/2006/relationships/image" Target="../media/image-8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8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9-1.png"/><Relationship Id="rId2" Type="http://schemas.openxmlformats.org/officeDocument/2006/relationships/image" Target="../media/image-9-2.png"/><Relationship Id="rId3" Type="http://schemas.openxmlformats.org/officeDocument/2006/relationships/image" Target="../media/image-9-3.png"/><Relationship Id="rId4" Type="http://schemas.openxmlformats.org/officeDocument/2006/relationships/image" Target="../media/image-9-4.png"/><Relationship Id="rId5" Type="http://schemas.openxmlformats.org/officeDocument/2006/relationships/slideLayout" Target="../slideLayouts/slideLayout1.xml"/><Relationship Id="rId6" Type="http://schemas.openxmlformats.org/officeDocument/2006/relationships/notesSlide" Target="../notesSlides/notesSlide9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0-1.png"/><Relationship Id="rId2" Type="http://schemas.openxmlformats.org/officeDocument/2006/relationships/image" Target="../media/image-10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0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1-1.png"/><Relationship Id="rId2" Type="http://schemas.openxmlformats.org/officeDocument/2006/relationships/image" Target="../media/image-11-2.png"/><Relationship Id="rId3" Type="http://schemas.openxmlformats.org/officeDocument/2006/relationships/image" Target="../media/image-11-3.jpeg"/><Relationship Id="rId4" Type="http://schemas.openxmlformats.org/officeDocument/2006/relationships/image" Target="../media/image-11-4.jpeg"/><Relationship Id="rId5" Type="http://schemas.openxmlformats.org/officeDocument/2006/relationships/image" Target="../media/image-11-5.jpeg"/><Relationship Id="rId6" Type="http://schemas.openxmlformats.org/officeDocument/2006/relationships/slideLayout" Target="../slideLayouts/slideLayout1.xml"/><Relationship Id="rId7" Type="http://schemas.openxmlformats.org/officeDocument/2006/relationships/notesSlide" Target="../notesSlides/notesSlide11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2-1.png"/><Relationship Id="rId2" Type="http://schemas.openxmlformats.org/officeDocument/2006/relationships/image" Target="../media/image-12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3-1.png"/><Relationship Id="rId2" Type="http://schemas.openxmlformats.org/officeDocument/2006/relationships/image" Target="../media/image-13-2.png"/><Relationship Id="rId3" Type="http://schemas.openxmlformats.org/officeDocument/2006/relationships/image" Target="../media/image-13-3.png"/><Relationship Id="rId4" Type="http://schemas.openxmlformats.org/officeDocument/2006/relationships/image" Target="../media/image-13-4.png"/><Relationship Id="rId5" Type="http://schemas.openxmlformats.org/officeDocument/2006/relationships/image" Target="../media/image-13-5.png"/><Relationship Id="rId6" Type="http://schemas.openxmlformats.org/officeDocument/2006/relationships/image" Target="../media/image-13-6.png"/><Relationship Id="rId7" Type="http://schemas.openxmlformats.org/officeDocument/2006/relationships/image" Target="../media/image-13-7.png"/><Relationship Id="rId8" Type="http://schemas.openxmlformats.org/officeDocument/2006/relationships/image" Target="../media/image-13-8.png"/><Relationship Id="rId9" Type="http://schemas.openxmlformats.org/officeDocument/2006/relationships/slideLayout" Target="../slideLayouts/slideLayout1.xml"/><Relationship Id="rId10" Type="http://schemas.openxmlformats.org/officeDocument/2006/relationships/notesSlide" Target="../notesSlides/notesSlide13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4-1.png"/><Relationship Id="rId2" Type="http://schemas.openxmlformats.org/officeDocument/2006/relationships/image" Target="../media/image-14-2.png"/><Relationship Id="rId3" Type="http://schemas.openxmlformats.org/officeDocument/2006/relationships/image" Target="../media/image-14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4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5-1.png"/><Relationship Id="rId2" Type="http://schemas.openxmlformats.org/officeDocument/2006/relationships/image" Target="../media/image-15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5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6-1.png"/><Relationship Id="rId2" Type="http://schemas.openxmlformats.org/officeDocument/2006/relationships/image" Target="../media/image-16-2.png"/><Relationship Id="rId3" Type="http://schemas.openxmlformats.org/officeDocument/2006/relationships/image" Target="../media/image-16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6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7-1.png"/><Relationship Id="rId2" Type="http://schemas.openxmlformats.org/officeDocument/2006/relationships/image" Target="../media/image-17-2.png"/><Relationship Id="rId3" Type="http://schemas.openxmlformats.org/officeDocument/2006/relationships/image" Target="../media/image-17-3.png"/><Relationship Id="rId4" Type="http://schemas.openxmlformats.org/officeDocument/2006/relationships/slideLayout" Target="../slideLayouts/slideLayout1.xml"/><Relationship Id="rId5" Type="http://schemas.openxmlformats.org/officeDocument/2006/relationships/notesSlide" Target="../notesSlides/notesSlide17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8-1.jpeg"/><Relationship Id="rId2" Type="http://schemas.openxmlformats.org/officeDocument/2006/relationships/image" Target="../media/image-18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8.xml"/></Relationships>
</file>

<file path=ppt/slides/_rels/slide19.xml.rels><?xml version="1.0" encoding="UTF-8" standalone="yes"?>
<Relationships xmlns="http://schemas.openxmlformats.org/package/2006/relationships"><Relationship Id="rId1" Type="http://schemas.openxmlformats.org/officeDocument/2006/relationships/image" Target="../media/image-19-1.png"/><Relationship Id="rId2" Type="http://schemas.openxmlformats.org/officeDocument/2006/relationships/image" Target="../media/image-19-2.png"/><Relationship Id="rId3" Type="http://schemas.openxmlformats.org/officeDocument/2006/relationships/slideLayout" Target="../slideLayouts/slideLayout1.xml"/><Relationship Id="rId4" Type="http://schemas.openxmlformats.org/officeDocument/2006/relationships/notesSlide" Target="../notesSlides/notesSlide19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image" Target="../media/image-20-1.png"/><Relationship Id="rId2" Type="http://schemas.openxmlformats.org/officeDocument/2006/relationships/slideLayout" Target="../slideLayouts/slideLayout1.xml"/><Relationship Id="rId3" Type="http://schemas.openxmlformats.org/officeDocument/2006/relationships/notesSlide" Target="../notesSlides/notesSlide20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-65300" y="-46089"/>
            <a:ext cx="9274500" cy="5244078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1988250" y="1660500"/>
            <a:ext cx="5167500" cy="1822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Народы Евразии и страны материка
</a:t>
            </a:r>
            <a:pPr algn="ctr" indent="0" marL="0">
              <a:lnSpc>
                <a:spcPct val="100000"/>
              </a:lnSpc>
              <a:buNone/>
            </a:pPr>
            <a:r>
              <a:rPr lang="en-US" sz="26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ctr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народы и государства: как природа, история и хозяйство связали их.
</a:t>
            </a:r>
            <a:endParaRPr lang="en-US" sz="2600" dirty="0"/>
          </a:p>
        </p:txBody>
      </p:sp>
      <p:sp>
        <p:nvSpPr>
          <p:cNvPr id="5" name="Text 1"/>
          <p:cNvSpPr txBox="1"/>
          <p:nvPr/>
        </p:nvSpPr>
        <p:spPr>
          <a:xfrm>
            <a:off x="111500" y="4642675"/>
            <a:ext cx="4961700" cy="400200"/>
          </a:xfrm>
          <a:prstGeom prst="rect">
            <a:avLst/>
          </a:prstGeom>
          <a:noFill/>
          <a:ln/>
        </p:spPr>
        <p:txBody>
          <a:bodyPr wrap="square" lIns="0" tIns="0" rIns="0" bIns="0" rtlCol="0" anchor="b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i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endParaRPr lang="en-US" sz="1400" dirty="0"/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010632" y="501325"/>
            <a:ext cx="3754987" cy="4206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337925" y="1985375"/>
            <a:ext cx="4234200" cy="1929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тянется от Атлантики до Тихого океана и включает почти все природные зоны. Поэтому в разных регионах складывались разные занятия, типы поселений, языки и культуры.
</a:t>
            </a:r>
            <a:endParaRPr lang="en-US" sz="1400" dirty="0"/>
          </a:p>
        </p:txBody>
      </p:sp>
      <p:sp>
        <p:nvSpPr>
          <p:cNvPr id="7" name="Text 1"/>
          <p:cNvSpPr txBox="1"/>
          <p:nvPr/>
        </p:nvSpPr>
        <p:spPr>
          <a:xfrm>
            <a:off x="337925" y="393900"/>
            <a:ext cx="4366200" cy="9462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на карте мира: почему материк такой разнообразный
</a:t>
            </a:r>
            <a:endParaRPr lang="en-US" sz="2400" dirty="0"/>
          </a:p>
        </p:txBody>
      </p:sp>
      <p:sp>
        <p:nvSpPr>
          <p:cNvPr id="8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2</a:t>
            </a:r>
            <a:endParaRPr lang="en-US" sz="1000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183700" y="1565975"/>
            <a:ext cx="25170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результате Евразия стала территорией встреч народов. Через неё проходили торговые пути и происходили переселения, из‑за чего культуры активно обменивались опытом.
</a:t>
            </a:r>
            <a:endParaRPr lang="en-US" sz="1200" dirty="0"/>
          </a:p>
        </p:txBody>
      </p:sp>
      <p:sp>
        <p:nvSpPr>
          <p:cNvPr id="6" name="Text 1"/>
          <p:cNvSpPr txBox="1"/>
          <p:nvPr/>
        </p:nvSpPr>
        <p:spPr>
          <a:xfrm>
            <a:off x="4185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Европу и Азию считают частью одного материка, но границу проводят условно. Чаще всего её связывают с Уральскими горами, рекой Урал и Каспийским морем.
</a:t>
            </a:r>
            <a:endParaRPr lang="en-US" sz="1200" dirty="0"/>
          </a:p>
        </p:txBody>
      </p:sp>
      <p:sp>
        <p:nvSpPr>
          <p:cNvPr id="7" name="Text 2"/>
          <p:cNvSpPr txBox="1"/>
          <p:nvPr/>
        </p:nvSpPr>
        <p:spPr>
          <a:xfrm>
            <a:off x="3338125" y="1565975"/>
            <a:ext cx="2380800" cy="2474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Иногда границу продолжают по Кавказским горам и участкам проливов Босфор и Дарданеллы. Такие ориентиры показывают, что границы на местности обычно «размытые».
</a:t>
            </a:r>
            <a:endParaRPr lang="en-US" sz="1200" dirty="0"/>
          </a:p>
        </p:txBody>
      </p:sp>
      <p:sp>
        <p:nvSpPr>
          <p:cNvPr id="8" name="Text 3"/>
          <p:cNvSpPr txBox="1"/>
          <p:nvPr/>
        </p:nvSpPr>
        <p:spPr>
          <a:xfrm>
            <a:off x="418525" y="393900"/>
            <a:ext cx="82119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Границы Европы и 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3</a:t>
            </a:r>
            <a:endParaRPr lang="en-US" sz="1000" dirty="0"/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4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1090923" y="1508528"/>
            <a:ext cx="2810355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Географические справочники; сведения о столицах и природных зонах (обобщённо).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много стран-гигантов: они отличаются площадью, столицами и природными условиями. Материк играет ключевую роль, потому что здесь сосредоточены крупнейшие по площади и населению государства мира.
</a:t>
            </a:r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068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природных условий и огромное население делают Евразию «центром» для экономики, культуры и международных связей.
</a:t>
            </a:r>
            <a:endParaRPr lang="en-US" sz="1068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4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Крупнейшие страны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18575" y="3003627"/>
            <a:ext cx="2700000" cy="1787695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75" y="3003627"/>
            <a:ext cx="2700000" cy="178769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5980475" y="3003627"/>
            <a:ext cx="2700000" cy="1787695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10" name="Image 8" descr="preencoded.png">    </p:cNvPr>
          <p:cNvPicPr>
            <a:picLocks noChangeAspect="1"/>
          </p:cNvPicPr>
          <p:nvPr/>
        </p:nvPicPr>
        <p:blipFill>
          <a:blip r:embed="rId9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11" name="Text 0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Где люди селились чаще всего
</a:t>
            </a:r>
            <a:endParaRPr lang="en-US" sz="2400" dirty="0"/>
          </a:p>
        </p:txBody>
      </p:sp>
      <p:sp>
        <p:nvSpPr>
          <p:cNvPr id="12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5</a:t>
            </a:r>
            <a:endParaRPr lang="en-US" sz="1000" dirty="0"/>
          </a:p>
        </p:txBody>
      </p:sp>
      <p:sp>
        <p:nvSpPr>
          <p:cNvPr id="13" name="Text 2"/>
          <p:cNvSpPr txBox="1"/>
          <p:nvPr/>
        </p:nvSpPr>
        <p:spPr>
          <a:xfrm>
            <a:off x="84712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Долины больших рек: жизнь «на воде»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По берегам Янцзы, Хуанхэ, Ганга и Инда люди селились ещё в древности. Реки давали воду для хозяйства, удобные маршруты и плодородные почвы. Поэтому рядом появлялись города и развивались ремёсла.
</a:t>
            </a:r>
            <a:endParaRPr lang="en-US" sz="1027" dirty="0"/>
          </a:p>
        </p:txBody>
      </p:sp>
      <p:sp>
        <p:nvSpPr>
          <p:cNvPr id="14" name="Text 3"/>
          <p:cNvSpPr txBox="1"/>
          <p:nvPr/>
        </p:nvSpPr>
        <p:spPr>
          <a:xfrm>
            <a:off x="3677675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Морские побережья и тёплые районы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 моря легче вести торговлю и перевозить товары, а мягкий климат позволяет заниматься сельским хозяйством дольше. На побережьях часто возникали порты, склады и рынки. Изображение подчёркивает здесь плотную сеть поселений.
</a:t>
            </a:r>
            <a:endParaRPr lang="en-US" sz="1027" dirty="0"/>
          </a:p>
        </p:txBody>
      </p:sp>
      <p:sp>
        <p:nvSpPr>
          <p:cNvPr id="15" name="Text 4"/>
          <p:cNvSpPr txBox="1"/>
          <p:nvPr/>
        </p:nvSpPr>
        <p:spPr>
          <a:xfrm>
            <a:off x="6458600" y="1180555"/>
            <a:ext cx="2039700" cy="15864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27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Контраст: степи, горы и пустыни
</a:t>
            </a:r>
            <a:pPr algn="l" indent="0" marL="0">
              <a:lnSpc>
                <a:spcPct val="115000"/>
              </a:lnSpc>
              <a:buNone/>
            </a:pPr>
            <a:r>
              <a:rPr lang="en-US" sz="115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природные условия сложнее — в степях, горах и пустынях — население размещалось неравномерно. Кочевые и небольшие поселения тяготели к источникам воды и удобным пастбищам. Вдали от них жизнь становилась труднее, и людей было меньше.
</a:t>
            </a:r>
            <a:endParaRPr lang="en-US" sz="1027" dirty="0"/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19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Округлённые оценки численности населения (2023–2024 гг.), по данным международной статистики; точные значения могут отличаться по источникам и годам.
</a:t>
            </a:r>
            <a:endParaRPr lang="en-US" sz="819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 и Индия вместе составляют более двух третей населения тех стран, которые показаны на диаграмме.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Высокая концентрация населения в Восточной и Южной Азии усиливает роль Евразии в жизни планеты.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6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Население крупнейших стран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637581" y="1311265"/>
            <a:ext cx="218400" cy="17472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889881" y="1311265"/>
            <a:ext cx="218400" cy="17472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637581" y="3158575"/>
            <a:ext cx="218400" cy="21840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4889881" y="3180415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Языки народов Евразии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7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5411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Эта группа включает многие широко распространённые языки. Примеры: русский, немецкий, английский, французский, а также хинди. На разных территориях они сосуществуют с местными вариантами речи.
</a:t>
            </a:r>
            <a:endParaRPr lang="en-US" sz="1100" dirty="0"/>
          </a:p>
        </p:txBody>
      </p:sp>
      <p:sp>
        <p:nvSpPr>
          <p:cNvPr id="13" name="Text 3"/>
          <p:cNvSpPr txBox="1"/>
          <p:nvPr/>
        </p:nvSpPr>
        <p:spPr>
          <a:xfrm>
            <a:off x="1044400" y="119557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Индоевропейские языки
</a:t>
            </a:r>
            <a:endParaRPr lang="en-US" sz="1300" dirty="0"/>
          </a:p>
        </p:txBody>
      </p:sp>
      <p:sp>
        <p:nvSpPr>
          <p:cNvPr id="14" name="Text 4"/>
          <p:cNvSpPr txBox="1"/>
          <p:nvPr/>
        </p:nvSpPr>
        <p:spPr>
          <a:xfrm>
            <a:off x="4793425" y="1743250"/>
            <a:ext cx="37065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Тюркская языковая семья представлена языками, на которых говорят народы от степей до городов Центральной Азии. Языковое родство помогает находить общие черты в словаре и звучании.
</a:t>
            </a:r>
            <a:endParaRPr lang="en-US" sz="1100" dirty="0"/>
          </a:p>
        </p:txBody>
      </p:sp>
      <p:sp>
        <p:nvSpPr>
          <p:cNvPr id="15" name="Text 5"/>
          <p:cNvSpPr txBox="1"/>
          <p:nvPr/>
        </p:nvSpPr>
        <p:spPr>
          <a:xfrm>
            <a:off x="5284550" y="1205175"/>
            <a:ext cx="32493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Тюркские языки
</a:t>
            </a:r>
            <a:endParaRPr lang="en-US" sz="1300" dirty="0"/>
          </a:p>
        </p:txBody>
      </p:sp>
      <p:sp>
        <p:nvSpPr>
          <p:cNvPr id="16" name="Text 6"/>
          <p:cNvSpPr txBox="1"/>
          <p:nvPr/>
        </p:nvSpPr>
        <p:spPr>
          <a:xfrm>
            <a:off x="541125" y="3588893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распространены китайско-тибетские языки, а в ряде регионов — монгольские. Такой языковой состав тесно связан с историей государств и путями миграций.
</a:t>
            </a:r>
            <a:endParaRPr lang="en-US" sz="1100" dirty="0"/>
          </a:p>
        </p:txBody>
      </p:sp>
      <p:sp>
        <p:nvSpPr>
          <p:cNvPr id="17" name="Text 7"/>
          <p:cNvSpPr txBox="1"/>
          <p:nvPr/>
        </p:nvSpPr>
        <p:spPr>
          <a:xfrm>
            <a:off x="1044400" y="3071625"/>
            <a:ext cx="32370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Китайско-тибетские и монгольские языки
</a:t>
            </a:r>
            <a:endParaRPr lang="en-US" sz="1300" dirty="0"/>
          </a:p>
        </p:txBody>
      </p:sp>
      <p:sp>
        <p:nvSpPr>
          <p:cNvPr id="18" name="Text 8"/>
          <p:cNvSpPr txBox="1"/>
          <p:nvPr/>
        </p:nvSpPr>
        <p:spPr>
          <a:xfrm>
            <a:off x="4793425" y="3588892"/>
            <a:ext cx="3740400" cy="8286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государственные языки соседствуют с местными языками и диалектами. Поэтому в школах, СМИ и на рынках часто можно услышать разные формы речи одновременно.
</a:t>
            </a:r>
            <a:endParaRPr lang="en-US" sz="1100" dirty="0"/>
          </a:p>
        </p:txBody>
      </p:sp>
      <p:sp>
        <p:nvSpPr>
          <p:cNvPr id="19" name="Text 9"/>
          <p:cNvSpPr txBox="1"/>
          <p:nvPr/>
        </p:nvSpPr>
        <p:spPr>
          <a:xfrm>
            <a:off x="5296700" y="3062025"/>
            <a:ext cx="32373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 языков в повседневной жизни
</a:t>
            </a:r>
            <a:endParaRPr lang="en-US" sz="1300" dirty="0"/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8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8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природа, переселения и торговля формировали народы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Связь между природными условиями, занятиями людей и последующими контактами: переселения и торговля ускоряли обмен опытом.
</a:t>
            </a:r>
            <a:endParaRPr lang="en-US" sz="12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6" name="Text 0"/>
          <p:cNvSpPr txBox="1"/>
          <p:nvPr/>
        </p:nvSpPr>
        <p:spPr>
          <a:xfrm>
            <a:off x="418525" y="393900"/>
            <a:ext cx="8319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Религии, которые появились в Евразии
</a:t>
            </a:r>
            <a:endParaRPr lang="en-US" sz="2400" dirty="0"/>
          </a:p>
        </p:txBody>
      </p:sp>
      <p:sp>
        <p:nvSpPr>
          <p:cNvPr id="7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9</a:t>
            </a:r>
            <a:endParaRPr lang="en-US" sz="1000" dirty="0"/>
          </a:p>
        </p:txBody>
      </p:sp>
      <p:sp>
        <p:nvSpPr>
          <p:cNvPr id="8" name="Text 2"/>
          <p:cNvSpPr txBox="1"/>
          <p:nvPr/>
        </p:nvSpPr>
        <p:spPr>
          <a:xfrm>
            <a:off x="681162" y="1392851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Евразии возникли разные крупные религии: христианство, ислам, иудаизм, буддизм и индуизм. Они повлияли на праздники, искусство, архитектуру и правила повседневной жизни людей.
</a:t>
            </a:r>
            <a:endParaRPr lang="en-US" sz="1200" dirty="0"/>
          </a:p>
        </p:txBody>
      </p:sp>
      <p:sp>
        <p:nvSpPr>
          <p:cNvPr id="9" name="Text 3"/>
          <p:cNvSpPr txBox="1"/>
          <p:nvPr/>
        </p:nvSpPr>
        <p:spPr>
          <a:xfrm>
            <a:off x="4844181" y="1392926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Восточной Азии заметное место заняли конфуцианские традиции. Они повлияли на представления о семье, воспитании и отношениях в обществе.
</a:t>
            </a:r>
            <a:endParaRPr lang="en-US" sz="1200" dirty="0"/>
          </a:p>
        </p:txBody>
      </p:sp>
      <p:sp>
        <p:nvSpPr>
          <p:cNvPr id="10" name="Text 4"/>
          <p:cNvSpPr txBox="1"/>
          <p:nvPr/>
        </p:nvSpPr>
        <p:spPr>
          <a:xfrm>
            <a:off x="681162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Распространение религий происходило вместе с переселениями, торговлей и культурными контактами. Поэтому многие города и регионы со временем становились «перекрёстками» верований.
</a:t>
            </a:r>
            <a:endParaRPr lang="en-US" sz="1200" dirty="0"/>
          </a:p>
        </p:txBody>
      </p:sp>
      <p:sp>
        <p:nvSpPr>
          <p:cNvPr id="11" name="Text 5"/>
          <p:cNvSpPr txBox="1"/>
          <p:nvPr/>
        </p:nvSpPr>
        <p:spPr>
          <a:xfrm>
            <a:off x="4844181" y="3266233"/>
            <a:ext cx="3504221" cy="1178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Во многих странах материка живут представители нескольких религий одновременно. Это делает общественную жизнь более разнообразной и требует уважительного сосуществования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0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5279570" y="1521533"/>
            <a:ext cx="2942011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1520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Обобщённые сведения из школьных атласов и справочников по географии и культуре.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09100" cy="2045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Несмотря на общие связи через историю и торговлю, страны Евразии отличаются языками, обычаями и культурными символами.
</a:t>
            </a:r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7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страны Евразии отражают разные эпохи и традиции, но все они — часть единого материка с многовековыми контактами.
</a:t>
            </a:r>
            <a:endParaRPr lang="en-US" sz="1271" dirty="0"/>
          </a:p>
        </p:txBody>
      </p:sp>
      <p:sp>
        <p:nvSpPr>
          <p:cNvPr id="6" name="Text 2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Страны Евразии и их культурные особенности
</a:t>
            </a:r>
            <a:endParaRPr lang="en-US" sz="2400" dirty="0"/>
          </a:p>
        </p:txBody>
      </p:sp>
      <p:sp>
        <p:nvSpPr>
          <p:cNvPr id="7" name="Text 3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10</a:t>
            </a:r>
            <a:endParaRPr lang="en-US" sz="1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1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418575" y="977323"/>
            <a:ext cx="2700000" cy="2262305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3199487" y="977323"/>
            <a:ext cx="2700000" cy="2262305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5980400" y="977323"/>
            <a:ext cx="2700000" cy="2262305"/>
          </a:xfrm>
          <a:prstGeom prst="rect">
            <a:avLst/>
          </a:prstGeom>
        </p:spPr>
      </p:pic>
      <p:sp>
        <p:nvSpPr>
          <p:cNvPr id="7" name="Text 0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11</a:t>
            </a:r>
            <a:endParaRPr lang="en-US" sz="1000" dirty="0"/>
          </a:p>
        </p:txBody>
      </p:sp>
      <p:sp>
        <p:nvSpPr>
          <p:cNvPr id="8" name="Text 1"/>
          <p:cNvSpPr txBox="1"/>
          <p:nvPr/>
        </p:nvSpPr>
        <p:spPr>
          <a:xfrm>
            <a:off x="41852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 соединяет берега проливов и похож одновременно на город империй и на современный мегаполис. Здесь встречаются разные архитектурные стили: старые кварталы и деловые районы соседствуют в городских панорамах.
</a:t>
            </a:r>
            <a:endParaRPr lang="en-US" sz="900" dirty="0"/>
          </a:p>
        </p:txBody>
      </p:sp>
      <p:sp>
        <p:nvSpPr>
          <p:cNvPr id="9" name="Text 2"/>
          <p:cNvSpPr txBox="1"/>
          <p:nvPr/>
        </p:nvSpPr>
        <p:spPr>
          <a:xfrm>
            <a:off x="41852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Стамбул: мост между эпохами
</a:t>
            </a:r>
            <a:endParaRPr lang="en-US" sz="1200" dirty="0"/>
          </a:p>
        </p:txBody>
      </p:sp>
      <p:sp>
        <p:nvSpPr>
          <p:cNvPr id="10" name="Text 3"/>
          <p:cNvSpPr txBox="1"/>
          <p:nvPr/>
        </p:nvSpPr>
        <p:spPr>
          <a:xfrm>
            <a:off x="3195375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Пекине и Дели заметны масштабные культурные центры: музеи, университеты, театры и деловые кварталы. Большие вокзалы и транспортные узлы связывают город с регионом и делают повседневную жизнь очень динамичной.
</a:t>
            </a:r>
            <a:endParaRPr lang="en-US" sz="900" dirty="0"/>
          </a:p>
        </p:txBody>
      </p:sp>
      <p:sp>
        <p:nvSpPr>
          <p:cNvPr id="11" name="Text 4"/>
          <p:cNvSpPr txBox="1"/>
          <p:nvPr/>
        </p:nvSpPr>
        <p:spPr>
          <a:xfrm>
            <a:off x="3195375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Пекин и Дели: столицы, где сосредоточены знания и сервисы
</a:t>
            </a:r>
            <a:endParaRPr lang="en-US" sz="1200" dirty="0"/>
          </a:p>
        </p:txBody>
      </p:sp>
      <p:sp>
        <p:nvSpPr>
          <p:cNvPr id="12" name="Text 5"/>
          <p:cNvSpPr txBox="1"/>
          <p:nvPr/>
        </p:nvSpPr>
        <p:spPr>
          <a:xfrm>
            <a:off x="5980400" y="3706575"/>
            <a:ext cx="2700000" cy="1084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9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Москва, Париж и Лондон притягивают миллионы людей благодаря музеям, университетам и портам. В этих городах рядом стоят здания разных времен — от исторических фасадов до современных улиц и кварталов.
</a:t>
            </a:r>
            <a:endParaRPr lang="en-US" sz="900" dirty="0"/>
          </a:p>
        </p:txBody>
      </p:sp>
      <p:sp>
        <p:nvSpPr>
          <p:cNvPr id="13" name="Text 6"/>
          <p:cNvSpPr txBox="1"/>
          <p:nvPr/>
        </p:nvSpPr>
        <p:spPr>
          <a:xfrm>
            <a:off x="5980400" y="3273625"/>
            <a:ext cx="27000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Токио, Москва, Париж и Лондон: мировые узлы науки и культуры
</a:t>
            </a:r>
            <a:endParaRPr lang="en-US" sz="1200" dirty="0"/>
          </a:p>
        </p:txBody>
      </p:sp>
      <p:sp>
        <p:nvSpPr>
          <p:cNvPr id="14" name="Text 7"/>
          <p:cNvSpPr txBox="1"/>
          <p:nvPr/>
        </p:nvSpPr>
        <p:spPr>
          <a:xfrm>
            <a:off x="418525" y="393900"/>
            <a:ext cx="8262000" cy="3324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Крупные города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2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учебных атласных материалов и типовых закономерностей расселения, без привязки к точным числам (данные в относительной шкале).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пределах одного региона плотность обычно выше на равнинах, в долинах рек и на побережьях, чем в горах и пустынях.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На диаграмме видно общее правило: доступ к воде и более мягкие условия поддерживают расселение, а суровые ландшафты ограничивают его.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12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Плотность населения в разных частях материка
</a:t>
            </a:r>
            <a:endParaRPr lang="en-US" sz="2400" dirty="0"/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3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565819" y="1501300"/>
            <a:ext cx="141375" cy="2262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5" name="Image 3" descr="preencoded.png">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4998881" y="1505200"/>
            <a:ext cx="218400" cy="218400"/>
          </a:xfrm>
          <a:prstGeom prst="rect">
            <a:avLst/>
          </a:prstGeom>
        </p:spPr>
      </p:pic>
      <p:pic>
        <p:nvPicPr>
          <p:cNvPr id="6" name="Image 4" descr="preencoded.png">    </p:cNvPr>
          <p:cNvPicPr>
            <a:picLocks noChangeAspect="1"/>
          </p:cNvPicPr>
          <p:nvPr/>
        </p:nvPicPr>
        <p:blipFill>
          <a:blip r:embed="rId5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7" name="Image 5" descr="preencoded.png">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4998881" y="3397190"/>
            <a:ext cx="218400" cy="174720"/>
          </a:xfrm>
          <a:prstGeom prst="rect">
            <a:avLst/>
          </a:prstGeom>
        </p:spPr>
      </p:pic>
      <p:pic>
        <p:nvPicPr>
          <p:cNvPr id="8" name="Image 6" descr="preencoded.png">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9" name="Image 7" descr="preencoded.png">    </p:cNvPr>
          <p:cNvPicPr>
            <a:picLocks noChangeAspect="1"/>
          </p:cNvPicPr>
          <p:nvPr/>
        </p:nvPicPr>
        <p:blipFill>
          <a:blip r:embed="rId8"/>
          <a:stretch>
            <a:fillRect/>
          </a:stretch>
        </p:blipFill>
        <p:spPr>
          <a:xfrm>
            <a:off x="527306" y="3397190"/>
            <a:ext cx="218400" cy="174720"/>
          </a:xfrm>
          <a:prstGeom prst="rect">
            <a:avLst/>
          </a:prstGeom>
        </p:spPr>
      </p:pic>
      <p:sp>
        <p:nvSpPr>
          <p:cNvPr id="10" name="Text 0"/>
          <p:cNvSpPr txBox="1"/>
          <p:nvPr/>
        </p:nvSpPr>
        <p:spPr>
          <a:xfrm>
            <a:off x="337920" y="393900"/>
            <a:ext cx="84387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и оседлые народы
</a:t>
            </a:r>
            <a:endParaRPr lang="en-US" sz="2400" dirty="0"/>
          </a:p>
        </p:txBody>
      </p:sp>
      <p:sp>
        <p:nvSpPr>
          <p:cNvPr id="11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13</a:t>
            </a:r>
            <a:endParaRPr lang="en-US" sz="1000" dirty="0"/>
          </a:p>
        </p:txBody>
      </p:sp>
      <p:sp>
        <p:nvSpPr>
          <p:cNvPr id="12" name="Text 2"/>
          <p:cNvSpPr txBox="1"/>
          <p:nvPr/>
        </p:nvSpPr>
        <p:spPr>
          <a:xfrm>
            <a:off x="407337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Кочевые народы традиционно перемещались вслед за кормом для скота. Их жизнь зависела от сезонных маршрутов и умений вести хозяйство на больших расстояниях.
</a:t>
            </a:r>
            <a:endParaRPr lang="en-US" sz="1200" dirty="0"/>
          </a:p>
        </p:txBody>
      </p:sp>
      <p:sp>
        <p:nvSpPr>
          <p:cNvPr id="13" name="Text 3"/>
          <p:cNvSpPr txBox="1"/>
          <p:nvPr/>
        </p:nvSpPr>
        <p:spPr>
          <a:xfrm>
            <a:off x="950900" y="1408675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Кочевники и пастбища
</a:t>
            </a:r>
            <a:endParaRPr lang="en-US" sz="1400" dirty="0"/>
          </a:p>
        </p:txBody>
      </p:sp>
      <p:sp>
        <p:nvSpPr>
          <p:cNvPr id="14" name="Text 4"/>
          <p:cNvSpPr txBox="1"/>
          <p:nvPr/>
        </p:nvSpPr>
        <p:spPr>
          <a:xfrm>
            <a:off x="4878913" y="19660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народы развивали земледелие и ремёсла, строили постоянные поселения. Управление хозяйством и сбор урожая способствовали росту городов и ремесленных центров.
</a:t>
            </a:r>
            <a:endParaRPr lang="en-US" sz="1200" dirty="0"/>
          </a:p>
        </p:txBody>
      </p:sp>
      <p:sp>
        <p:nvSpPr>
          <p:cNvPr id="15" name="Text 5"/>
          <p:cNvSpPr txBox="1"/>
          <p:nvPr/>
        </p:nvSpPr>
        <p:spPr>
          <a:xfrm>
            <a:off x="5430125" y="14182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Оседлые земледельцы и города
</a:t>
            </a:r>
            <a:endParaRPr lang="en-US" sz="1400" dirty="0"/>
          </a:p>
        </p:txBody>
      </p:sp>
      <p:sp>
        <p:nvSpPr>
          <p:cNvPr id="16" name="Text 6"/>
          <p:cNvSpPr txBox="1"/>
          <p:nvPr/>
        </p:nvSpPr>
        <p:spPr>
          <a:xfrm>
            <a:off x="4878913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0045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Питание, праздники и даже правила общения часто складывались под влиянием образа жизни. Поэтому в истории Евразии особенно заметны разные культуры рядом, но связанные общими путями.
</a:t>
            </a:r>
            <a:endParaRPr lang="en-US" sz="1200" dirty="0"/>
          </a:p>
        </p:txBody>
      </p:sp>
      <p:sp>
        <p:nvSpPr>
          <p:cNvPr id="17" name="Text 7"/>
          <p:cNvSpPr txBox="1"/>
          <p:nvPr/>
        </p:nvSpPr>
        <p:spPr>
          <a:xfrm>
            <a:off x="5430125" y="3271800"/>
            <a:ext cx="3308100" cy="41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Культура, зависящая от образа жизни
</a:t>
            </a:r>
            <a:endParaRPr lang="en-US" sz="1400" dirty="0"/>
          </a:p>
        </p:txBody>
      </p:sp>
      <p:sp>
        <p:nvSpPr>
          <p:cNvPr id="18" name="Text 8"/>
          <p:cNvSpPr txBox="1"/>
          <p:nvPr/>
        </p:nvSpPr>
        <p:spPr>
          <a:xfrm>
            <a:off x="407337" y="3802400"/>
            <a:ext cx="3828300" cy="9285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Когда кочевники и оседлые общества встречались, происходил обмен товарами и знаниями. Партнёрство и конфликты одновременно влияли на развитие технологий, традиций и уклада.
</a:t>
            </a:r>
            <a:endParaRPr lang="en-US" sz="1200" dirty="0"/>
          </a:p>
        </p:txBody>
      </p:sp>
      <p:sp>
        <p:nvSpPr>
          <p:cNvPr id="19" name="Text 9"/>
          <p:cNvSpPr txBox="1"/>
          <p:nvPr/>
        </p:nvSpPr>
        <p:spPr>
          <a:xfrm>
            <a:off x="950900" y="3281400"/>
            <a:ext cx="33081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00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Соседство и обмен опытом
</a:t>
            </a:r>
            <a:endParaRPr lang="en-US" sz="1400" dirty="0"/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4">
    <p:bg>
      <p:bgPr>
        <a:solidFill>
          <a:srgbClr val="FFFF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417412" y="1631450"/>
            <a:ext cx="8261425" cy="31599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8630400" y="4791400"/>
            <a:ext cx="589800" cy="307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14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415925" y="393900"/>
            <a:ext cx="8264400" cy="6588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Торговые пути Евразии соединяли регионы и меняли города
</a:t>
            </a:r>
            <a:endParaRPr lang="en-US" sz="2400" dirty="0"/>
          </a:p>
        </p:txBody>
      </p:sp>
      <p:sp>
        <p:nvSpPr>
          <p:cNvPr id="7" name="Text 2"/>
          <p:cNvSpPr txBox="1"/>
          <p:nvPr/>
        </p:nvSpPr>
        <p:spPr>
          <a:xfrm>
            <a:off x="418525" y="1096575"/>
            <a:ext cx="7712700" cy="432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2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Схема отражает логику исторического Шёлкового пути: перемещение товаров и «попутное» распространение знаний и традиций.
</a:t>
            </a:r>
            <a:endParaRPr lang="en-US" sz="1200" dirty="0"/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5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Учебные закономерности «природа—хозяйство—расселение», обобщение школьных атласов и материалов по географии (без привязки к конкретным числам).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Там, где много тепла и влаги, люди чаще создавали крупные поселения, а в холодных районах основу составляли промыслы.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Климат объясняет различия в расселении и хозяйстве: природные ресурсы определяют, чем выгоднее заниматься и где жить удобнее.
</a:t>
            </a:r>
            <a:endParaRPr lang="en-US" sz="1300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15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Как климат влиял на жизнь народов
</a:t>
            </a:r>
            <a:endParaRPr lang="en-US" sz="24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6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637250" y="147097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Россия, Индия, Китай, Казахстан, Турция и Индонезия объединяют десятки и сотни народов, говорящих на разных языках. В больших городах культурное разнообразие особенно заметно в быту и повседневной жизни.
</a:t>
            </a:r>
            <a:endParaRPr lang="en-US" sz="1000" dirty="0"/>
          </a:p>
        </p:txBody>
      </p:sp>
      <p:sp>
        <p:nvSpPr>
          <p:cNvPr id="6" name="Text 1"/>
          <p:cNvSpPr txBox="1"/>
          <p:nvPr/>
        </p:nvSpPr>
        <p:spPr>
          <a:xfrm>
            <a:off x="637250" y="2638079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многонациональных государствах обычно существуют нормы, которые помогают людям сосуществовать: общие правила, образование и государственные символы. Они поддерживают единство при сохранении местных традиций.
</a:t>
            </a:r>
            <a:endParaRPr lang="en-US" sz="1000" dirty="0"/>
          </a:p>
        </p:txBody>
      </p:sp>
      <p:sp>
        <p:nvSpPr>
          <p:cNvPr id="7" name="Text 2"/>
          <p:cNvSpPr txBox="1"/>
          <p:nvPr/>
        </p:nvSpPr>
        <p:spPr>
          <a:xfrm>
            <a:off x="637250" y="3769425"/>
            <a:ext cx="5367000" cy="7665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Разные народы влияют друг на друга через обмен обычаями, кухней, праздниками и ремёслами. Общие законы и общие государственные институты создают условия для сотрудничества в обществе.
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337925" y="393900"/>
            <a:ext cx="83889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Многонациональные страны Евразии
</a:t>
            </a:r>
            <a:endParaRPr lang="en-US" sz="2400" dirty="0"/>
          </a:p>
        </p:txBody>
      </p:sp>
      <p:sp>
        <p:nvSpPr>
          <p:cNvPr id="9" name="Text 4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16</a:t>
            </a:r>
            <a:endParaRPr lang="en-US" sz="1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7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79282" y="1508528"/>
            <a:ext cx="4033636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pic>
        <p:nvPicPr>
          <p:cNvPr id="4" name="Image 2" descr="preencoded.png">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5" name="Text 0"/>
          <p:cNvSpPr txBox="1"/>
          <p:nvPr/>
        </p:nvSpPr>
        <p:spPr>
          <a:xfrm>
            <a:off x="420100" y="4191525"/>
            <a:ext cx="35547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Обобщение по учебным темам школьных курсов географии и мировой культуры (качественное сравнение).
</a:t>
            </a:r>
            <a:endParaRPr lang="en-US" sz="843" dirty="0"/>
          </a:p>
        </p:txBody>
      </p:sp>
      <p:sp>
        <p:nvSpPr>
          <p:cNvPr id="6" name="Text 1"/>
          <p:cNvSpPr txBox="1"/>
          <p:nvPr/>
        </p:nvSpPr>
        <p:spPr>
          <a:xfrm>
            <a:off x="4957350" y="2001700"/>
            <a:ext cx="3696300" cy="17121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Заполните картину различий: от языка и религии до повседневных занятий и того, что люди считают «своим» в одежде или на столе. Между регионами сохранялись связи через торговлю и путешествия.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12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Различия в культуре заметны по языку и религиозным традициям, но связи поддерживали общие маршруты обмена и путешествий.
</a:t>
            </a:r>
            <a:endParaRPr lang="en-US" sz="1123" dirty="0"/>
          </a:p>
        </p:txBody>
      </p:sp>
      <p:sp>
        <p:nvSpPr>
          <p:cNvPr id="7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17</a:t>
            </a:r>
            <a:endParaRPr lang="en-US" sz="1000" dirty="0"/>
          </a:p>
        </p:txBody>
      </p:sp>
      <p:sp>
        <p:nvSpPr>
          <p:cNvPr id="8" name="Text 3"/>
          <p:cNvSpPr txBox="1"/>
          <p:nvPr/>
        </p:nvSpPr>
        <p:spPr>
          <a:xfrm>
            <a:off x="420100" y="393900"/>
            <a:ext cx="84933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Сравнение культурных регионов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8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21100" y="953355"/>
            <a:ext cx="4124700" cy="377829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21100" y="393900"/>
            <a:ext cx="8311500" cy="4017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32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Памятники, которые стали символами народов Евразии
</a:t>
            </a:r>
            <a:endParaRPr lang="en-US" sz="2320" dirty="0"/>
          </a:p>
        </p:txBody>
      </p:sp>
      <p:sp>
        <p:nvSpPr>
          <p:cNvPr id="5" name="Text 1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18</a:t>
            </a:r>
            <a:endParaRPr lang="en-US" sz="1000" dirty="0"/>
          </a:p>
        </p:txBody>
      </p:sp>
      <p:sp>
        <p:nvSpPr>
          <p:cNvPr id="6" name="Text 2"/>
          <p:cNvSpPr txBox="1"/>
          <p:nvPr/>
        </p:nvSpPr>
        <p:spPr>
          <a:xfrm>
            <a:off x="4545800" y="30700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Индия, Средняя Азия и Восточная Азия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В разных частях материка силуэты храмов и дворцов тоже становятся «визитной карточкой» традиций. Великая китайская стена и Тадж-Махал, мечети Средней Азии и буддийские храмы Восточной Азии отражают разные религии и стили архитектуры.
</a:t>
            </a:r>
            <a:endParaRPr lang="en-US" sz="1300" dirty="0"/>
          </a:p>
        </p:txBody>
      </p:sp>
      <p:sp>
        <p:nvSpPr>
          <p:cNvPr id="7" name="Text 3"/>
          <p:cNvSpPr txBox="1"/>
          <p:nvPr/>
        </p:nvSpPr>
        <p:spPr>
          <a:xfrm>
            <a:off x="4545800" y="1262250"/>
            <a:ext cx="3898500" cy="12513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15000"/>
              </a:lnSpc>
              <a:buNone/>
            </a:pPr>
            <a:r>
              <a:rPr lang="en-US" sz="13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Москва и Великая архитектура столицы
</a:t>
            </a:r>
            <a:pPr algn="l" indent="0" marL="0">
              <a:lnSpc>
                <a:spcPct val="115000"/>
              </a:lnSpc>
              <a:buNone/>
            </a:pPr>
            <a:r>
              <a:rPr lang="en-US" sz="8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1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Кремль в Москве стал узнаваемым символом российской истории и государственности. Его стены и башни напоминают о множестве эпох, а ансамбль служит ориентиром для города и культуры.
</a:t>
            </a:r>
            <a:endParaRPr lang="en-US" sz="1300" dirty="0"/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19">
    <p:bg>
      <p:bgPr>
        <a:solidFill>
          <a:srgbClr val="FAF9E7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4675729" y="1521533"/>
            <a:ext cx="4149693" cy="2401200"/>
          </a:xfrm>
          <a:prstGeom prst="rect">
            <a:avLst/>
          </a:prstGeom>
        </p:spPr>
      </p:pic>
      <p:pic>
        <p:nvPicPr>
          <p:cNvPr id="3" name="Image 1" descr="preencoded.png">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4" name="Text 0"/>
          <p:cNvSpPr txBox="1"/>
          <p:nvPr/>
        </p:nvSpPr>
        <p:spPr>
          <a:xfrm>
            <a:off x="4674625" y="4073600"/>
            <a:ext cx="4227600" cy="2463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r" indent="0" marL="0">
              <a:lnSpc>
                <a:spcPct val="115000"/>
              </a:lnSpc>
              <a:buNone/>
            </a:pPr>
            <a:r>
              <a:rPr lang="en-US" sz="843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Концептуальная схема (условное распределение для наглядности), без претензии на точные статистические доли.
</a:t>
            </a:r>
            <a:endParaRPr lang="en-US" sz="843" dirty="0"/>
          </a:p>
        </p:txBody>
      </p:sp>
      <p:sp>
        <p:nvSpPr>
          <p:cNvPr id="5" name="Text 1"/>
          <p:cNvSpPr txBox="1"/>
          <p:nvPr/>
        </p:nvSpPr>
        <p:spPr>
          <a:xfrm>
            <a:off x="415925" y="1699750"/>
            <a:ext cx="3540900" cy="20376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Тесные контакты возникали там, где природные преграды можно было обходить: по долинам рек, вдоль морей и степных коридоров.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50000"/>
              </a:lnSpc>
              <a:buNone/>
            </a:pPr>
            <a:r>
              <a:rPr lang="en-US" sz="1294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Разнообразие сформировалось не одним фактором: взаимодействие природы, людей и обмена постоянно перемешивало традиции.
</a:t>
            </a:r>
            <a:endParaRPr lang="en-US" sz="1294" dirty="0"/>
          </a:p>
        </p:txBody>
      </p:sp>
      <p:sp>
        <p:nvSpPr>
          <p:cNvPr id="6" name="Text 2"/>
          <p:cNvSpPr txBox="1"/>
          <p:nvPr/>
        </p:nvSpPr>
        <p:spPr>
          <a:xfrm>
            <a:off x="8630400" y="4791400"/>
            <a:ext cx="589800" cy="377100"/>
          </a:xfrm>
          <a:prstGeom prst="rect">
            <a:avLst/>
          </a:prstGeom>
          <a:noFill/>
          <a:ln/>
        </p:spPr>
        <p:txBody>
          <a:bodyPr wrap="square" lIns="0" tIns="0" rIns="0" bIns="0" rtlCol="0" anchor="t"/>
          <a:lstStyle/>
          <a:p>
            <a:pPr algn="ctr" indent="0" marL="0">
              <a:lnSpc>
                <a:spcPct val="100000"/>
              </a:lnSpc>
              <a:buNone/>
            </a:pPr>
            <a:r>
              <a:rPr lang="en-US" sz="10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19</a:t>
            </a:r>
            <a:endParaRPr lang="en-US" sz="1000" dirty="0"/>
          </a:p>
        </p:txBody>
      </p:sp>
      <p:sp>
        <p:nvSpPr>
          <p:cNvPr id="7" name="Text 3"/>
          <p:cNvSpPr txBox="1"/>
          <p:nvPr/>
        </p:nvSpPr>
        <p:spPr>
          <a:xfrm>
            <a:off x="415925" y="393900"/>
            <a:ext cx="8214600" cy="7728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Что создало культурное разнообразие Евразии
</a:t>
            </a:r>
            <a:endParaRPr lang="en-US" sz="2400" dirty="0"/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 name="Slide 20">
    <p:bg>
      <p:bgPr>
        <a:solidFill>
          <a:srgbClr val="BBC4FF"/>
        </a:solidFill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Image 0" descr="preencoded.png">    </p:cNvPr>
          <p:cNvPicPr>
            <a:picLocks noChangeAspect="1"/>
          </p:cNvPicPr>
          <p:nvPr/>
        </p:nvPicPr>
        <p:blipFill>
          <a:blip r:embed="rId1"/>
          <a:stretch>
            <a:fillRect/>
          </a:stretch>
        </p:blipFill>
        <p:spPr>
          <a:xfrm>
            <a:off x="0" y="0"/>
            <a:ext cx="9144000" cy="5143500"/>
          </a:xfrm>
          <a:prstGeom prst="rect">
            <a:avLst/>
          </a:prstGeom>
        </p:spPr>
      </p:pic>
      <p:sp>
        <p:nvSpPr>
          <p:cNvPr id="3" name="Text 0"/>
          <p:cNvSpPr txBox="1"/>
          <p:nvPr/>
        </p:nvSpPr>
        <p:spPr>
          <a:xfrm>
            <a:off x="763300" y="1165200"/>
            <a:ext cx="7374600" cy="2802000"/>
          </a:xfrm>
          <a:prstGeom prst="rect">
            <a:avLst/>
          </a:prstGeom>
          <a:noFill/>
          <a:ln/>
        </p:spPr>
        <p:txBody>
          <a:bodyPr wrap="square" lIns="0" tIns="0" rIns="0" bIns="0" rtlCol="0" anchor="ctr"/>
          <a:lstStyle/>
          <a:p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— материк народов и стран
</a:t>
            </a:r>
            <a:pPr algn="l" indent="0" marL="0">
              <a:lnSpc>
                <a:spcPct val="90000"/>
              </a:lnSpc>
              <a:buNone/>
            </a:pPr>
            <a:r>
              <a:rPr lang="en-US" sz="2400" b="1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
</a:t>
            </a:r>
            <a:pPr algn="l" indent="0" marL="0">
              <a:lnSpc>
                <a:spcPct val="115000"/>
              </a:lnSpc>
              <a:buNone/>
            </a:pPr>
            <a:r>
              <a:rPr lang="en-US" sz="1400" dirty="0">
                <a:solidFill>
                  <a:srgbClr val="000000"/>
                </a:solidFill>
                <a:latin typeface="Arial" pitchFamily="34" charset="0"/>
                <a:ea typeface="Arial" pitchFamily="34" charset="-122"/>
                <a:cs typeface="Arial" pitchFamily="34" charset="-120"/>
              </a:rPr>
              <a:t>Евразия объединяет огромные территории, самые населённые государства, десятки крупных стран и множество народов. Её образ складывали природные зоны, реки, переселения, религии, языки и торговые пути.
</a:t>
            </a:r>
            <a:endParaRPr lang="en-US" sz="24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0</TotalTime>
  <Words>0</Words>
  <Application>Microsoft Office PowerPoint</Application>
  <PresentationFormat>On-screen Show (16:9)</PresentationFormat>
  <Paragraphs>0</Paragraphs>
  <Slides>20</Slides>
  <Notes>20</Notes>
  <HiddenSlides>0</HiddenSlides>
  <MMClips>0</MMClips>
  <ScaleCrop>false</ScaleCrop>
  <HeadingPairs>
    <vt:vector size="6" baseType="variant">
      <vt:variant>
        <vt:lpstr>Fonts Used</vt:lpstr>
      </vt:variant>
      <vt:variant>
        <vt:i4>2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20</vt:i4>
      </vt:variant>
    </vt:vector>
  </HeadingPairs>
  <TitlesOfParts>
    <vt:vector size="23" baseType="lpstr">
      <vt:lpstr>Arial</vt:lpstr>
      <vt:lpstr>Calibri</vt:lpstr>
      <vt:lpstr>Office Theme</vt:lpstr>
      <vt:lpstr>Slide 1</vt:lpstr>
      <vt:lpstr>Slide 2</vt:lpstr>
      <vt:lpstr>Slide 3</vt:lpstr>
      <vt:lpstr>Slide 4</vt:lpstr>
      <vt:lpstr>Slide 5</vt:lpstr>
      <vt:lpstr>Slide 6</vt:lpstr>
      <vt:lpstr>Slide 7</vt:lpstr>
      <vt:lpstr>Slide 8</vt:lpstr>
      <vt:lpstr>Slide 9</vt:lpstr>
      <vt:lpstr>Slide 10</vt:lpstr>
      <vt:lpstr>Slide 11</vt:lpstr>
      <vt:lpstr>Slide 12</vt:lpstr>
      <vt:lpstr>Slide 13</vt:lpstr>
      <vt:lpstr>Slide 14</vt:lpstr>
      <vt:lpstr>Slide 15</vt:lpstr>
      <vt:lpstr>Slide 16</vt:lpstr>
      <vt:lpstr>Slide 17</vt:lpstr>
      <vt:lpstr>Slide 18</vt:lpstr>
      <vt:lpstr>Slide 19</vt:lpstr>
      <vt:lpstr>Slide 20</vt:lpstr>
    </vt:vector>
  </TitlesOfParts>
  <Company>PptxGenJS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PptxGenJS Presentation</dc:title>
  <dc:subject>PptxGenJS Presentation</dc:subject>
  <dc:creator>PptxGenJS</dc:creator>
  <cp:lastModifiedBy>PptxGenJS</cp:lastModifiedBy>
  <cp:revision>1</cp:revision>
  <dcterms:created xsi:type="dcterms:W3CDTF">2026-05-13T02:26:43Z</dcterms:created>
  <dcterms:modified xsi:type="dcterms:W3CDTF">2026-05-13T02:26:43Z</dcterms:modified>
</cp:coreProperties>
</file>