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 Горький и Первая русская революция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1905 года сделала Горького голосом эпохи протеста.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 пороге революции и новый голос литературы
</a:t>
            </a:r>
            <a:endParaRPr lang="en-US" sz="3148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1905 году Горький уже был известен как автор о социальной несправедливости. Кровавое воскресенье, забастовки и рост общественного напряжения превратили писателя в активного участника исторических событий.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о самодержавии и социальной несправедливости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77710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Самодержавие он воспринимал как систему, основанную на страхе, унижении и подавлении человеческого достоинства, а не как устойчивый порядок.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8625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статьях и выступлениях Горький резко критиковал полицию, цензуру, бюрократию и социальное неравенство, показывая их связь с повседневным насилием.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7710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видел в народе не пассивную массу, а историческую силу, способную стать источником перемен при условии пробуждения сознания.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625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Надежду на обновление Горький связывал с рабочим движением, общественной солидарностью и личной ответственностью каждого, кто не желал мириться с унижением.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8300" y="1424527"/>
            <a:ext cx="4116600" cy="154774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9150" y="1424527"/>
            <a:ext cx="4116600" cy="154774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1905 года в биографии и восприятии Горького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845100" y="3777276"/>
            <a:ext cx="36999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общался с рабочими, журналистами, литераторами и радикальной интеллигенцией, поэтому был включён в широкий общественный разговор. Именно в такой среде его политическая позиция становилась не отвлечённой декларацией, а частью общей борьбы за перемены.
</a:t>
            </a:r>
            <a:endParaRPr lang="en-US" sz="1096" dirty="0"/>
          </a:p>
        </p:txBody>
      </p:sp>
      <p:sp>
        <p:nvSpPr>
          <p:cNvPr id="11" name="Text 3"/>
          <p:cNvSpPr txBox="1"/>
          <p:nvPr/>
        </p:nvSpPr>
        <p:spPr>
          <a:xfrm>
            <a:off x="5386350" y="3281250"/>
            <a:ext cx="31587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людей, с которыми он соприкасался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35950" y="3777276"/>
            <a:ext cx="36999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январе 1905 года Горький находился в Петербурге и видел нарастающее напряжение почти вживую. Город становился пространством митингов, обсуждений и тревожного ожидания, а его личное присутствие придавало текстам особую достоверность и силу.
</a:t>
            </a:r>
            <a:endParaRPr lang="en-US" sz="1147" dirty="0"/>
          </a:p>
        </p:txBody>
      </p:sp>
      <p:sp>
        <p:nvSpPr>
          <p:cNvPr id="13" name="Text 5"/>
          <p:cNvSpPr txBox="1"/>
          <p:nvPr/>
        </p:nvSpPr>
        <p:spPr>
          <a:xfrm>
            <a:off x="1077200" y="3281250"/>
            <a:ext cx="31587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революционных событий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Горький пришёл к революционной позиции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событий 1905–1906 годов и их влияние на общественную позицию писателя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950" y="1837263"/>
            <a:ext cx="452400" cy="3619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5100" y="1837263"/>
            <a:ext cx="452400" cy="3619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5800" y="3493800"/>
            <a:ext cx="452400" cy="452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5100" y="3518933"/>
            <a:ext cx="452400" cy="4021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59150" y="360000"/>
            <a:ext cx="84258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Арест Горького и общественный резонанс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3595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Арест 1905 года был связан с общественной и публицистической активностью Горького. Он стал заметным эпизодом, показавшим, насколько опасным для власти был его открытый голос.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07720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Политическое преследование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84510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Сочувствие к писателю выразили представители интеллигенции, рабочие круги и читатели, следившие за его выступлениями. Это усилило восприятие Горького как фигуры, стоящей на стороне общественного протеста.
</a:t>
            </a:r>
            <a:endParaRPr lang="en-US" sz="1075" dirty="0"/>
          </a:p>
        </p:txBody>
      </p:sp>
      <p:sp>
        <p:nvSpPr>
          <p:cNvPr id="16" name="Text 5"/>
          <p:cNvSpPr txBox="1"/>
          <p:nvPr/>
        </p:nvSpPr>
        <p:spPr>
          <a:xfrm>
            <a:off x="538635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в России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358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об аресте быстро вышла за пределы России и вызвала отклик в международной общественной среде. Так Горький оказался в центре внимания не только как писатель, но и как символ свободы слова.
</a:t>
            </a:r>
            <a:endParaRPr lang="en-US" sz="1070" dirty="0"/>
          </a:p>
        </p:txBody>
      </p:sp>
      <p:sp>
        <p:nvSpPr>
          <p:cNvPr id="18" name="Text 7"/>
          <p:cNvSpPr txBox="1"/>
          <p:nvPr/>
        </p:nvSpPr>
        <p:spPr>
          <a:xfrm>
            <a:off x="10770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за рубежом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8451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Освобождение под давлением общественного мнения укрепило его репутацию человека, чья позиция имеет реальный вес. Этот эпизод сделал политический авторитет Горького особенно заметным.
</a:t>
            </a:r>
            <a:endParaRPr lang="en-US" sz="1146" dirty="0"/>
          </a:p>
        </p:txBody>
      </p:sp>
      <p:sp>
        <p:nvSpPr>
          <p:cNvPr id="20" name="Text 9"/>
          <p:cNvSpPr txBox="1"/>
          <p:nvPr/>
        </p:nvSpPr>
        <p:spPr>
          <a:xfrm>
            <a:off x="53863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авторитета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8103" y="1452789"/>
            <a:ext cx="3037398" cy="3209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Пьесы Горького на фоне кризиса эпохи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574700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9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«Дети солнца»: разрыв между средой и страной
</a:t>
            </a:r>
            <a:pPr algn="l" indent="0" marL="0">
              <a:lnSpc>
                <a:spcPct val="100000"/>
              </a:lnSpc>
              <a:buNone/>
            </a:pPr>
            <a:r>
              <a:rPr lang="en-US" sz="1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Пьеса, завершённая в 1905 году, показывает замкнутый мир интеллигенции, которая как будто не слышит тревоги страны. В этом ощущается отчуждение образованного слоя от реальной жизни общества.
</a:t>
            </a:r>
            <a:endParaRPr lang="en-US" sz="1559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3263575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«Враги»: конфликт, ставший открытым
</a:t>
            </a:r>
            <a:pPr algn="l" indent="0" marL="0">
              <a:lnSpc>
                <a:spcPct val="100000"/>
              </a:lnSpc>
              <a:buNone/>
            </a:pPr>
            <a:r>
              <a:rPr lang="en-US" sz="14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«Враги» передаёт более жёсткое столкновение интересов и недоверия между людьми, разделёнными общественным положением. Здесь революционная эпоха показана как время открытого конфликта и нравственного напряжения.
</a:t>
            </a:r>
            <a:endParaRPr lang="en-US" sz="157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революционной публицистики Горького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Публицистика 1905 года соединяла политический протест с нравственной оценкой происходящего.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Статьи и воззвания М. Горького 1905 года; тематическая сводка по публикациям периода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акцент — защита человека от насилия; остальные темы поддерживают идею гражданской солидарности.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Газетная и журнальная деятельность Горького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857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печатал статьи, воззвания, открытые письма и заметки, реагируя на текущие события почти без задержки. Периодическая печать стала для него способом вмешательства в общественную жизнь.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125" y="203822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текстах обсуждались забастовки, цензура, аресты и положение рабочих, а также ответственность образованного слоя. Так литература выходила за пределы художественного мира и становилась гражданским действием.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582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через газеты и журналы Горький оказался одним из самых слышимых голосов революционного времени. Его слово читали как свидетельство, оценку и призыв к нравственной позиции.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2296477"/>
            <a:ext cx="3765900" cy="13734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произведения Горького в революционный период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 художественные и публицистические тексты Горького отвечали на события 1905–1907 годов.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революционный период у Горького художественная форма и гражданская позиция работают вместе, усиливая общественное воздействие текстов.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Академические издания произведений М. Горького; датировка по году создания
</a:t>
            </a:r>
            <a:endParaRPr lang="en-US" sz="113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Горький, социал-демократы и революционное движение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6112" y="2038087"/>
            <a:ext cx="2349571" cy="25486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сочувствовал рабочему движению и поддерживал идею общественного переустройства, но не сводил революцию к партийной дисциплине и готовым политическим схемам.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650" y="1827250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него важнее всего оставались человеческое достоинство, свобода личности и нравственная ответственность. Поэтому он настороженно относился к насилию, даже когда признавал необходимость перемен.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8163" y="2038033"/>
            <a:ext cx="2349501" cy="25485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сочетание солидарности с протестом и независимости взглядов сделало его заметной, но внутренне противоречивой фигурой революционной эпохи.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" y="0"/>
            <a:ext cx="375716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0100" y="360000"/>
            <a:ext cx="48363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Революционный Петербург в текстах Горького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4668300" y="1574700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изображении Горького Петербург 1905 года — это пространство тревоги и напряжённого ожидания, где улицы, митинги и листовки становятся знаками исторического перелома.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3285405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показан не только как место столкновений, но и как среда политического пробуждения: привычный порядок теряет устойчивость, а люди начинают говорить и действовать по-новому.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менялась публичная роль Горького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 не только рост известности, но и переход от литературной славы к прямому общественному влиянию.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биографии и публицистики М. Горького, 1905–1907 годы.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резко расширила масштаб его голоса: писатель стал символом оппозиции и международно значимой фигурой.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7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1906 год: отъезд за границу
</a:t>
            </a:r>
            <a:pPr algn="l" indent="0" marL="0">
              <a:lnSpc>
                <a:spcPct val="100000"/>
              </a:lnSpc>
              <a:buNone/>
            </a:pPr>
            <a:r>
              <a:rPr lang="en-US" sz="1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революционных событий Горький оказался вне России, но не ушёл от общественной борьбы. Эмиграция стала для него продолжением политической и литературной работы.
</a:t>
            </a:r>
            <a:endParaRPr lang="en-US" sz="1527" dirty="0"/>
          </a:p>
        </p:txBody>
      </p:sp>
      <p:sp>
        <p:nvSpPr>
          <p:cNvPr id="9" name="Text 2"/>
          <p:cNvSpPr txBox="1"/>
          <p:nvPr/>
        </p:nvSpPr>
        <p:spPr>
          <a:xfrm>
            <a:off x="32330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3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1906–1907 годы: связи с эмиграцией
</a:t>
            </a:r>
            <a:pPr algn="l" indent="0" marL="0">
              <a:lnSpc>
                <a:spcPct val="100000"/>
              </a:lnSpc>
              <a:buNone/>
            </a:pPr>
            <a:r>
              <a:rPr lang="en-US" sz="15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поддерживал контакты с русскими политическими эмигрантами, издателями и общественными кругами, сохраняя участие в обсуждении судьбы страны и будущих перемен.
</a:t>
            </a:r>
            <a:endParaRPr lang="en-US" sz="1473" dirty="0"/>
          </a:p>
        </p:txBody>
      </p:sp>
      <p:sp>
        <p:nvSpPr>
          <p:cNvPr id="10" name="Text 3"/>
          <p:cNvSpPr txBox="1"/>
          <p:nvPr/>
        </p:nvSpPr>
        <p:spPr>
          <a:xfrm>
            <a:off x="61082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Дальнейшие годы: влияние опыта 1905 года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закрепила его интерес к вопросам власти, народа и ответственности писателя, а также усилила его международную известность как общественного деятеля.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Эмиграция после 1905 года и сохранение революционной темы
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литературы и политики в творчестве Горького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развития от наблюдения социальной реальности к открытому участию в общественной жизни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84750" y="1718325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поддерживал движение масс, но не идеализировал революцию: он видел в ней не только энергию освобождения, но и разрушительную силу, способную обесценить человеческую жизнь.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193900" y="1718325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тексты соединяют веру в обновление страны с тревогой перед жестокостью, хаосом и взаимной ненавистью, которые усиливались в политической борьбе.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84750" y="3376800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высоко ставил нравственный выбор личности и потому не принимал безусловного оправдания насилия, даже если оно объявлялось средством исторической необходимости.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93900" y="3376800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это внутреннее напряжение придаёт его революционной публицистике особую глубину: она не лозунговая, а этически проблемная и интеллектуально сложная.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359150" y="360000"/>
            <a:ext cx="84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Противоречия революционной позиции Горького
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5801" y="1345200"/>
            <a:ext cx="4572497" cy="227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1905 года и реакция Горького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события революции и отклик писателя на них.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М. Горьком и хронология революционных событий 1905–1906 годов.
</a:t>
            </a:r>
            <a:endParaRPr lang="en-US" sz="1036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Горького и революция развивались параллельно: каждый крупный политический поворот сразу отражался в его судьбе и публичной позиции.
</a:t>
            </a:r>
            <a:endParaRPr lang="en-US" sz="157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мотивы текстов Горького 1905 года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переходят из публицистики в драматургию, поэтому его революционные тексты воспринимаются как единый идейный цикл.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публицистики и драматургии М. Горького 1905 года.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у Горького — защита личности и критика угнетения; остальные мотивы подчинены этой нравственной задаче.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1123"/>
            <a:ext cx="4118400" cy="19586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8793" y="2821123"/>
            <a:ext cx="4118400" cy="19586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революционного периода в биографии и творчестве Горького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357800" y="1838425"/>
            <a:ext cx="41184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Фотографии Горького начала XX века рядом с кадрами революционного Петербурга создают образ человека, который не стоял в стороне от истории. Его лицо и городские толпы воспринимаются как части одной эпохи, где литература говорит языком общественного действия.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7800" y="1433850"/>
            <a:ext cx="41184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на фоне улицы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658793" y="1838425"/>
            <a:ext cx="41184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портрет Горького подчёркивает его превращение в фигуру национального масштаба. На этом фоне революционная символика напоминает, что его известность была связана не только с книгами, но и с участием в общественных спорах своего времени.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658793" y="1433850"/>
            <a:ext cx="41184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общественного голоса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500" y="1177075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и революция: писатель, который стал свидетелем эпохи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5193900" y="1436550"/>
            <a:ext cx="3591000" cy="22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русская революция сделала Горького не только крупным писателем, но и участником исторического выбора. Его тексты соединяют протест, гуманизм и ответственность за судьбу народа, сохраняя силу и сегодня.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2026-05-23T19:25:55Z</dcterms:created>
  <dcterms:modified xsi:type="dcterms:W3CDTF">2026-05-23T19:25:55Z</dcterms:modified>
</cp:coreProperties>
</file>