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033127"/>
            <a:ext cx="6868800" cy="126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7. Let’s have fun: досуг, интересы и общение на английском языке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712200"/>
            <a:ext cx="6868800" cy="7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leisure, хобби, встречи, спорт и безопасное общение онлайн.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десятиклассника: что важно уметь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leisure помогает говорить о выходных, интересах и планах. На этом модуле вы научитесь сравнивать варианты отдыха, приглашать друзей, вежливо соглашаться или отказываться и уверенно использовать новую лексику в диалогах и коротких сообщениях.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21075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37075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7050" y="1701075"/>
            <a:ext cx="31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досуга: индивидуальный, социальный и активный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музыка, фильмы, рисование и игры дома помогают восстановиться в спокойном режиме. Такой досуг подходит, когда хочется побыть одному, сосредоточиться и самому выбирать темп занятий.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отдых
</a:t>
            </a:r>
            <a:endParaRPr lang="en-US" sz="15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 друзьями, семейные события и школьные клубы делают свободное время более живым и коммуникативным. Здесь важны общие интересы, умение договариваться и готовность учитывать планы других.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встречи
</a:t>
            </a:r>
            <a:endParaRPr lang="en-US" sz="15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прогулки, танцы и поездки на велосипеде дают движение, свежий воздух и смену обстановки. Такой формат особенно полезен, когда нужно снять усталость и поддержать хорошее самочувствие.
</a:t>
            </a:r>
            <a:endParaRPr lang="en-US" sz="14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досуг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95" y="946950"/>
            <a:ext cx="3182610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занятия подростков после школы
</a:t>
            </a:r>
            <a:endParaRPr lang="en-US" sz="2824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840425" y="126614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Видео, музыка и игры часто занимают первые места в повседневном расписании. Эти занятия не всегда требуют подготовки, поэтому легко заполняют короткие промежутки времени после уроков.
</a:t>
            </a:r>
            <a:endParaRPr lang="en-US" sz="824" dirty="0"/>
          </a:p>
        </p:txBody>
      </p:sp>
      <p:sp>
        <p:nvSpPr>
          <p:cNvPr id="12" name="Text 3"/>
          <p:cNvSpPr txBox="1"/>
          <p:nvPr/>
        </p:nvSpPr>
        <p:spPr>
          <a:xfrm>
            <a:off x="3840425" y="103943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Экранные привычки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40425" y="433394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складывается не только из событий, но и из повседневных привычек. Иногда именно 20–40 минут общения или час на любимое занятие создают ощущение полноценного отдыха.
</a:t>
            </a:r>
            <a:endParaRPr lang="en-US" sz="796" dirty="0"/>
          </a:p>
        </p:txBody>
      </p:sp>
      <p:sp>
        <p:nvSpPr>
          <p:cNvPr id="14" name="Text 5"/>
          <p:cNvSpPr txBox="1"/>
          <p:nvPr/>
        </p:nvSpPr>
        <p:spPr>
          <a:xfrm>
            <a:off x="3840425" y="410723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ритуалы отдыха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840425" y="356699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в секциях и клубах придают свободному времени структуру. Они развивают интересы, формируют навыки и дают ощущение прогресса, которого часто не хватает в обычной рутине.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3840425" y="334028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кружки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840425" y="280004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 парке или на улице объединяет общение и лёгкую физическую активность. Даже недолгая прогулка заметно меняет настроение и помогает переключиться после учёбы.
</a:t>
            </a:r>
            <a:endParaRPr lang="en-US" sz="886" dirty="0"/>
          </a:p>
        </p:txBody>
      </p:sp>
      <p:sp>
        <p:nvSpPr>
          <p:cNvPr id="18" name="Text 9"/>
          <p:cNvSpPr txBox="1"/>
          <p:nvPr/>
        </p:nvSpPr>
        <p:spPr>
          <a:xfrm>
            <a:off x="3840425" y="257333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движение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3840425" y="203309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в мессенджерах помогает быстро поддерживать контакт с друзьями и обсуждать планы на вечер. Для многих подростков это привычный способ оставаться на связи каждый день.
</a:t>
            </a:r>
            <a:endParaRPr lang="en-US" sz="828" dirty="0"/>
          </a:p>
        </p:txBody>
      </p:sp>
      <p:sp>
        <p:nvSpPr>
          <p:cNvPr id="20" name="Text 11"/>
          <p:cNvSpPr txBox="1"/>
          <p:nvPr/>
        </p:nvSpPr>
        <p:spPr>
          <a:xfrm>
            <a:off x="3840425" y="180638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онлайн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подростки распределяют свободное время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Модельное распределение для учебной визуализации на основе тем модуля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времени показывает, что выбор подростков определяется не только интересом, но и доступностью: самые частые занятия обычно требуют минимум подготовки.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Экранные занятия и общение доминируют, но спорт, творчество и семья остаются важными для баланса.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leisure: слова и устойчивые выражения
</a:t>
            </a:r>
            <a:endParaRPr lang="en-US" sz="2446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hobby, pastime, entertainment и leisure time помогают точно назвать сферу досуга. Они используются, когда нужно сказать, чем человек любит заниматься в свободное время и какие занятия ему ближе.
</a:t>
            </a:r>
            <a:endParaRPr lang="en-US" sz="1125" dirty="0"/>
          </a:p>
        </p:txBody>
      </p:sp>
      <p:sp>
        <p:nvSpPr>
          <p:cNvPr id="13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существительные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event, concert, tournament, club, exhibition и amusement нужна для описания культурных и общественных мероприятий. С её помощью удобно говорить о планах на вечер, выходные и каникулы.
</a:t>
            </a:r>
            <a:endParaRPr lang="en-US" sz="1243" dirty="0"/>
          </a:p>
        </p:txBody>
      </p:sp>
      <p:sp>
        <p:nvSpPr>
          <p:cNvPr id="15" name="Text 5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 места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4951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 hang out with friends, to spend time outdoors и to go out for a walk подходят для разговоров о встречах и прогулках. Они звучат естественно в повседневном общении подростков.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356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 друзьями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2049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prefer, enjoy, like, love и be interested in различаются по силе и оттенку значения. Благодаря им можно сравнивать варианты отдыха и выражать собственные интересы без повторов.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62454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предпочтений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33500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Обороты to be into music, to try something new и to join a club показывают не просто занятие, а отношение к нему. Они помогают точнее передавать мотивы выбора досуга и уровень вовлечённости.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3390512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интерес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досуга по затратам и пользе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стоимость, формат общения и пользу разных занятий, чтобы увидеть, какой отдых действительно даёт баланс удовольствия и практической ценности.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самый дорогой досуг оказывается самым полезным; важнее сочетание доступности, удовольствия и реальной отдачи.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по материалам модуля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занятие на выходные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подросток принимает решение о досуге, учитывая усталость, бюджет, компанию и безопасность.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сфер — сон, учёба, движение, интересы и общение — показывают, что свободное время работает только в балансе с обязанностями.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тематического модуля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сфер помогают увидеть, насколько сбалансирован день подростка.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кино и игры как часть современной культуры
</a:t>
            </a:r>
            <a:endParaRPr lang="en-US" sz="2438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хорошего фильма легко обсудить сюжет, героев и жанр. В таких разговорах появляются слова для оценки, согласия и несогласия, а также умение кратко и аргументированно выражать впечатление.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как повод для спора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 часто становятся общей темой для переписки и встреч. Они помогают говорить о правилах, победе, стратегии и командной работе, а ещё требуют точности в описании действий и эмоций.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Игра, которая объединяет друзей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песня быстро становится частью школьных разговоров: её цитируют, сравнивают и оценивают. Через музыку подростки осваивают разговорные выражения, эмоциональные реакции и лексику для коротких личных комментариев.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обсуждает весь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и пассивный отдых: сравнение интересов десятиклассников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визуализации, 2025
</a:t>
            </a:r>
            <a:endParaRPr lang="en-US" sz="1189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относительные предпочтения, а не точное социологическое измерение. Видно, какие формы досуга чаще выбирают в повседневной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цифровые занятия и общение, но спорт и творчество сохраняют заметную роль как более развивающие и полезные форматы отдыха.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приглашения, согласия и вежливого отказа
</a:t>
            </a:r>
            <a:endParaRPr lang="en-US" sz="2417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49008" y="1644311"/>
            <a:ext cx="2528400" cy="11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предложить совместный план, используют вежливые модели Would you like to…? , How about…? и Shall we…? Они звучат естественно и помогают начать разговор без давления на собеседника.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9000" y="1212439"/>
            <a:ext cx="2528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8608" y="1644311"/>
            <a:ext cx="2528400" cy="11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согласия важно уточнить время, место, длительность и состав участников. Чем точнее формулировка, тем меньше недоразумений и тем легче согласовать совместный досуг.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258600" y="1212439"/>
            <a:ext cx="2528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договорённости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03808" y="1644311"/>
            <a:ext cx="2528400" cy="11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I’d love to, That sounds great и Sure показывают заинтересованность и готовность участвовать. Такие реплики особенно важны, если нужно быстро подтвердить план и сохранить дружелюбный тон.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403800" y="1212439"/>
            <a:ext cx="2528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27558" y="3616386"/>
            <a:ext cx="2528400" cy="11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встреча не подходит, говорят I’m afraid I can’t или Maybe another time. Эти выражения помогают отказаться корректно, не обижая собеседника и оставляя возможность договориться позже.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827550" y="3184514"/>
            <a:ext cx="2528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отказ
</a:t>
            </a:r>
            <a:endParaRPr lang="en-US" sz="1300" dirty="0"/>
          </a:p>
        </p:txBody>
      </p:sp>
      <p:sp>
        <p:nvSpPr>
          <p:cNvPr id="19" name="Text 10"/>
          <p:cNvSpPr txBox="1"/>
          <p:nvPr/>
        </p:nvSpPr>
        <p:spPr>
          <a:xfrm>
            <a:off x="1972758" y="3616386"/>
            <a:ext cx="2528400" cy="11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Let’s… и Why don’t we…? подходят для дружеского общения, когда инициатива уже поддерживается обеими сторонами. После них обычно называют конкретное место, время или занятие.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1972750" y="3184514"/>
            <a:ext cx="2528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действия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547235"/>
            <a:ext cx="4843800" cy="9901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Бюджетные и дорогие варианты отдыха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визуализации, 2025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стоимость не всегда определяет качество отдыха: важны доступность, компания и впечатления, которые остаются после встречи или события.
</a:t>
            </a:r>
            <a:endParaRPr lang="en-US" sz="1284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Дешёвые варианты чаще доступны ежедневно, а дорогие выбирают для особых случаев; при этом оба типа могут быть одинаково интересными и запоминающимися.
</a:t>
            </a:r>
            <a:endParaRPr lang="en-US" sz="13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75" y="1876773"/>
            <a:ext cx="279600" cy="223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6419" y="1848813"/>
            <a:ext cx="209700" cy="27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1938" y="1848813"/>
            <a:ext cx="244650" cy="279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88956" y="3422297"/>
            <a:ext cx="279600" cy="2485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59425" y="3406763"/>
            <a:ext cx="244650" cy="2796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развлечениях и в онлайн-среде
</a:t>
            </a:r>
            <a:endParaRPr lang="en-US" sz="3000" dirty="0"/>
          </a:p>
        </p:txBody>
      </p:sp>
      <p:sp>
        <p:nvSpPr>
          <p:cNvPr id="20" name="Text 2"/>
          <p:cNvSpPr txBox="1"/>
          <p:nvPr/>
        </p:nvSpPr>
        <p:spPr>
          <a:xfrm>
            <a:off x="448625" y="2375199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встречах и в переписке важно уважать чужое пространство, не давить на собеседника и не соглашаться на то, что вызывает явный дискомфорт или сомнение.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936200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3301625" y="237522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походом на мероприятие стоит заранее проверить адрес, время, маршрут и правила входа. Это снижает риск спешки, потери связи и неприятных неожиданностей.
</a:t>
            </a:r>
            <a:endParaRPr lang="en-US" sz="1179" dirty="0"/>
          </a:p>
        </p:txBody>
      </p:sp>
      <p:sp>
        <p:nvSpPr>
          <p:cNvPr id="23" name="Text 5"/>
          <p:cNvSpPr txBox="1"/>
          <p:nvPr/>
        </p:nvSpPr>
        <p:spPr>
          <a:xfrm>
            <a:off x="3789194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место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6154625" y="237522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пароли, двухэтапная проверка и осторожность с личными данными помогают защитить страницы, мессенджеры и игровые аккаунты от взлома и мошенничества.
</a:t>
            </a:r>
            <a:endParaRPr lang="en-US" sz="1154" dirty="0"/>
          </a:p>
        </p:txBody>
      </p:sp>
      <p:sp>
        <p:nvSpPr>
          <p:cNvPr id="25" name="Text 7"/>
          <p:cNvSpPr txBox="1"/>
          <p:nvPr/>
        </p:nvSpPr>
        <p:spPr>
          <a:xfrm>
            <a:off x="6642188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аккаунтов
</a:t>
            </a:r>
            <a:endParaRPr lang="en-US" sz="1200" dirty="0"/>
          </a:p>
        </p:txBody>
      </p:sp>
      <p:sp>
        <p:nvSpPr>
          <p:cNvPr id="26" name="Text 8"/>
          <p:cNvSpPr txBox="1"/>
          <p:nvPr/>
        </p:nvSpPr>
        <p:spPr>
          <a:xfrm>
            <a:off x="1829100" y="393317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о событиях, скидках и приглашениях нужно перепроверять в надёжных источниках. Это особенно важно, если информация приходит от незнакомого человека или выглядит слишком заманчиво.
</a:t>
            </a:r>
            <a:endParaRPr lang="en-US" sz="1109" dirty="0"/>
          </a:p>
        </p:txBody>
      </p:sp>
      <p:sp>
        <p:nvSpPr>
          <p:cNvPr id="27" name="Text 9"/>
          <p:cNvSpPr txBox="1"/>
          <p:nvPr/>
        </p:nvSpPr>
        <p:spPr>
          <a:xfrm>
            <a:off x="2316681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
</a:t>
            </a:r>
            <a:endParaRPr lang="en-US" sz="1200" dirty="0"/>
          </a:p>
        </p:txBody>
      </p:sp>
      <p:sp>
        <p:nvSpPr>
          <p:cNvPr id="28" name="Text 10"/>
          <p:cNvSpPr txBox="1"/>
          <p:nvPr/>
        </p:nvSpPr>
        <p:spPr>
          <a:xfrm>
            <a:off x="4682100" y="393317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пребывание в сети утомляет и снижает внимание. Полезно делать перерывы, ограничивать экранное время и не заменять онлайн-общением живые встречи полностью.
</a:t>
            </a:r>
            <a:endParaRPr lang="en-US" sz="1109" dirty="0"/>
          </a:p>
        </p:txBody>
      </p:sp>
      <p:sp>
        <p:nvSpPr>
          <p:cNvPr id="29" name="Text 11"/>
          <p:cNvSpPr txBox="1"/>
          <p:nvPr/>
        </p:nvSpPr>
        <p:spPr>
          <a:xfrm>
            <a:off x="5169675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экрана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организуется школьное мероприятие или вечеринка
</a:t>
            </a:r>
            <a:endParaRPr lang="en-US" sz="2353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 идеи до обсуждения результата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075" y="962520"/>
            <a:ext cx="8545200" cy="2036161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3774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движение как полезная форма досуга
</a:t>
            </a:r>
            <a:endParaRPr lang="en-US" sz="2877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361077" y="3903225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нагрузка помогает организму работать эффективнее: повышается выносливость, легче переносится учебный день, а усталость после уроков ощущается меньше.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361102" y="3547000"/>
            <a:ext cx="15138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энергии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7214511" y="3903225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подходят футбол, баскетбол, бег, танцы, велосипед, ролики и упражнения на свежем воздухе, потому что они сочетают движение, интерес и простую организацию.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214536" y="3547000"/>
            <a:ext cx="15138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Доступные форматы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501152" y="3903225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 и совместные тренировки учат договариваться, поддерживать друг друга и отвечать за общий результат, а не только за личный успех.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501177" y="3547000"/>
            <a:ext cx="15138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эффект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3787794" y="3903225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активность днём способствует более спокойному засыпанию вечером, если тренировки не слишком поздние и не перегружают организм перед отдыхом.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787819" y="3547000"/>
            <a:ext cx="15138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Крепче сон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2074435" y="3903225"/>
            <a:ext cx="1513800" cy="7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движения снижается напряжение, поэтому спорт и активные игры часто помогают переключиться после умственной работы и вернуть эмоциональное равновесие.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074460" y="3547000"/>
            <a:ext cx="15138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настроение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регулярный полезный досуг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визуализации, 2025
</a:t>
            </a:r>
            <a:endParaRPr lang="en-US" sz="1189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условно оценены по десятибалльной шкале, чтобы визуально сравнить влияние устойчивых привычек и случайного отдыха на повседневное самочувствие.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досуг связан с лучшим настроением, меньшим стрессом и более высокой учебной мотивацией, тогда как нерегулярный отдых даёт более слабый эффект.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Межкультурные различия в отдыхе и привычках досуга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выходным заметнее роль городских фестивалей, музеев, прогулок, походов и сезонных мероприятий, которые отражают климат, традиции и доступную инфраструктуру.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и праздники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каникул выбор досуга расширяется: одни семьи предпочитают поездки и экскурсии, другие — домашний отдых, спортивные активности или участие в местных праздниках.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и поездки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странах подростки чаще проводят время дома с семьёй, в других — встречаются в общественных пространствах, спортивных клубах или кафе после учёбы.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вечера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по теме развлечений и свободного времени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 выражения для разговора о планах, интересах и совместных занятиях, а также использовать их в диалогах и коротких сообщениях.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охватывают повседневные ситуации общения: встречи, хобби, планы и предпочтения, поэтому они особенно полезны для активной разговорной практики.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лексики по теме leisure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модуля: досуг как часть личного развития и общения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модуля показывает, что свободное время — это не просто отдых, а важный ресурс для общения, восстановления сил и роста интересов. Умение выбирать занятия осознанно делает жизнь более сбалансированной.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2026-05-31T14:32:15Z</dcterms:created>
  <dcterms:modified xsi:type="dcterms:W3CDTF">2026-05-31T14:32:15Z</dcterms:modified>
</cp:coreProperties>
</file>