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поклонялись наши предки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древние славяне объясняли мир вокруг себя?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славян и вера в силу природы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славяне жили в деревнях, работали на земле и внимательно следили за погодой. Всё, что случалось в природе, казалось им важным знаком. Поэтому рядом с обычной жизнью существовали обряды, праздники и молитвы.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— главный друг людей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1942753"/>
            <a:ext cx="38496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и свет
</a:t>
            </a:r>
            <a:pPr algn="l" indent="0" marL="0">
              <a:lnSpc>
                <a:spcPct val="115000"/>
              </a:lnSpc>
              <a:buNone/>
            </a:pPr>
            <a:r>
              <a:rPr lang="en-US" sz="44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дарило людям тепло, освещало поля и помогало всему живому расти. Его считали добрым помощником, без которого не было бы ни жизни, ни богатого урожая.
</a:t>
            </a:r>
            <a:endParaRPr lang="en-US" sz="1065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2804551"/>
            <a:ext cx="38496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удачи
</a:t>
            </a:r>
            <a:pPr algn="l" indent="0" marL="0">
              <a:lnSpc>
                <a:spcPct val="115000"/>
              </a:lnSpc>
              <a:buNone/>
            </a:pPr>
            <a:r>
              <a:rPr lang="en-US" sz="44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символы вышивали на одежде, рисовали на посуде и вырезали на дереве. Так люди надеялись привлечь добрую силу, здоровье и хорошую судьбу для семьи.
</a:t>
            </a:r>
            <a:endParaRPr lang="en-US" sz="1063" dirty="0"/>
          </a:p>
        </p:txBody>
      </p:sp>
      <p:sp>
        <p:nvSpPr>
          <p:cNvPr id="11" name="Text 4"/>
          <p:cNvSpPr txBox="1"/>
          <p:nvPr/>
        </p:nvSpPr>
        <p:spPr>
          <a:xfrm>
            <a:off x="775200" y="3666353"/>
            <a:ext cx="38496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в узорах
</a:t>
            </a:r>
            <a:pPr algn="l" indent="0" marL="0">
              <a:lnSpc>
                <a:spcPct val="115000"/>
              </a:lnSpc>
              <a:buNone/>
            </a:pPr>
            <a:r>
              <a:rPr lang="en-US" sz="44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знаки часто становились частью украшений и орнаментов. Они делали вещи красивыми и напоминали о том, что свет и радость всегда особенно ценили.
</a:t>
            </a:r>
            <a:endParaRPr lang="en-US" sz="106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Перун — бог грома и молнии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Грозовое небо
</a:t>
            </a:r>
            <a:pPr algn="l" indent="0" marL="0">
              <a:lnSpc>
                <a:spcPct val="115000"/>
              </a:lnSpc>
              <a:buNone/>
            </a:pPr>
            <a:r>
              <a:rPr lang="en-US" sz="5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над деревней собирались тучи и гром гремел так, что дрожали окна, люди вспоминали Перуна. Им казалось, что он едет по небу на своей огненной силе и показывает могущество. После такой грозы дождь был особенно желанным.
</a:t>
            </a:r>
            <a:endParaRPr lang="en-US" sz="911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Дубовая сила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Дуб считался деревом Перуна: крепким, высоким и очень сильным. Под его ветвями люди чувствовали себя в безопасности, словно рядом стоит могучий защитник. Такой образ легко представить даже детям — почти как лесной великан.
</a:t>
            </a:r>
            <a:endParaRPr lang="en-US" sz="884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Молния и справедливость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Перуна уважали не только за силу, но и за строгость. Он защищал порядок и, по поверьям, наказывал зло. Поэтому гром и молния казались людям не просто шумом, а важным знаком небесной власти.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00" y="1455728"/>
            <a:ext cx="5238300" cy="3391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Велес — покровитель животных и богатства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5910825" y="1929425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скота
</a:t>
            </a:r>
            <a:pPr algn="l" indent="0" marL="0">
              <a:lnSpc>
                <a:spcPct val="115000"/>
              </a:lnSpc>
              <a:buNone/>
            </a:pPr>
            <a:r>
              <a:rPr lang="en-US" sz="2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Велеса особенно просили беречь домашних животных. Люди верили, что он помогает коровам, овцам и лошадям оставаться здоровыми, а значит, и вся семья будет жить спокойнее и сытее.
</a:t>
            </a:r>
            <a:endParaRPr lang="en-US" sz="708" dirty="0"/>
          </a:p>
        </p:txBody>
      </p:sp>
      <p:sp>
        <p:nvSpPr>
          <p:cNvPr id="12" name="Text 3"/>
          <p:cNvSpPr txBox="1"/>
          <p:nvPr/>
        </p:nvSpPr>
        <p:spPr>
          <a:xfrm>
            <a:off x="5910825" y="2562515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Хозяин достатка
</a:t>
            </a:r>
            <a:pPr algn="l" indent="0" marL="0">
              <a:lnSpc>
                <a:spcPct val="115000"/>
              </a:lnSpc>
              <a:buNone/>
            </a:pPr>
            <a:r>
              <a:rPr lang="en-US" sz="23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Велесом связывали богатство, удачную торговлю и успех в хозяйстве. Если дела шли хорошо, люди благодарили его за помощь, словно доброго невидимого помощника.
</a:t>
            </a:r>
            <a:endParaRPr lang="en-US" sz="715" dirty="0"/>
          </a:p>
        </p:txBody>
      </p:sp>
      <p:sp>
        <p:nvSpPr>
          <p:cNvPr id="13" name="Text 4"/>
          <p:cNvSpPr txBox="1"/>
          <p:nvPr/>
        </p:nvSpPr>
        <p:spPr>
          <a:xfrm>
            <a:off x="5910825" y="3195608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и мудрость
</a:t>
            </a:r>
            <a:pPr algn="l" indent="0" marL="0">
              <a:lnSpc>
                <a:spcPct val="115000"/>
              </a:lnSpc>
              <a:buNone/>
            </a:pPr>
            <a:r>
              <a:rPr lang="en-US" sz="2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считали связанным с лесом и тайными знаниями. Поэтому Велес казался не только хранителем стада, но и умным советчиком, который понимает мир лучше многих людей.
</a:t>
            </a:r>
            <a:endParaRPr lang="en-US" sz="708" dirty="0"/>
          </a:p>
        </p:txBody>
      </p:sp>
      <p:sp>
        <p:nvSpPr>
          <p:cNvPr id="14" name="Text 5"/>
          <p:cNvSpPr txBox="1"/>
          <p:nvPr/>
        </p:nvSpPr>
        <p:spPr>
          <a:xfrm>
            <a:off x="5910825" y="3828697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Просьбы о здоровье
</a:t>
            </a:r>
            <a:pPr algn="l" indent="0" marL="0">
              <a:lnSpc>
                <a:spcPct val="115000"/>
              </a:lnSpc>
              <a:buNone/>
            </a:pPr>
            <a:r>
              <a:rPr lang="en-US" sz="2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Велеса просили, чтобы животные не болели и приносили пользу семье. Для древних славян это было очень важно: здоровый скот означал еду, тепло и уверенность в завтрашнем дне.
</a:t>
            </a:r>
            <a:endParaRPr lang="en-US" sz="70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4350" y="335483"/>
            <a:ext cx="4798800" cy="45129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5200" y="906775"/>
            <a:ext cx="2772600" cy="6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Мокошь — защитница женщин и семьи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971730" y="2375213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Прядение и ткачество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особенно уважали те, кто прял нитки и ткал ткань. Эти занятия были важны в каждом доме, поэтому Мокошь воспринимали как добрую защитницу женского труда.
</a:t>
            </a:r>
            <a:endParaRPr lang="en-US" sz="749" dirty="0"/>
          </a:p>
        </p:txBody>
      </p:sp>
      <p:sp>
        <p:nvSpPr>
          <p:cNvPr id="11" name="Text 3"/>
          <p:cNvSpPr txBox="1"/>
          <p:nvPr/>
        </p:nvSpPr>
        <p:spPr>
          <a:xfrm>
            <a:off x="971750" y="3033528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землёй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Мокоши связывали с влажной землёй, которая помогает расти растениям. Люди видели в этом знак плодородия и считали её силу полезной для всего живого.
</a:t>
            </a:r>
            <a:endParaRPr lang="en-US" sz="741" dirty="0"/>
          </a:p>
        </p:txBody>
      </p:sp>
      <p:sp>
        <p:nvSpPr>
          <p:cNvPr id="12" name="Text 4"/>
          <p:cNvSpPr txBox="1"/>
          <p:nvPr/>
        </p:nvSpPr>
        <p:spPr>
          <a:xfrm>
            <a:off x="971730" y="1716900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Покровительница дома
</a:t>
            </a:r>
            <a:pPr algn="l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Мокошь считалась помощницей женщин и хранительницей домашнего благополучия. К ней обращались с просьбами о здоровье, спокойствии в семье и удаче в повседневных делах.
</a:t>
            </a:r>
            <a:endParaRPr lang="en-US" sz="720" dirty="0"/>
          </a:p>
        </p:txBody>
      </p:sp>
      <p:sp>
        <p:nvSpPr>
          <p:cNvPr id="13" name="Text 5"/>
          <p:cNvSpPr txBox="1"/>
          <p:nvPr/>
        </p:nvSpPr>
        <p:spPr>
          <a:xfrm>
            <a:off x="971750" y="3691836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семье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просили Мокошь о здоровье детей, согласии в доме и успехе в хозяйстве. Для них она была словно тихая, но очень надёжная помощница.
</a:t>
            </a:r>
            <a:endParaRPr lang="en-US" sz="83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972" y="1948025"/>
            <a:ext cx="273600" cy="24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424" y="1940958"/>
            <a:ext cx="234675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5625" y="3449134"/>
            <a:ext cx="273600" cy="24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Домовые, лешие и водяные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Домовой — хранитель избы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Домового представляли добрым духом дома. Он, по поверьям, следил за порядком, помогал семье и сердился, если в избе шумели или всё бросали как попало.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Леший — хозяин леса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Леший жил в лесу и охранял его пути и зверей. Люди старались не шуметь, не ломать деревья и не заблудиться, чтобы не рассердить лесного хозяина.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513557" y="3488098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Водяной — дух воды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Водяной, как думали люди, жил в реках, озёрах и прудах. Его уважали и побаивались, потому что от него связывали безопасность у воды и удачную рыбалку.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Священные деревья, камни и рощи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877373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Тихие рощи
</a:t>
            </a:r>
            <a:pPr algn="l" indent="0" marL="0">
              <a:lnSpc>
                <a:spcPct val="115000"/>
              </a:lnSpc>
              <a:buNone/>
            </a:pPr>
            <a:r>
              <a:rPr lang="en-US" sz="26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Особой силой считались рощи, где нельзя было шуметь и ломать ветки. Люди приходили туда с просьбами о дожде, солнце и хорошем урожае.
</a:t>
            </a:r>
            <a:endParaRPr lang="en-US" sz="806" dirty="0"/>
          </a:p>
        </p:txBody>
      </p:sp>
      <p:sp>
        <p:nvSpPr>
          <p:cNvPr id="11" name="Text 3"/>
          <p:cNvSpPr txBox="1"/>
          <p:nvPr/>
        </p:nvSpPr>
        <p:spPr>
          <a:xfrm>
            <a:off x="2788214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дубы
</a:t>
            </a:r>
            <a:pPr algn="l" indent="0" marL="0">
              <a:lnSpc>
                <a:spcPct val="115000"/>
              </a:lnSpc>
              <a:buNone/>
            </a:pPr>
            <a:r>
              <a:rPr lang="en-US" sz="26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дубы вызывали уважение своим возрастом и мощью. Под ними молились, отдыхали и верили, что такие деревья соединяют людей с силой природы.
</a:t>
            </a:r>
            <a:endParaRPr lang="en-US" sz="806" dirty="0"/>
          </a:p>
        </p:txBody>
      </p:sp>
      <p:sp>
        <p:nvSpPr>
          <p:cNvPr id="12" name="Text 4"/>
          <p:cNvSpPr txBox="1"/>
          <p:nvPr/>
        </p:nvSpPr>
        <p:spPr>
          <a:xfrm>
            <a:off x="4699060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камни
</a:t>
            </a:r>
            <a:pPr algn="l" indent="0" marL="0">
              <a:lnSpc>
                <a:spcPct val="115000"/>
              </a:lnSpc>
              <a:buNone/>
            </a:pPr>
            <a:r>
              <a:rPr lang="en-US" sz="26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камни тоже казались необычными и важными. Их не трогали без нужды, потому что в них видели знак древней и скрытой силы земли.
</a:t>
            </a:r>
            <a:endParaRPr lang="en-US" sz="806" dirty="0"/>
          </a:p>
        </p:txBody>
      </p:sp>
      <p:sp>
        <p:nvSpPr>
          <p:cNvPr id="13" name="Text 5"/>
          <p:cNvSpPr txBox="1"/>
          <p:nvPr/>
        </p:nvSpPr>
        <p:spPr>
          <a:xfrm>
            <a:off x="6609922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Берегли святые места
</a:t>
            </a:r>
            <a:pPr algn="l" indent="0" marL="0">
              <a:lnSpc>
                <a:spcPct val="115000"/>
              </a:lnSpc>
              <a:buNone/>
            </a:pPr>
            <a:r>
              <a:rPr lang="en-US" sz="26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местах старались вести себя спокойно и аккуратно. Люди верили: если относиться к ним с уважением, они принесут защиту, здоровье и удачу.
</a:t>
            </a:r>
            <a:endParaRPr lang="en-US" sz="80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как защитник дома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75200" y="1889450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очаг
</a:t>
            </a:r>
            <a:pPr algn="l" indent="0" marL="0">
              <a:lnSpc>
                <a:spcPct val="115000"/>
              </a:lnSpc>
              <a:buNone/>
            </a:pPr>
            <a:r>
              <a:rPr lang="en-US" sz="3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Домашний очаг согревал избу, освещал её по вечерам и помогал готовить еду. Поэтому огонь берегли особенно внимательно, будто он был живым помощником семьи.
</a:t>
            </a:r>
            <a:endParaRPr lang="en-US" sz="841" dirty="0"/>
          </a:p>
        </p:txBody>
      </p:sp>
      <p:sp>
        <p:nvSpPr>
          <p:cNvPr id="11" name="Text 3"/>
          <p:cNvSpPr txBox="1"/>
          <p:nvPr/>
        </p:nvSpPr>
        <p:spPr>
          <a:xfrm>
            <a:off x="775200" y="2561137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сила
</a:t>
            </a:r>
            <a:pPr algn="l" indent="0" marL="0">
              <a:lnSpc>
                <a:spcPct val="115000"/>
              </a:lnSpc>
              <a:buNone/>
            </a:pPr>
            <a:r>
              <a:rPr lang="en-US" sz="30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считался чистым и сильным. Люди верили, что он может отпугивать всё плохое, а значит, рядом с ним дом становился спокойнее и безопаснее.
</a:t>
            </a:r>
            <a:endParaRPr lang="en-US" sz="850" dirty="0"/>
          </a:p>
        </p:txBody>
      </p:sp>
      <p:sp>
        <p:nvSpPr>
          <p:cNvPr id="12" name="Text 4"/>
          <p:cNvSpPr txBox="1"/>
          <p:nvPr/>
        </p:nvSpPr>
        <p:spPr>
          <a:xfrm>
            <a:off x="775200" y="3232826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Праздничные костры
</a:t>
            </a:r>
            <a:pPr algn="l" indent="0" marL="0">
              <a:lnSpc>
                <a:spcPct val="115000"/>
              </a:lnSpc>
              <a:buNone/>
            </a:pPr>
            <a:r>
              <a:rPr lang="en-US" sz="3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праздников вокруг костра пели, веселились и иногда прыгали через огонь. Так люди надеялись стать смелее, крепче и здоровее — почти как после волшебной зарядки.
</a:t>
            </a:r>
            <a:endParaRPr lang="en-US" sz="841" dirty="0"/>
          </a:p>
        </p:txBody>
      </p:sp>
      <p:sp>
        <p:nvSpPr>
          <p:cNvPr id="13" name="Text 5"/>
          <p:cNvSpPr txBox="1"/>
          <p:nvPr/>
        </p:nvSpPr>
        <p:spPr>
          <a:xfrm>
            <a:off x="775200" y="3904498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Осторожное уважение
</a:t>
            </a:r>
            <a:pPr algn="l" indent="0" marL="0">
              <a:lnSpc>
                <a:spcPct val="115000"/>
              </a:lnSpc>
              <a:buNone/>
            </a:pPr>
            <a:r>
              <a:rPr lang="en-US" sz="3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огнём не шутят, и древние славяне это хорошо понимали. Они обращались с ним бережно, потому что от него зависели тепло, свет и сама жизнь в доме.
</a:t>
            </a:r>
            <a:endParaRPr lang="en-US" sz="84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1" y="1447026"/>
            <a:ext cx="4804800" cy="11355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1" y="2560499"/>
            <a:ext cx="4804800" cy="11355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1901" y="3688741"/>
            <a:ext cx="4804800" cy="11355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Вода, колодцы и реки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1644845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Живительная река
</a:t>
            </a:r>
            <a:pPr algn="l" indent="0" marL="0">
              <a:lnSpc>
                <a:spcPct val="115000"/>
              </a:lnSpc>
              <a:buNone/>
            </a:pPr>
            <a:r>
              <a:rPr lang="en-US" sz="52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была для древних славян дорогой, помощницей и источником жизни. Из неё брали воду, поили скот и ловили рыбу. Поэтому к реке относились с уважением, как к доброй и очень важной соседке.
</a:t>
            </a:r>
            <a:endParaRPr lang="en-US" sz="872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2758319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Родник у деревни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родник считали почти чудесным местом. К нему приходили за водой и верили, что она помогает быть здоровыми. Такое место берегли, не мусорили рядом и старались не тревожить его лишний раз.
</a:t>
            </a:r>
            <a:endParaRPr lang="en-US" sz="879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3886560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Колодец во дворе
</a:t>
            </a:r>
            <a:pPr algn="l" indent="0" marL="0">
              <a:lnSpc>
                <a:spcPct val="115000"/>
              </a:lnSpc>
              <a:buNone/>
            </a:pPr>
            <a:r>
              <a:rPr lang="en-US" sz="54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Колодец был настоящим сокровищем для семьи. Вода из него нужна была каждый день, поэтому его аккуратно чистили и охраняли. Загрязнить воду считалось и плохим поступком, и дурной приметой.
</a:t>
            </a:r>
            <a:endParaRPr lang="en-US" sz="908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Праздники, связанные с природой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88850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приходом весны люди встречали солнце, радовались теплу и звали пробуждение земли. Пели песни, водили хороводы и надеялись на хороший посев.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509950" y="3392950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праздники были связаны с ростом растений и будущим урожаем. У костров просили дождя и защиты полей, а ещё веселились и играли вместе.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4260068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люди ожидали возвращения света и верили, что солнце снова победит холод. Поэтому праздники помогали не унывать и напоминали: весна обязательно придёт.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проходил древний обряд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у древних славян проходил обычный обряд обращения к богам и силам природы.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4350" y="335483"/>
            <a:ext cx="4798800" cy="45129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5200" y="906775"/>
            <a:ext cx="2772600" cy="6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Дары богам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971730" y="2375213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Мёд и напитки
</a:t>
            </a:r>
            <a:pPr algn="l" indent="0" marL="0">
              <a:lnSpc>
                <a:spcPct val="115000"/>
              </a:lnSpc>
              <a:buNone/>
            </a:pPr>
            <a:r>
              <a:rPr lang="en-US" sz="4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Мёд ценили за вкус и сладость, а ещё как знак праздника. Его приносили вместе с напитками, чтобы поблагодарить богов за здоровье, удачу и щедрость земли.
</a:t>
            </a:r>
            <a:endParaRPr lang="en-US" sz="744" dirty="0"/>
          </a:p>
        </p:txBody>
      </p:sp>
      <p:sp>
        <p:nvSpPr>
          <p:cNvPr id="11" name="Text 3"/>
          <p:cNvSpPr txBox="1"/>
          <p:nvPr/>
        </p:nvSpPr>
        <p:spPr>
          <a:xfrm>
            <a:off x="971750" y="3033528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плоды
</a:t>
            </a:r>
            <a:pPr algn="l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появлялся первый урожай, его старались отдать с уважением. Первые плоды считались особенно важными, потому что они обещали сытость и благополучие на весь год.
</a:t>
            </a:r>
            <a:endParaRPr lang="en-US" sz="720" dirty="0"/>
          </a:p>
        </p:txBody>
      </p:sp>
      <p:sp>
        <p:nvSpPr>
          <p:cNvPr id="12" name="Text 4"/>
          <p:cNvSpPr txBox="1"/>
          <p:nvPr/>
        </p:nvSpPr>
        <p:spPr>
          <a:xfrm>
            <a:off x="971730" y="1716900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 и каша
</a:t>
            </a:r>
            <a:pPr algn="l" indent="0" marL="0">
              <a:lnSpc>
                <a:spcPct val="115000"/>
              </a:lnSpc>
              <a:buNone/>
            </a:pPr>
            <a:r>
              <a:rPr lang="en-US" sz="45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понятными дарами были хлеб и каша. Это была обычная еда людей, поэтому такой подарок показывал: мы делимся тем, что сами вырастили и приготовили.
</a:t>
            </a:r>
            <a:endParaRPr lang="en-US" sz="755" dirty="0"/>
          </a:p>
        </p:txBody>
      </p:sp>
      <p:sp>
        <p:nvSpPr>
          <p:cNvPr id="13" name="Text 5"/>
          <p:cNvSpPr txBox="1"/>
          <p:nvPr/>
        </p:nvSpPr>
        <p:spPr>
          <a:xfrm>
            <a:off x="971750" y="3691836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 и ткань
</a:t>
            </a:r>
            <a:pPr algn="l" indent="0" marL="0">
              <a:lnSpc>
                <a:spcPct val="115000"/>
              </a:lnSpc>
              <a:buNone/>
            </a:pPr>
            <a:r>
              <a:rPr lang="en-US" sz="44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дарили цветы и кусочки ткани. Такие подарки были красивыми и бережными, а значит, хорошо подходили для обряда, где важны были уважение и благодарность.
</a:t>
            </a:r>
            <a:endParaRPr lang="en-US" sz="73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5108" y="1959900"/>
            <a:ext cx="391200" cy="391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1463" y="1986438"/>
            <a:ext cx="342300" cy="391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2173" y="2022558"/>
            <a:ext cx="398700" cy="3189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71073" y="2004838"/>
            <a:ext cx="398700" cy="354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Обереги и амулеты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660150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 бед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Обереги считались маленькими помощниками в повседневной жизни. Их носили, чтобы отвести болезни, неприятности и дурной взгляд, а дома — чтобы стало спокойнее.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775528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из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Обереги делали из дерева, металла, костей и ткани. Люди выбирали простые материалы, потому что верили: сила может жить даже в маленькой вещи.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9044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на одежде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узоры вышивали на рубахах, полотенцах и поясах. Эти знаки не только украшали одежду, но и должны были охранять человека в дороге и дома.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70333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доме и с собой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Обереги вешали у входа, прятали в доме или носили на шее. Так человек чувствовал себя увереннее, словно рядом всегда есть тихий сторож.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00" y="1455728"/>
            <a:ext cx="5238300" cy="3391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Капища и идолы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5910825" y="1929425"/>
            <a:ext cx="2531100" cy="72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Священное место
</a:t>
            </a:r>
            <a:pPr algn="l" indent="0" marL="0">
              <a:lnSpc>
                <a:spcPct val="115000"/>
              </a:lnSpc>
              <a:buNone/>
            </a:pPr>
            <a:r>
              <a:rPr lang="en-US" sz="36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Капище выбирали не случайно: это мог быть холм, роща или открытая площадка. Там совершали молитвы, приносили дары и просили помощи у богов.
</a:t>
            </a:r>
            <a:endParaRPr lang="en-US" sz="922" dirty="0"/>
          </a:p>
        </p:txBody>
      </p:sp>
      <p:sp>
        <p:nvSpPr>
          <p:cNvPr id="11" name="Text 3"/>
          <p:cNvSpPr txBox="1"/>
          <p:nvPr/>
        </p:nvSpPr>
        <p:spPr>
          <a:xfrm>
            <a:off x="5910825" y="2764476"/>
            <a:ext cx="2531100" cy="72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Идолы из дерева и камня
</a:t>
            </a:r>
            <a:pPr algn="l" indent="0" marL="0">
              <a:lnSpc>
                <a:spcPct val="115000"/>
              </a:lnSpc>
              <a:buNone/>
            </a:pPr>
            <a:r>
              <a:rPr lang="en-US" sz="36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ставили идолов — изображения богов. Их вырезали из дерева или высекали из камня, чтобы люди могли обращаться к ним во время обряда.
</a:t>
            </a:r>
            <a:endParaRPr lang="en-US" sz="922" dirty="0"/>
          </a:p>
        </p:txBody>
      </p:sp>
      <p:sp>
        <p:nvSpPr>
          <p:cNvPr id="12" name="Text 4"/>
          <p:cNvSpPr txBox="1"/>
          <p:nvPr/>
        </p:nvSpPr>
        <p:spPr>
          <a:xfrm>
            <a:off x="5910825" y="3599533"/>
            <a:ext cx="2531100" cy="72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Приход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36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капище приходили старейшины, жрецы и обычные люди. Все они собирались вместе, чтобы попросить дождя, здоровья, удачи и хорошего урожая.
</a:t>
            </a:r>
            <a:endParaRPr lang="en-US" sz="9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Жрецы и хранители обрядов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877373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правил
</a:t>
            </a:r>
            <a:pPr algn="l" indent="0" marL="0">
              <a:lnSpc>
                <a:spcPct val="115000"/>
              </a:lnSpc>
              <a:buNone/>
            </a:pPr>
            <a:r>
              <a:rPr lang="en-US" sz="26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Жрецы помнили, как проводить обряд, какие слова говорить и в каком порядке действовать. Без этого праздник мог бы превратиться в настоящий беспорядок.
</a:t>
            </a:r>
            <a:endParaRPr lang="en-US" sz="806" dirty="0"/>
          </a:p>
        </p:txBody>
      </p:sp>
      <p:sp>
        <p:nvSpPr>
          <p:cNvPr id="11" name="Text 3"/>
          <p:cNvSpPr txBox="1"/>
          <p:nvPr/>
        </p:nvSpPr>
        <p:spPr>
          <a:xfrm>
            <a:off x="2788214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Священные песни
</a:t>
            </a:r>
            <a:pPr algn="l" indent="0" marL="0">
              <a:lnSpc>
                <a:spcPct val="115000"/>
              </a:lnSpc>
              <a:buNone/>
            </a:pPr>
            <a:r>
              <a:rPr lang="en-US" sz="26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знали песни, молитвы и обращения к богам. Эти тексты передавались от старших к младшим, чтобы важные слова не забывались.
</a:t>
            </a:r>
            <a:endParaRPr lang="en-US" sz="806" dirty="0"/>
          </a:p>
        </p:txBody>
      </p:sp>
      <p:sp>
        <p:nvSpPr>
          <p:cNvPr id="12" name="Text 4"/>
          <p:cNvSpPr txBox="1"/>
          <p:nvPr/>
        </p:nvSpPr>
        <p:spPr>
          <a:xfrm>
            <a:off x="4699060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для дел
</a:t>
            </a:r>
            <a:pPr algn="l" indent="0" marL="0">
              <a:lnSpc>
                <a:spcPct val="115000"/>
              </a:lnSpc>
              <a:buNone/>
            </a:pPr>
            <a:r>
              <a:rPr lang="en-US" sz="26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Жрецы подсказывали, когда сеять, когда собирать урожай и когда отмечать праздники. Их советы помогали людям жить по ритму природы.
</a:t>
            </a:r>
            <a:endParaRPr lang="en-US" sz="806" dirty="0"/>
          </a:p>
        </p:txBody>
      </p:sp>
      <p:sp>
        <p:nvSpPr>
          <p:cNvPr id="13" name="Text 5"/>
          <p:cNvSpPr txBox="1"/>
          <p:nvPr/>
        </p:nvSpPr>
        <p:spPr>
          <a:xfrm>
            <a:off x="6609922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Хранители традиций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Таких людей уважали за память и опыт. Они берегли старинные обычаи и помогали общине чувствовать связь с предками.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изменилось после крещения Руси
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645525" y="2740275"/>
            <a:ext cx="22248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 Владимир принял христианство, и новая вера начала распространяться по Руси. Это стало важным поворотом в жизни людей и государства.
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645500" y="1971475"/>
            <a:ext cx="2224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988 год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3468975" y="2740225"/>
            <a:ext cx="22248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Старинные языческие обряды не исчезли сразу. Люди ещё долго сохраняли привычные праздники, приметы и домашние обычаи, даже если теперь верили по-новому.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3468972" y="1971475"/>
            <a:ext cx="2224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новой вере
</a:t>
            </a:r>
            <a:endParaRPr lang="en-US" sz="900" dirty="0"/>
          </a:p>
        </p:txBody>
      </p:sp>
      <p:sp>
        <p:nvSpPr>
          <p:cNvPr id="9" name="Text 6"/>
          <p:cNvSpPr txBox="1"/>
          <p:nvPr/>
        </p:nvSpPr>
        <p:spPr>
          <a:xfrm>
            <a:off x="6292425" y="2740225"/>
            <a:ext cx="22248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многие древние представления вошли в песни, семейные праздники и народные обычаи. Так старая вера оставила след в культуре.
</a:t>
            </a:r>
            <a:endParaRPr lang="en-US" sz="900" dirty="0"/>
          </a:p>
        </p:txBody>
      </p:sp>
      <p:sp>
        <p:nvSpPr>
          <p:cNvPr id="10" name="Text 7"/>
          <p:cNvSpPr txBox="1"/>
          <p:nvPr/>
        </p:nvSpPr>
        <p:spPr>
          <a:xfrm>
            <a:off x="6292422" y="1971475"/>
            <a:ext cx="2224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в традициях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древней веры в нашей культуре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Масленица и прощание с зимой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Масленица напоминает старинные проводы зимы и встречу солнца. Блины тут вовсе не просто вкусный завтрак: они похожи на маленькие солнечные круги и будто говорят людям, что тепло уже близко.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Купальские костры
</a:t>
            </a:r>
            <a:pPr algn="l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Ночью у костров люди пели, прыгали через огонь и верили в его очищающую силу. Такой праздник сохранил память о давнем уважении к огню, воде и летней природе.
</a:t>
            </a:r>
            <a:endParaRPr lang="en-US" sz="1014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Узоры и пословицы
</a:t>
            </a:r>
            <a:pPr algn="l" indent="0" marL="0">
              <a:lnSpc>
                <a:spcPct val="115000"/>
              </a:lnSpc>
              <a:buNone/>
            </a:pPr>
            <a:r>
              <a:rPr lang="en-US" sz="6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Солнце, колосья, волны и птицы часто встречаются в народных узорах. А в пословицах и песнях до сих пор живут старые наблюдения о земле, погоде и щедрости природы.
</a:t>
            </a:r>
            <a:endParaRPr lang="en-US" sz="1036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4350" y="335483"/>
            <a:ext cx="4798800" cy="45129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906775"/>
            <a:ext cx="2772600" cy="6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знать об этом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971730" y="2610250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Увидеть связь с природой
</a:t>
            </a:r>
            <a:pPr algn="l" indent="0" marL="0">
              <a:lnSpc>
                <a:spcPct val="115000"/>
              </a:lnSpc>
              <a:buNone/>
            </a:pPr>
            <a:r>
              <a:rPr lang="en-US" sz="55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знания показывают, как внимательно люди наблюдали за дождём, солнцем, ветром и сменой времён года. Они учились уважать природу, потому что зависели от неё каждый день.
</a:t>
            </a:r>
            <a:endParaRPr lang="en-US" sz="867" dirty="0"/>
          </a:p>
        </p:txBody>
      </p:sp>
      <p:sp>
        <p:nvSpPr>
          <p:cNvPr id="10" name="Text 3"/>
          <p:cNvSpPr txBox="1"/>
          <p:nvPr/>
        </p:nvSpPr>
        <p:spPr>
          <a:xfrm>
            <a:off x="971750" y="3503602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Сохранить культуру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знаем старые обычаи, то лучше понимаем праздники, песни, узоры и семейные традиции. Это помогает беречь память о Руси и гордиться ею.
</a:t>
            </a:r>
            <a:endParaRPr lang="en-US" sz="970" dirty="0"/>
          </a:p>
        </p:txBody>
      </p:sp>
      <p:sp>
        <p:nvSpPr>
          <p:cNvPr id="11" name="Text 4"/>
          <p:cNvSpPr txBox="1"/>
          <p:nvPr/>
        </p:nvSpPr>
        <p:spPr>
          <a:xfrm>
            <a:off x="971730" y="1716900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Понять жизнь предков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верования помогают представить, как люди жили без современных знаний и объясняли мир вокруг. Так история становится живой, а не скучной строкой в учебнике.
</a:t>
            </a:r>
            <a:endParaRPr lang="en-US" sz="93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218250"/>
            <a:ext cx="6810300" cy="16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Память, которая живёт до сих пор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2984803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Наши предки верили в силы природы, богов и духов, стараясь жить с миром дружно. Их старые представления не исчезли бесследно: они всё ещё звучат в песнях, праздниках и узорах.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2026-05-26T08:08:36Z</dcterms:created>
  <dcterms:modified xsi:type="dcterms:W3CDTF">2026-05-26T08:08:36Z</dcterms:modified>
</cp:coreProperties>
</file>