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image" Target="../media/image-1-3.png"/><Relationship Id="rId4" Type="http://schemas.openxmlformats.org/officeDocument/2006/relationships/image" Target="../media/image-1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image" Target="../media/image-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image" Target="../media/image-3-6.png"/><Relationship Id="rId7" Type="http://schemas.openxmlformats.org/officeDocument/2006/relationships/image" Target="../media/image-3-7.png"/><Relationship Id="rId8" Type="http://schemas.openxmlformats.org/officeDocument/2006/relationships/image" Target="../media/image-3-8.jpe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jpe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image" Target="../media/image-5-5.png"/><Relationship Id="rId6" Type="http://schemas.openxmlformats.org/officeDocument/2006/relationships/image" Target="../media/image-5-6.png"/><Relationship Id="rId7" Type="http://schemas.openxmlformats.org/officeDocument/2006/relationships/image" Target="../media/image-5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jpe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image" Target="../media/image-7-5.png"/><Relationship Id="rId6" Type="http://schemas.openxmlformats.org/officeDocument/2006/relationships/image" Target="../media/image-7-6.png"/><Relationship Id="rId7" Type="http://schemas.openxmlformats.org/officeDocument/2006/relationships/image" Target="../media/image-7-7.png"/><Relationship Id="rId8" Type="http://schemas.openxmlformats.org/officeDocument/2006/relationships/image" Target="../media/image-7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image" Target="../media/image-9-5.png"/><Relationship Id="rId6" Type="http://schemas.openxmlformats.org/officeDocument/2006/relationships/image" Target="../media/image-9-6.png"/><Relationship Id="rId7" Type="http://schemas.openxmlformats.org/officeDocument/2006/relationships/image" Target="../media/image-9-7.jpe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jpeg"/><Relationship Id="rId4" Type="http://schemas.openxmlformats.org/officeDocument/2006/relationships/image" Target="../media/image-10-4.png"/><Relationship Id="rId5" Type="http://schemas.openxmlformats.org/officeDocument/2006/relationships/image" Target="../media/image-10-5.jpe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image" Target="../media/image-12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image" Target="../media/image-14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jpeg"/><Relationship Id="rId3" Type="http://schemas.openxmlformats.org/officeDocument/2006/relationships/image" Target="../media/image-17-3.jpeg"/><Relationship Id="rId4" Type="http://schemas.openxmlformats.org/officeDocument/2006/relationships/image" Target="../media/image-17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image" Target="../media/image-19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571775" y="167187"/>
            <a:ext cx="4271400" cy="3933526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629100" y="1335200"/>
            <a:ext cx="3779400" cy="2297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9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Спектры, цвет и температура звёзд
</a:t>
            </a:r>
            <a:pPr algn="l" indent="0" marL="0">
              <a:lnSpc>
                <a:spcPct val="100000"/>
              </a:lnSpc>
              <a:buNone/>
            </a:pPr>
            <a:r>
              <a:rPr lang="en-US" sz="9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Свет звезды раскрывает её состав, температуру и движение.
</a:t>
            </a:r>
            <a:endParaRPr lang="en-US" sz="2900" dirty="0"/>
          </a:p>
        </p:txBody>
      </p:sp>
      <p:sp>
        <p:nvSpPr>
          <p:cNvPr id="7" name="Text 1"/>
          <p:cNvSpPr txBox="1"/>
          <p:nvPr/>
        </p:nvSpPr>
        <p:spPr>
          <a:xfrm>
            <a:off x="629100" y="4581200"/>
            <a:ext cx="4761900" cy="369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i="1" dirty="0">
                <a:solidFill>
                  <a:srgbClr val="E6E9E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2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E6E9E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281" y="0"/>
            <a:ext cx="4639039" cy="51411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492100" y="4866200"/>
            <a:ext cx="547800" cy="62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E6E9E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200" dirty="0"/>
          </a:p>
        </p:txBody>
      </p:sp>
      <p:sp>
        <p:nvSpPr>
          <p:cNvPr id="6" name="Text 1"/>
          <p:cNvSpPr txBox="1"/>
          <p:nvPr/>
        </p:nvSpPr>
        <p:spPr>
          <a:xfrm>
            <a:off x="4874675" y="905675"/>
            <a:ext cx="4090500" cy="341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 светящейся точки к физическому объекту
</a:t>
            </a:r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Когда-то звёзды казались одинаковыми огоньками, но спектроскопия показала: их свет хранит следы температуры, химического состава и строения атмосферы.
</a:t>
            </a:r>
            <a:endParaRPr lang="en-US" sz="25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E6E9E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6268475" y="3295168"/>
            <a:ext cx="2690700" cy="1484615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371525" y="298825"/>
            <a:ext cx="8377800" cy="991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Электромагнитное излучение звезды
</a:t>
            </a:r>
            <a:endParaRPr lang="en-US" sz="2500" dirty="0"/>
          </a:p>
        </p:txBody>
      </p:sp>
      <p:sp>
        <p:nvSpPr>
          <p:cNvPr id="11" name="Text 1"/>
          <p:cNvSpPr txBox="1"/>
          <p:nvPr/>
        </p:nvSpPr>
        <p:spPr>
          <a:xfrm>
            <a:off x="104375" y="4866200"/>
            <a:ext cx="547800" cy="62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42769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200" dirty="0"/>
          </a:p>
        </p:txBody>
      </p:sp>
      <p:sp>
        <p:nvSpPr>
          <p:cNvPr id="12" name="Text 2"/>
          <p:cNvSpPr txBox="1"/>
          <p:nvPr/>
        </p:nvSpPr>
        <p:spPr>
          <a:xfrm>
            <a:off x="590484" y="1724875"/>
            <a:ext cx="2145600" cy="121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Почти как чёрное тело
</a:t>
            </a:r>
            <a:pPr algn="l" indent="0" marL="0">
              <a:lnSpc>
                <a:spcPct val="115000"/>
              </a:lnSpc>
              <a:buNone/>
            </a:pPr>
            <a:r>
              <a:rPr lang="en-US" sz="3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Звезда излучает энергию в широком диапазоне длин волн, поэтому её спектр в целом непрерывен и напоминает излучение нагретого физического тела.
</a:t>
            </a:r>
            <a:endParaRPr lang="en-US" sz="1000" dirty="0"/>
          </a:p>
        </p:txBody>
      </p:sp>
      <p:sp>
        <p:nvSpPr>
          <p:cNvPr id="13" name="Text 3"/>
          <p:cNvSpPr txBox="1"/>
          <p:nvPr/>
        </p:nvSpPr>
        <p:spPr>
          <a:xfrm>
            <a:off x="3646487" y="1724825"/>
            <a:ext cx="2140800" cy="121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Распределение энергии
</a:t>
            </a:r>
            <a:pPr algn="l" indent="0" marL="0">
              <a:lnSpc>
                <a:spcPct val="115000"/>
              </a:lnSpc>
              <a:buNone/>
            </a:pPr>
            <a:r>
              <a:rPr lang="en-US" sz="3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Форма спектра показывает, на каких длинах волн звезда излучает сильнее всего, а значит, позволяет судить о температуре её поверхности.
</a:t>
            </a:r>
            <a:endParaRPr lang="en-US" sz="1000" dirty="0"/>
          </a:p>
        </p:txBody>
      </p:sp>
      <p:sp>
        <p:nvSpPr>
          <p:cNvPr id="14" name="Text 4"/>
          <p:cNvSpPr txBox="1"/>
          <p:nvPr/>
        </p:nvSpPr>
        <p:spPr>
          <a:xfrm>
            <a:off x="3641575" y="3435000"/>
            <a:ext cx="2140800" cy="121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Цвет и максимум
</a:t>
            </a:r>
            <a:pPr algn="l" indent="0" marL="0">
              <a:lnSpc>
                <a:spcPct val="115000"/>
              </a:lnSpc>
              <a:buNone/>
            </a:pPr>
            <a:r>
              <a:rPr lang="en-US" sz="3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Положение максимума излучения связано с воспринимаемым цветом: чем короче волна максимума, тем более голубым кажется объект наблюдателю.
</a:t>
            </a:r>
            <a:endParaRPr lang="en-US" sz="1000" dirty="0"/>
          </a:p>
        </p:txBody>
      </p:sp>
      <p:sp>
        <p:nvSpPr>
          <p:cNvPr id="15" name="Text 5"/>
          <p:cNvSpPr txBox="1"/>
          <p:nvPr/>
        </p:nvSpPr>
        <p:spPr>
          <a:xfrm>
            <a:off x="590438" y="3435000"/>
            <a:ext cx="2145600" cy="121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Линии в спектре
</a:t>
            </a:r>
            <a:pPr algn="l" indent="0" marL="0">
              <a:lnSpc>
                <a:spcPct val="115000"/>
              </a:lnSpc>
              <a:buNone/>
            </a:pPr>
            <a:r>
              <a:rPr lang="en-US" sz="3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непрерывный фон накладываются тёмные линии поглощения, возникающие, когда атомы и молекулы в атмосфере звезды избирательно поглощают часть света.
</a:t>
            </a:r>
            <a:endParaRPr lang="en-US" sz="1000" dirty="0"/>
          </a:p>
        </p:txBody>
      </p:sp>
      <p:sp>
        <p:nvSpPr>
          <p:cNvPr id="16" name="Text 6"/>
          <p:cNvSpPr txBox="1"/>
          <p:nvPr/>
        </p:nvSpPr>
        <p:spPr>
          <a:xfrm>
            <a:off x="6675262" y="1724825"/>
            <a:ext cx="2140800" cy="121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Физический смысл
</a:t>
            </a:r>
            <a:pPr algn="l" indent="0" marL="0">
              <a:lnSpc>
                <a:spcPct val="115000"/>
              </a:lnSpc>
              <a:buNone/>
            </a:pPr>
            <a:r>
              <a:rPr lang="en-US" sz="3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Один спектр соединяет наблюдение с физикой: по нему можно восстановить свойства звезды, которые напрямую измерить невозможно.
</a:t>
            </a:r>
            <a:endParaRPr lang="en-US" sz="10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E6E9E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280975" y="787692"/>
            <a:ext cx="4663800" cy="3568117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04375" y="4866200"/>
            <a:ext cx="547800" cy="62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42769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200" dirty="0"/>
          </a:p>
        </p:txBody>
      </p:sp>
      <p:sp>
        <p:nvSpPr>
          <p:cNvPr id="5" name="Text 1"/>
          <p:cNvSpPr txBox="1"/>
          <p:nvPr/>
        </p:nvSpPr>
        <p:spPr>
          <a:xfrm>
            <a:off x="4280975" y="4578300"/>
            <a:ext cx="4663800" cy="15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50041"/>
              </a:lnSpc>
              <a:buNone/>
            </a:pPr>
            <a:r>
              <a:rPr lang="en-US" sz="759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принятых диапазонов температур спектральных классов OBAFGKM в учебной астрономии
</a:t>
            </a:r>
            <a:endParaRPr lang="en-US" sz="759" dirty="0"/>
          </a:p>
        </p:txBody>
      </p:sp>
      <p:sp>
        <p:nvSpPr>
          <p:cNvPr id="6" name="Text 2"/>
          <p:cNvSpPr txBox="1"/>
          <p:nvPr/>
        </p:nvSpPr>
        <p:spPr>
          <a:xfrm>
            <a:off x="248300" y="786300"/>
            <a:ext cx="3758100" cy="386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Температура и цвет звёзд по спектральным классам
</a:t>
            </a:r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классов показывает плавный переход от самых горячих голубых звёзд к холодным красным.
</a:t>
            </a:r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 ростом температуры максимум излучения смещается к более коротким волнам, поэтому цвет меняется от красного к голубому.
</a:t>
            </a:r>
            <a:endParaRPr lang="en-US" sz="20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E6E9E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3749034"/>
            <a:ext cx="9144000" cy="1393031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328800" y="195098"/>
            <a:ext cx="8486400" cy="80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Спектр как отпечаток звезды
</a:t>
            </a:r>
            <a:endParaRPr lang="en-US" sz="2500" dirty="0"/>
          </a:p>
        </p:txBody>
      </p:sp>
      <p:sp>
        <p:nvSpPr>
          <p:cNvPr id="10" name="Text 1"/>
          <p:cNvSpPr txBox="1"/>
          <p:nvPr/>
        </p:nvSpPr>
        <p:spPr>
          <a:xfrm>
            <a:off x="104375" y="4866200"/>
            <a:ext cx="547800" cy="62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E6E9E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200" dirty="0"/>
          </a:p>
        </p:txBody>
      </p:sp>
      <p:sp>
        <p:nvSpPr>
          <p:cNvPr id="11" name="Text 2"/>
          <p:cNvSpPr txBox="1"/>
          <p:nvPr/>
        </p:nvSpPr>
        <p:spPr>
          <a:xfrm>
            <a:off x="617125" y="1413648"/>
            <a:ext cx="3485100" cy="805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Химические следы
</a:t>
            </a:r>
            <a:pPr algn="l" indent="0" marL="0">
              <a:lnSpc>
                <a:spcPct val="100000"/>
              </a:lnSpc>
              <a:buNone/>
            </a:pPr>
            <a:r>
              <a:rPr lang="en-US" sz="3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Каждый элемент оставляет в спектре собственный набор линий, поэтому по свету звезды можно определить присутствие водорода, гелия, кальция, натрия, железа и других веществ.
</a:t>
            </a:r>
            <a:endParaRPr lang="en-US" sz="1000" dirty="0"/>
          </a:p>
        </p:txBody>
      </p:sp>
      <p:sp>
        <p:nvSpPr>
          <p:cNvPr id="12" name="Text 3"/>
          <p:cNvSpPr txBox="1"/>
          <p:nvPr/>
        </p:nvSpPr>
        <p:spPr>
          <a:xfrm>
            <a:off x="5112500" y="1413648"/>
            <a:ext cx="3485400" cy="805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Ширина и глубина линий
</a:t>
            </a:r>
            <a:pPr algn="l" indent="0" marL="0">
              <a:lnSpc>
                <a:spcPct val="100000"/>
              </a:lnSpc>
              <a:buNone/>
            </a:pPr>
            <a:r>
              <a:rPr lang="en-US" sz="3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Форма линий меняется не случайно: на неё влияют температура, давление в атмосфере звезды и её вращение, что помогает уточнять физические условия на поверхности.
</a:t>
            </a:r>
            <a:endParaRPr lang="en-US" sz="1000" dirty="0"/>
          </a:p>
        </p:txBody>
      </p:sp>
      <p:sp>
        <p:nvSpPr>
          <p:cNvPr id="13" name="Text 4"/>
          <p:cNvSpPr txBox="1"/>
          <p:nvPr/>
        </p:nvSpPr>
        <p:spPr>
          <a:xfrm>
            <a:off x="617125" y="2662173"/>
            <a:ext cx="3485100" cy="805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Линии Фраунгофера
</a:t>
            </a:r>
            <a:pPr algn="l" indent="0" marL="0">
              <a:lnSpc>
                <a:spcPct val="100000"/>
              </a:lnSpc>
              <a:buNone/>
            </a:pPr>
            <a:r>
              <a:rPr lang="en-US" sz="3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Тёмные линии поглощения, заметные на фоне непрерывного спектра, служат ключевыми ориентирами для анализа звёздного света и сравнения разных объектов между собой.
</a:t>
            </a:r>
            <a:endParaRPr lang="en-US" sz="1000" dirty="0"/>
          </a:p>
        </p:txBody>
      </p:sp>
      <p:sp>
        <p:nvSpPr>
          <p:cNvPr id="14" name="Text 5"/>
          <p:cNvSpPr txBox="1"/>
          <p:nvPr/>
        </p:nvSpPr>
        <p:spPr>
          <a:xfrm>
            <a:off x="5112500" y="2662173"/>
            <a:ext cx="3498000" cy="805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Свет и вещество
</a:t>
            </a:r>
            <a:pPr algn="l" indent="0" marL="0">
              <a:lnSpc>
                <a:spcPct val="100000"/>
              </a:lnSpc>
              <a:buNone/>
            </a:pPr>
            <a:r>
              <a:rPr lang="en-US" sz="3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Спектр показывает, что свет звезды несёт информацию о веществе: по нему можно изучать не только излучение, но и состав её атмосферы.
</a:t>
            </a:r>
            <a:endParaRPr lang="en-US" sz="10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E6E9E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104375" y="4866200"/>
            <a:ext cx="547800" cy="62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42769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200" dirty="0"/>
          </a:p>
        </p:txBody>
      </p:sp>
      <p:sp>
        <p:nvSpPr>
          <p:cNvPr id="4" name="Text 1"/>
          <p:cNvSpPr txBox="1"/>
          <p:nvPr/>
        </p:nvSpPr>
        <p:spPr>
          <a:xfrm>
            <a:off x="4897200" y="1297800"/>
            <a:ext cx="3869700" cy="2731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5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Формула позволяет быстро понять, куда смещается пик спектра: у горячих звёзд он уходит в короткие волны, у холодных — в длинные.
</a:t>
            </a:r>
            <a:endParaRPr lang="en-US" sz="1500" dirty="0"/>
          </a:p>
        </p:txBody>
      </p:sp>
      <p:sp>
        <p:nvSpPr>
          <p:cNvPr id="5" name="Text 2"/>
          <p:cNvSpPr txBox="1"/>
          <p:nvPr/>
        </p:nvSpPr>
        <p:spPr>
          <a:xfrm>
            <a:off x="646925" y="1463850"/>
            <a:ext cx="3782700" cy="2399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20004"/>
              </a:lnSpc>
              <a:buNone/>
            </a:pPr>
            <a:r>
              <a:rPr lang="en-US" sz="4000" b="1" dirty="0">
                <a:solidFill>
                  <a:srgbClr val="D26A7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2,9·10⁻³ м·К
</a:t>
            </a:r>
            <a:pPr algn="ctr" indent="0" marL="0">
              <a:lnSpc>
                <a:spcPct val="115000"/>
              </a:lnSpc>
              <a:buNone/>
            </a:pPr>
            <a:r>
              <a:rPr lang="en-US" sz="18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— такова постоянная в законе смещения Вина, связывающем температуру звезды с положением максимума её излучения.
</a:t>
            </a:r>
            <a:endParaRPr lang="en-US" sz="4000" dirty="0"/>
          </a:p>
        </p:txBody>
      </p:sp>
      <p:sp>
        <p:nvSpPr>
          <p:cNvPr id="6" name="Text 3"/>
          <p:cNvSpPr txBox="1"/>
          <p:nvPr/>
        </p:nvSpPr>
        <p:spPr>
          <a:xfrm>
            <a:off x="493025" y="4105800"/>
            <a:ext cx="4090500" cy="369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40014"/>
              </a:lnSpc>
              <a:buNone/>
            </a:pPr>
            <a:r>
              <a:rPr lang="en-US" sz="1200" i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Закон смещения Вина
</a:t>
            </a:r>
            <a:endParaRPr lang="en-US" sz="12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E6E9E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870133" y="0"/>
            <a:ext cx="3273435" cy="51411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104375" y="4866200"/>
            <a:ext cx="547800" cy="62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42769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200" dirty="0"/>
          </a:p>
        </p:txBody>
      </p:sp>
      <p:sp>
        <p:nvSpPr>
          <p:cNvPr id="11" name="Text 1"/>
          <p:cNvSpPr txBox="1"/>
          <p:nvPr/>
        </p:nvSpPr>
        <p:spPr>
          <a:xfrm>
            <a:off x="292825" y="510150"/>
            <a:ext cx="5415300" cy="97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Спектральная классификация OBAFGKM
</a:t>
            </a:r>
            <a:endParaRPr lang="en-US" sz="2500" dirty="0"/>
          </a:p>
        </p:txBody>
      </p:sp>
      <p:sp>
        <p:nvSpPr>
          <p:cNvPr id="12" name="Text 2"/>
          <p:cNvSpPr txBox="1"/>
          <p:nvPr/>
        </p:nvSpPr>
        <p:spPr>
          <a:xfrm>
            <a:off x="860225" y="2908394"/>
            <a:ext cx="2042400" cy="90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Самые горячие звёзды
</a:t>
            </a:r>
            <a:pPr algn="l" indent="0" marL="0">
              <a:lnSpc>
                <a:spcPct val="100000"/>
              </a:lnSpc>
              <a:buNone/>
            </a:pPr>
            <a:r>
              <a:rPr lang="en-US" sz="3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Класс O соответствует голубым звёздам с очень высокой температурой поверхности. В их спектрах особенно заметны линии ионизованного гелия.
</a:t>
            </a:r>
            <a:endParaRPr lang="en-US" sz="900" dirty="0"/>
          </a:p>
        </p:txBody>
      </p:sp>
      <p:sp>
        <p:nvSpPr>
          <p:cNvPr id="13" name="Text 3"/>
          <p:cNvSpPr txBox="1"/>
          <p:nvPr/>
        </p:nvSpPr>
        <p:spPr>
          <a:xfrm>
            <a:off x="860225" y="1860081"/>
            <a:ext cx="2042400" cy="90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Порядок классов
</a:t>
            </a:r>
            <a:pPr algn="l" indent="0" marL="0">
              <a:lnSpc>
                <a:spcPct val="100000"/>
              </a:lnSpc>
              <a:buNone/>
            </a:pPr>
            <a:r>
              <a:rPr lang="en-US" sz="3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Классы расположены по убыванию температуры: O, B, A, F, G, K, M. Это не просто буквенный ряд, а физическая шкала свойств звезды.
</a:t>
            </a:r>
            <a:endParaRPr lang="en-US" sz="900" dirty="0"/>
          </a:p>
        </p:txBody>
      </p:sp>
      <p:sp>
        <p:nvSpPr>
          <p:cNvPr id="14" name="Text 4"/>
          <p:cNvSpPr txBox="1"/>
          <p:nvPr/>
        </p:nvSpPr>
        <p:spPr>
          <a:xfrm>
            <a:off x="860225" y="3963868"/>
            <a:ext cx="2042400" cy="90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Промежуточные классы
</a:t>
            </a:r>
            <a:pPr algn="l" indent="0" marL="0">
              <a:lnSpc>
                <a:spcPct val="100000"/>
              </a:lnSpc>
              <a:buNone/>
            </a:pPr>
            <a:r>
              <a:rPr lang="en-US" sz="3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 мере перехода к классам B, A, F и G температура снижается, а в спектре меняется набор заметных линий, прежде всего водорода и металлов.
</a:t>
            </a:r>
            <a:endParaRPr lang="en-US" sz="900" dirty="0"/>
          </a:p>
        </p:txBody>
      </p:sp>
      <p:sp>
        <p:nvSpPr>
          <p:cNvPr id="15" name="Text 5"/>
          <p:cNvSpPr txBox="1"/>
          <p:nvPr/>
        </p:nvSpPr>
        <p:spPr>
          <a:xfrm>
            <a:off x="3746450" y="2908394"/>
            <a:ext cx="2042400" cy="90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Физический смысл классификации
</a:t>
            </a:r>
            <a:pPr algn="l" indent="0" marL="0">
              <a:lnSpc>
                <a:spcPct val="100000"/>
              </a:lnSpc>
              <a:buNone/>
            </a:pPr>
            <a:r>
              <a:rPr lang="en-US" sz="3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Система OBAFGKM описывает не только внешний вид звезды, но и её реальные физические параметры, поэтому широко используется в астрономии.
</a:t>
            </a:r>
            <a:endParaRPr lang="en-US" sz="900" dirty="0"/>
          </a:p>
        </p:txBody>
      </p:sp>
      <p:sp>
        <p:nvSpPr>
          <p:cNvPr id="16" name="Text 6"/>
          <p:cNvSpPr txBox="1"/>
          <p:nvPr/>
        </p:nvSpPr>
        <p:spPr>
          <a:xfrm>
            <a:off x="3746450" y="1860081"/>
            <a:ext cx="2042400" cy="90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Холодные звёзды
</a:t>
            </a:r>
            <a:pPr algn="l" indent="0" marL="0">
              <a:lnSpc>
                <a:spcPct val="100000"/>
              </a:lnSpc>
              <a:buNone/>
            </a:pPr>
            <a:r>
              <a:rPr lang="en-US" sz="3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Классы K и M включают более холодные оранжевые и красные звёзды. У них усиливаются молекулярные полосы, например полосы TiO.
</a:t>
            </a:r>
            <a:endParaRPr lang="en-US" sz="9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E6E9E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280975" y="1642419"/>
            <a:ext cx="4663800" cy="1858661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04375" y="4866200"/>
            <a:ext cx="547800" cy="62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42769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200" dirty="0"/>
          </a:p>
        </p:txBody>
      </p:sp>
      <p:sp>
        <p:nvSpPr>
          <p:cNvPr id="5" name="Text 1"/>
          <p:cNvSpPr txBox="1"/>
          <p:nvPr/>
        </p:nvSpPr>
        <p:spPr>
          <a:xfrm>
            <a:off x="4280974" y="4502100"/>
            <a:ext cx="4663800" cy="15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50041"/>
              </a:lnSpc>
              <a:buNone/>
            </a:pPr>
            <a:r>
              <a:rPr lang="en-US" sz="808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Учебные данные по спектральной классификации звёзд
</a:t>
            </a:r>
            <a:endParaRPr lang="en-US" sz="808" dirty="0"/>
          </a:p>
        </p:txBody>
      </p:sp>
      <p:sp>
        <p:nvSpPr>
          <p:cNvPr id="6" name="Text 2"/>
          <p:cNvSpPr txBox="1"/>
          <p:nvPr/>
        </p:nvSpPr>
        <p:spPr>
          <a:xfrm>
            <a:off x="248300" y="786300"/>
            <a:ext cx="3758100" cy="386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основных спектральных классов звёзд
</a:t>
            </a:r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показывает, как меняются цвет, температура и характерные линии для нескольких типичных классов.
</a:t>
            </a:r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выше температура, тем светлее и голубее звезда, а её спектр содержит иные, более специфические линии поглощения.
</a:t>
            </a:r>
            <a:endParaRPr lang="en-US" sz="20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E6E9E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6269984" y="1583200"/>
            <a:ext cx="2687682" cy="3196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371525" y="298825"/>
            <a:ext cx="8377800" cy="991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горячие звёзды кажутся голубыми
</a:t>
            </a:r>
            <a:endParaRPr lang="en-US" sz="2500" dirty="0"/>
          </a:p>
        </p:txBody>
      </p:sp>
      <p:sp>
        <p:nvSpPr>
          <p:cNvPr id="10" name="Text 1"/>
          <p:cNvSpPr txBox="1"/>
          <p:nvPr/>
        </p:nvSpPr>
        <p:spPr>
          <a:xfrm>
            <a:off x="104375" y="4866200"/>
            <a:ext cx="547800" cy="62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42769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200" dirty="0"/>
          </a:p>
        </p:txBody>
      </p:sp>
      <p:sp>
        <p:nvSpPr>
          <p:cNvPr id="11" name="Text 2"/>
          <p:cNvSpPr txBox="1"/>
          <p:nvPr/>
        </p:nvSpPr>
        <p:spPr>
          <a:xfrm>
            <a:off x="590484" y="1724875"/>
            <a:ext cx="2145600" cy="121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Короткие волны усиливаются
</a:t>
            </a:r>
            <a:pPr algn="l" indent="0" marL="0">
              <a:lnSpc>
                <a:spcPct val="115000"/>
              </a:lnSpc>
              <a:buNone/>
            </a:pPr>
            <a:r>
              <a:rPr lang="en-US" sz="3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 высокой температуре возрастает доля излучения в синей и ультрафиолетовой области, поэтому суммарный свет звезды смещается в сторону голубого оттенка.
</a:t>
            </a:r>
            <a:endParaRPr lang="en-US" sz="1000" dirty="0"/>
          </a:p>
        </p:txBody>
      </p:sp>
      <p:sp>
        <p:nvSpPr>
          <p:cNvPr id="12" name="Text 3"/>
          <p:cNvSpPr txBox="1"/>
          <p:nvPr/>
        </p:nvSpPr>
        <p:spPr>
          <a:xfrm>
            <a:off x="3646487" y="1724825"/>
            <a:ext cx="2140800" cy="121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 цвет вещества
</a:t>
            </a:r>
            <a:pPr algn="l" indent="0" marL="0">
              <a:lnSpc>
                <a:spcPct val="115000"/>
              </a:lnSpc>
              <a:buNone/>
            </a:pPr>
            <a:r>
              <a:rPr lang="en-US" sz="3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Голубой оттенок не связан с особой краской или химическим веществом; он возникает из-за распределения энергии по длинам волн.
</a:t>
            </a:r>
            <a:endParaRPr lang="en-US" sz="1000" dirty="0"/>
          </a:p>
        </p:txBody>
      </p:sp>
      <p:sp>
        <p:nvSpPr>
          <p:cNvPr id="13" name="Text 4"/>
          <p:cNvSpPr txBox="1"/>
          <p:nvPr/>
        </p:nvSpPr>
        <p:spPr>
          <a:xfrm>
            <a:off x="3641575" y="3435000"/>
            <a:ext cx="2140800" cy="121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Связь с температурой
</a:t>
            </a:r>
            <a:pPr algn="l" indent="0" marL="0">
              <a:lnSpc>
                <a:spcPct val="115000"/>
              </a:lnSpc>
              <a:buNone/>
            </a:pPr>
            <a:r>
              <a:rPr lang="en-US" sz="3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выше температура поверхности, тем короче длина волны максимума излучения, а значит, тем заметнее холодным по сравнению с ней выглядят звёзды.
</a:t>
            </a:r>
            <a:endParaRPr lang="en-US" sz="1000" dirty="0"/>
          </a:p>
        </p:txBody>
      </p:sp>
      <p:sp>
        <p:nvSpPr>
          <p:cNvPr id="14" name="Text 5"/>
          <p:cNvSpPr txBox="1"/>
          <p:nvPr/>
        </p:nvSpPr>
        <p:spPr>
          <a:xfrm>
            <a:off x="590438" y="3435000"/>
            <a:ext cx="2145600" cy="121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Глаз видит сумму света
</a:t>
            </a:r>
            <a:pPr algn="l" indent="0" marL="0">
              <a:lnSpc>
                <a:spcPct val="115000"/>
              </a:lnSpc>
              <a:buNone/>
            </a:pPr>
            <a:r>
              <a:rPr lang="en-US" sz="3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Человеческий глаз воспринимает не отдельную длину волны, а весь поток излучения целиком, поэтому горячая звезда кажется бело-голубой.
</a:t>
            </a:r>
            <a:endParaRPr lang="en-US" sz="10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92911" y="1204957"/>
            <a:ext cx="3993300" cy="1520886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857037" y="1204957"/>
            <a:ext cx="3993300" cy="1520886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292825" y="212825"/>
            <a:ext cx="8557500" cy="850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Солнце как звезда класса G
</a:t>
            </a:r>
            <a:endParaRPr lang="en-US" sz="3000" dirty="0"/>
          </a:p>
        </p:txBody>
      </p:sp>
      <p:sp>
        <p:nvSpPr>
          <p:cNvPr id="8" name="Text 1"/>
          <p:cNvSpPr txBox="1"/>
          <p:nvPr/>
        </p:nvSpPr>
        <p:spPr>
          <a:xfrm>
            <a:off x="104375" y="4866200"/>
            <a:ext cx="551700" cy="27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42769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200" dirty="0"/>
          </a:p>
        </p:txBody>
      </p:sp>
      <p:sp>
        <p:nvSpPr>
          <p:cNvPr id="9" name="Text 2"/>
          <p:cNvSpPr txBox="1"/>
          <p:nvPr/>
        </p:nvSpPr>
        <p:spPr>
          <a:xfrm>
            <a:off x="610575" y="3504175"/>
            <a:ext cx="3357900" cy="649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Солнце относится к классу G2V и имеет эффективную температуру около 5 780 K. Его спектр помогает понять, как выглядит звезда средней температуры и почему её свет воспринимается как бело-жёлтый, а не как чисто жёлтый.
</a:t>
            </a:r>
            <a:endParaRPr lang="en-US" sz="1000" dirty="0"/>
          </a:p>
        </p:txBody>
      </p:sp>
      <p:sp>
        <p:nvSpPr>
          <p:cNvPr id="10" name="Text 3"/>
          <p:cNvSpPr txBox="1"/>
          <p:nvPr/>
        </p:nvSpPr>
        <p:spPr>
          <a:xfrm>
            <a:off x="610577" y="2964825"/>
            <a:ext cx="3357900" cy="40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C62F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Наш эталонный пример
</a:t>
            </a:r>
            <a:endParaRPr lang="en-US" sz="1300" dirty="0"/>
          </a:p>
        </p:txBody>
      </p:sp>
      <p:sp>
        <p:nvSpPr>
          <p:cNvPr id="11" name="Text 4"/>
          <p:cNvSpPr txBox="1"/>
          <p:nvPr/>
        </p:nvSpPr>
        <p:spPr>
          <a:xfrm>
            <a:off x="5174674" y="3504175"/>
            <a:ext cx="3357900" cy="649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космосе солнечный свет близок к белому, но на Земле его оттенок усиливается атмосферным рассеянием и особенностями зрения человека. Поэтому привычный цвет Солнца на небе отличается от его физического спектра.
</a:t>
            </a:r>
            <a:endParaRPr lang="en-US" sz="1000" dirty="0"/>
          </a:p>
        </p:txBody>
      </p:sp>
      <p:sp>
        <p:nvSpPr>
          <p:cNvPr id="12" name="Text 5"/>
          <p:cNvSpPr txBox="1"/>
          <p:nvPr/>
        </p:nvSpPr>
        <p:spPr>
          <a:xfrm>
            <a:off x="5174675" y="2964825"/>
            <a:ext cx="3357900" cy="40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C62F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оттенок меняется
</a:t>
            </a:r>
            <a:endParaRPr lang="en-US" sz="13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E6E9E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94934" y="1412700"/>
            <a:ext cx="8510981" cy="33606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04375" y="4866200"/>
            <a:ext cx="547800" cy="62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42769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200" dirty="0"/>
          </a:p>
        </p:txBody>
      </p:sp>
      <p:sp>
        <p:nvSpPr>
          <p:cNvPr id="5" name="Text 1"/>
          <p:cNvSpPr txBox="1"/>
          <p:nvPr/>
        </p:nvSpPr>
        <p:spPr>
          <a:xfrm>
            <a:off x="292825" y="401025"/>
            <a:ext cx="8515200" cy="815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Определение температуры звезды по её спектру
</a:t>
            </a:r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Наблюдение спектра, сравнение с эталонами и физическая интерпретация позволяют перейти от света звезды к её температуре.
</a:t>
            </a:r>
            <a:endParaRPr lang="en-US" sz="20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E6E9E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72000" y="1621129"/>
            <a:ext cx="376800" cy="3768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800850" y="1621129"/>
            <a:ext cx="376800" cy="3768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92006" y="3374873"/>
            <a:ext cx="336787" cy="3849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800850" y="3378922"/>
            <a:ext cx="376800" cy="3768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723750" y="510900"/>
            <a:ext cx="7696500" cy="384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20000"/>
              </a:lnSpc>
              <a:buNone/>
            </a:pPr>
            <a:r>
              <a:rPr lang="en-US" sz="25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говорят линии поглощения
</a:t>
            </a:r>
            <a:endParaRPr lang="en-US" sz="2500" dirty="0"/>
          </a:p>
        </p:txBody>
      </p:sp>
      <p:sp>
        <p:nvSpPr>
          <p:cNvPr id="8" name="Text 1"/>
          <p:cNvSpPr txBox="1"/>
          <p:nvPr/>
        </p:nvSpPr>
        <p:spPr>
          <a:xfrm>
            <a:off x="104375" y="4866200"/>
            <a:ext cx="547800" cy="62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42769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200" dirty="0"/>
          </a:p>
        </p:txBody>
      </p:sp>
      <p:sp>
        <p:nvSpPr>
          <p:cNvPr id="9" name="Text 2"/>
          <p:cNvSpPr txBox="1"/>
          <p:nvPr/>
        </p:nvSpPr>
        <p:spPr>
          <a:xfrm>
            <a:off x="1134675" y="1617075"/>
            <a:ext cx="3279900" cy="384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600" dirty="0">
                <a:solidFill>
                  <a:srgbClr val="D26A7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Химический состав
</a:t>
            </a:r>
            <a:endParaRPr lang="en-US" sz="1600" dirty="0"/>
          </a:p>
        </p:txBody>
      </p:sp>
      <p:sp>
        <p:nvSpPr>
          <p:cNvPr id="10" name="Text 3"/>
          <p:cNvSpPr txBox="1"/>
          <p:nvPr/>
        </p:nvSpPr>
        <p:spPr>
          <a:xfrm>
            <a:off x="577225" y="2240450"/>
            <a:ext cx="3837300" cy="771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0046"/>
              </a:lnSpc>
              <a:buNone/>
            </a:pPr>
            <a:r>
              <a:rPr lang="en-US" sz="12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Каждый элемент оставляет в спектре собственный набор линий, поэтому по ним можно определить, какие вещества присутствуют в атмосфере звезды и какие элементы дают наиболее заметный вклад.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5363525" y="1617075"/>
            <a:ext cx="3279900" cy="384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600" dirty="0">
                <a:solidFill>
                  <a:srgbClr val="D26A7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Температурные условия
</a:t>
            </a:r>
            <a:endParaRPr lang="en-US" sz="1600" dirty="0"/>
          </a:p>
        </p:txBody>
      </p:sp>
      <p:sp>
        <p:nvSpPr>
          <p:cNvPr id="12" name="Text 5"/>
          <p:cNvSpPr txBox="1"/>
          <p:nvPr/>
        </p:nvSpPr>
        <p:spPr>
          <a:xfrm>
            <a:off x="4806075" y="2240450"/>
            <a:ext cx="3837300" cy="771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0046"/>
              </a:lnSpc>
              <a:buNone/>
            </a:pPr>
            <a:r>
              <a:rPr lang="en-US" sz="12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Сила и вид линий зависят от температуры: в горячих звёздах ярче проявляются ионизованные линии, а в более холодных — нейтральные атомы и молекулярные полосы.
</a:t>
            </a:r>
            <a:endParaRPr lang="en-US" sz="1200" dirty="0"/>
          </a:p>
        </p:txBody>
      </p:sp>
      <p:sp>
        <p:nvSpPr>
          <p:cNvPr id="13" name="Text 6"/>
          <p:cNvSpPr txBox="1"/>
          <p:nvPr/>
        </p:nvSpPr>
        <p:spPr>
          <a:xfrm>
            <a:off x="1134675" y="3374825"/>
            <a:ext cx="3279900" cy="384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600" dirty="0">
                <a:solidFill>
                  <a:srgbClr val="D26A7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Давление и вращение
</a:t>
            </a:r>
            <a:endParaRPr lang="en-US" sz="1600" dirty="0"/>
          </a:p>
        </p:txBody>
      </p:sp>
      <p:sp>
        <p:nvSpPr>
          <p:cNvPr id="14" name="Text 7"/>
          <p:cNvSpPr txBox="1"/>
          <p:nvPr/>
        </p:nvSpPr>
        <p:spPr>
          <a:xfrm>
            <a:off x="577225" y="4001475"/>
            <a:ext cx="3837300" cy="771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0046"/>
              </a:lnSpc>
              <a:buNone/>
            </a:pPr>
            <a:r>
              <a:rPr lang="en-US" sz="12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Ширина спектральных линий меняется из-за давления в атмосфере и быстрого вращения звезды, поэтому одна и та же линия может выглядеть по-разному у разных объектов.
</a:t>
            </a:r>
            <a:endParaRPr lang="en-US" sz="1200" dirty="0"/>
          </a:p>
        </p:txBody>
      </p:sp>
      <p:sp>
        <p:nvSpPr>
          <p:cNvPr id="15" name="Text 8"/>
          <p:cNvSpPr txBox="1"/>
          <p:nvPr/>
        </p:nvSpPr>
        <p:spPr>
          <a:xfrm>
            <a:off x="5363525" y="3374825"/>
            <a:ext cx="3279900" cy="384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600" dirty="0">
                <a:solidFill>
                  <a:srgbClr val="D26A7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Диагностика атмосферы
</a:t>
            </a:r>
            <a:endParaRPr lang="en-US" sz="1600" dirty="0"/>
          </a:p>
        </p:txBody>
      </p:sp>
      <p:sp>
        <p:nvSpPr>
          <p:cNvPr id="16" name="Text 9"/>
          <p:cNvSpPr txBox="1"/>
          <p:nvPr/>
        </p:nvSpPr>
        <p:spPr>
          <a:xfrm>
            <a:off x="4806075" y="4001475"/>
            <a:ext cx="3837300" cy="771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0046"/>
              </a:lnSpc>
              <a:buNone/>
            </a:pPr>
            <a:r>
              <a:rPr lang="en-US" sz="12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Сравнивая спектр со стандартными образцами, астрономы восстанавливают условия в звёздной атмосфере и уточняют её физические свойства без прямого контакта с объектом.
</a:t>
            </a:r>
            <a:endParaRPr lang="en-US" sz="12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E6E9E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280975" y="787692"/>
            <a:ext cx="4663800" cy="3568117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04375" y="4866200"/>
            <a:ext cx="547800" cy="62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42769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200" dirty="0"/>
          </a:p>
        </p:txBody>
      </p:sp>
      <p:sp>
        <p:nvSpPr>
          <p:cNvPr id="5" name="Text 1"/>
          <p:cNvSpPr txBox="1"/>
          <p:nvPr/>
        </p:nvSpPr>
        <p:spPr>
          <a:xfrm>
            <a:off x="4280975" y="4578300"/>
            <a:ext cx="4663800" cy="15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50041"/>
              </a:lnSpc>
              <a:buNone/>
            </a:pPr>
            <a:r>
              <a:rPr lang="en-US" sz="808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стандартной школьной модели диаграммы Герцшпрунга—Рассела
</a:t>
            </a:r>
            <a:endParaRPr lang="en-US" sz="808" dirty="0"/>
          </a:p>
        </p:txBody>
      </p:sp>
      <p:sp>
        <p:nvSpPr>
          <p:cNvPr id="6" name="Text 2"/>
          <p:cNvSpPr txBox="1"/>
          <p:nvPr/>
        </p:nvSpPr>
        <p:spPr>
          <a:xfrm>
            <a:off x="248300" y="786300"/>
            <a:ext cx="3758100" cy="386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Диаграмма Герцшпрунга—Рассела
</a:t>
            </a:r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 горизонтали температура уменьшается вправо, поэтому правый край соответствует более холодным звёздам и более поздним спектральным классам.
</a:t>
            </a:r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Диаграмма связывает температуру, светимость и эволюцию: главная последовательность, гиганты и белые карлики занимают разные области.
</a:t>
            </a:r>
            <a:endParaRPr lang="en-US" sz="20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E6E9E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71525" y="298825"/>
            <a:ext cx="8377800" cy="991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светимость зависит не только от температуры
</a:t>
            </a:r>
            <a:endParaRPr lang="en-US" sz="2500" dirty="0"/>
          </a:p>
        </p:txBody>
      </p:sp>
      <p:sp>
        <p:nvSpPr>
          <p:cNvPr id="8" name="Text 1"/>
          <p:cNvSpPr txBox="1"/>
          <p:nvPr/>
        </p:nvSpPr>
        <p:spPr>
          <a:xfrm>
            <a:off x="104375" y="4866200"/>
            <a:ext cx="547800" cy="62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42769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200" dirty="0"/>
          </a:p>
        </p:txBody>
      </p:sp>
      <p:sp>
        <p:nvSpPr>
          <p:cNvPr id="9" name="Text 2"/>
          <p:cNvSpPr txBox="1"/>
          <p:nvPr/>
        </p:nvSpPr>
        <p:spPr>
          <a:xfrm>
            <a:off x="762625" y="1724875"/>
            <a:ext cx="2067600" cy="2007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Температура
</a:t>
            </a:r>
            <a:pPr algn="l" indent="0" marL="0">
              <a:lnSpc>
                <a:spcPct val="115000"/>
              </a:lnSpc>
              <a:buNone/>
            </a:pPr>
            <a:r>
              <a:rPr lang="en-US" sz="4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Поверхностная температура определяет, сколько энергии излучает каждый квадратный метр поверхности звезды. При росте температуры излучение усиливается особенно быстро, потому что в формуле светимости показатель температуры четвёртый.
</a:t>
            </a:r>
            <a:endParaRPr lang="en-US" sz="1100" dirty="0"/>
          </a:p>
        </p:txBody>
      </p:sp>
      <p:sp>
        <p:nvSpPr>
          <p:cNvPr id="10" name="Text 3"/>
          <p:cNvSpPr txBox="1"/>
          <p:nvPr/>
        </p:nvSpPr>
        <p:spPr>
          <a:xfrm>
            <a:off x="3631375" y="1724875"/>
            <a:ext cx="2067600" cy="2007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Радиус
</a:t>
            </a:r>
            <a:pPr algn="l" indent="0" marL="0">
              <a:lnSpc>
                <a:spcPct val="115000"/>
              </a:lnSpc>
              <a:buNone/>
            </a:pPr>
            <a:r>
              <a:rPr lang="en-US" sz="4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Даже сравнительно холодная звезда может быть очень яркой, если её радиус велик. У гигантов и сверхгигантов огромная площадь поверхности компенсирует невысокую температуру и даёт высокую суммарную светимость.
</a:t>
            </a:r>
            <a:endParaRPr lang="en-US" sz="1100" dirty="0"/>
          </a:p>
        </p:txBody>
      </p:sp>
      <p:sp>
        <p:nvSpPr>
          <p:cNvPr id="11" name="Text 4"/>
          <p:cNvSpPr txBox="1"/>
          <p:nvPr/>
        </p:nvSpPr>
        <p:spPr>
          <a:xfrm>
            <a:off x="6500125" y="1724875"/>
            <a:ext cx="2067600" cy="2007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объектов
</a:t>
            </a:r>
            <a:pPr algn="l" indent="0" marL="0">
              <a:lnSpc>
                <a:spcPct val="115000"/>
              </a:lnSpc>
              <a:buNone/>
            </a:pPr>
            <a:r>
              <a:rPr lang="en-US" sz="4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Белые карлики демонстрируют противоположную ситуацию: температура у них очень высокая, но размеры малы. Поэтому их поверхность излучает интенсивно, а общая светимость остаётся сравнительно небольшой.
</a:t>
            </a:r>
            <a:endParaRPr lang="en-US" sz="11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E6E9E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235550" y="475796"/>
            <a:ext cx="8115300" cy="804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20000"/>
              </a:lnSpc>
              <a:buNone/>
            </a:pPr>
            <a:r>
              <a:rPr lang="en-US" sz="30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Два разных типа звёзд
</a:t>
            </a:r>
            <a:endParaRPr lang="en-US" sz="3000" dirty="0"/>
          </a:p>
        </p:txBody>
      </p:sp>
      <p:sp>
        <p:nvSpPr>
          <p:cNvPr id="7" name="Text 1"/>
          <p:cNvSpPr txBox="1"/>
          <p:nvPr/>
        </p:nvSpPr>
        <p:spPr>
          <a:xfrm>
            <a:off x="1302100" y="1859650"/>
            <a:ext cx="3318000" cy="96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1E395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Красный гигант
</a:t>
            </a:r>
            <a:pPr algn="l" indent="0" marL="0">
              <a:lnSpc>
                <a:spcPct val="100000"/>
              </a:lnSpc>
              <a:buNone/>
            </a:pPr>
            <a:r>
              <a:rPr lang="en-US" sz="600" b="1" dirty="0">
                <a:solidFill>
                  <a:srgbClr val="1E395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Звезда покидает главную последовательность, увеличивает радиус и охлаждает поверхность. Цвет смещается к красному, но из-за большой площади поверхность остаётся очень яркой.
</a:t>
            </a:r>
            <a:endParaRPr lang="en-US" sz="1300" dirty="0"/>
          </a:p>
        </p:txBody>
      </p:sp>
      <p:sp>
        <p:nvSpPr>
          <p:cNvPr id="8" name="Text 2"/>
          <p:cNvSpPr txBox="1"/>
          <p:nvPr/>
        </p:nvSpPr>
        <p:spPr>
          <a:xfrm>
            <a:off x="3819650" y="3540375"/>
            <a:ext cx="3318000" cy="96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1E395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Белый карлик
</a:t>
            </a:r>
            <a:pPr algn="l" indent="0" marL="0">
              <a:lnSpc>
                <a:spcPct val="130040"/>
              </a:lnSpc>
              <a:buNone/>
            </a:pPr>
            <a:r>
              <a:rPr lang="en-US" sz="600" b="1" dirty="0">
                <a:solidFill>
                  <a:srgbClr val="1E395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1C335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завершения эволюции звезда сжимается до компактного остатка. Температура может быть очень высокой, однако малый радиус ограничивает светимость и делает объект тусклым.
</a:t>
            </a:r>
            <a:endParaRPr lang="en-US" sz="1300" dirty="0"/>
          </a:p>
        </p:txBody>
      </p:sp>
      <p:sp>
        <p:nvSpPr>
          <p:cNvPr id="9" name="Text 3"/>
          <p:cNvSpPr txBox="1"/>
          <p:nvPr/>
        </p:nvSpPr>
        <p:spPr>
          <a:xfrm>
            <a:off x="104375" y="4866200"/>
            <a:ext cx="547800" cy="62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42769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2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E6E9E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280975" y="787692"/>
            <a:ext cx="4663800" cy="3568117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04375" y="4866200"/>
            <a:ext cx="547800" cy="62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42769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200" dirty="0"/>
          </a:p>
        </p:txBody>
      </p:sp>
      <p:sp>
        <p:nvSpPr>
          <p:cNvPr id="5" name="Text 1"/>
          <p:cNvSpPr txBox="1"/>
          <p:nvPr/>
        </p:nvSpPr>
        <p:spPr>
          <a:xfrm>
            <a:off x="4280975" y="4578300"/>
            <a:ext cx="4663800" cy="15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50041"/>
              </a:lnSpc>
              <a:buNone/>
            </a:pPr>
            <a:r>
              <a:rPr lang="en-US" sz="808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Качественная школьная схема распределения цветовых групп звёзд
</a:t>
            </a:r>
            <a:endParaRPr lang="en-US" sz="808" dirty="0"/>
          </a:p>
        </p:txBody>
      </p:sp>
      <p:sp>
        <p:nvSpPr>
          <p:cNvPr id="6" name="Text 2"/>
          <p:cNvSpPr txBox="1"/>
          <p:nvPr/>
        </p:nvSpPr>
        <p:spPr>
          <a:xfrm>
            <a:off x="248300" y="786300"/>
            <a:ext cx="3758100" cy="386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Цвет звёзд и их распределение на небе
</a:t>
            </a:r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Цвет, который мы замечаем, зависит не только от физики излучения, но и от яркости объекта, расстояния до него и чувствительности человеческого зрения.
</a:t>
            </a:r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Самые горячие звёзды встречаются реже, а заметная часть ярких звёзд имеет умеренную температуру, а не экстремально высокую.
</a:t>
            </a:r>
            <a:endParaRPr lang="en-US" sz="20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92900" y="1203486"/>
            <a:ext cx="3993300" cy="2300827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857025" y="1203486"/>
            <a:ext cx="3993300" cy="2300827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292825" y="212825"/>
            <a:ext cx="8557500" cy="850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современная спектроскопия работает со звёздами
</a:t>
            </a:r>
            <a:endParaRPr lang="en-US" sz="3000" dirty="0"/>
          </a:p>
        </p:txBody>
      </p:sp>
      <p:sp>
        <p:nvSpPr>
          <p:cNvPr id="7" name="Text 1"/>
          <p:cNvSpPr txBox="1"/>
          <p:nvPr/>
        </p:nvSpPr>
        <p:spPr>
          <a:xfrm>
            <a:off x="104375" y="4866200"/>
            <a:ext cx="551700" cy="27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292900" y="4009498"/>
            <a:ext cx="3993300" cy="35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79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телескоп собирает слабый свет далёкой звезды, а затем спектрограф раскладывает его по длинам волн. На экране появляется тонкая «подпись» объекта, по которой можно судить о его температуре, составе и состоянии атмосферы.
</a:t>
            </a:r>
            <a:endParaRPr lang="en-US" sz="793" dirty="0"/>
          </a:p>
        </p:txBody>
      </p:sp>
      <p:sp>
        <p:nvSpPr>
          <p:cNvPr id="9" name="Text 3"/>
          <p:cNvSpPr txBox="1"/>
          <p:nvPr/>
        </p:nvSpPr>
        <p:spPr>
          <a:xfrm>
            <a:off x="292900" y="3614900"/>
            <a:ext cx="3993300" cy="277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9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Телескоп ловит свет, спектрограф разделяет его
</a:t>
            </a:r>
            <a:endParaRPr lang="en-US" sz="1290" dirty="0"/>
          </a:p>
        </p:txBody>
      </p:sp>
      <p:sp>
        <p:nvSpPr>
          <p:cNvPr id="10" name="Text 4"/>
          <p:cNvSpPr txBox="1"/>
          <p:nvPr/>
        </p:nvSpPr>
        <p:spPr>
          <a:xfrm>
            <a:off x="4857025" y="4002598"/>
            <a:ext cx="3993300" cy="35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спектральные линии смещены, это значит, что звезда движется относительно наблюдателя. В астрономии такой сдвиг используют как точный способ измерить радиальную скорость и обнаружить движение вдоль луча зрения.
</a:t>
            </a:r>
            <a:endParaRPr lang="en-US" sz="808" dirty="0"/>
          </a:p>
        </p:txBody>
      </p:sp>
      <p:sp>
        <p:nvSpPr>
          <p:cNvPr id="11" name="Text 5"/>
          <p:cNvSpPr txBox="1"/>
          <p:nvPr/>
        </p:nvSpPr>
        <p:spPr>
          <a:xfrm>
            <a:off x="4857025" y="3614900"/>
            <a:ext cx="3993300" cy="277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 линиям видно движение звезды
</a:t>
            </a:r>
            <a:endParaRPr lang="en-US" sz="13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E6E9E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35400" y="1740234"/>
            <a:ext cx="4339200" cy="2073882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92825" y="310575"/>
            <a:ext cx="8380800" cy="833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20000"/>
              </a:lnSpc>
              <a:buNone/>
            </a:pPr>
            <a:r>
              <a:rPr lang="en-US" sz="25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показывает звёздный спектр
</a:t>
            </a:r>
            <a:endParaRPr lang="en-US" sz="2500" dirty="0"/>
          </a:p>
        </p:txBody>
      </p:sp>
      <p:sp>
        <p:nvSpPr>
          <p:cNvPr id="5" name="Text 1"/>
          <p:cNvSpPr txBox="1"/>
          <p:nvPr/>
        </p:nvSpPr>
        <p:spPr>
          <a:xfrm>
            <a:off x="4930675" y="991650"/>
            <a:ext cx="3742800" cy="357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Один спектр несёт сразу несколько независимых признаков, поэтому его анализ позволяет получить целостное представление о звезде.
</a:t>
            </a:r>
            <a:pPr algn="l" indent="0" marL="0">
              <a:lnSpc>
                <a:spcPct val="115000"/>
              </a:lnSpc>
              <a:buNone/>
            </a:pPr>
            <a:r>
              <a:rPr lang="en-US" sz="1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Спектр объединяет физические характеристики звезды в одном наблюдении: по нему можно одновременно судить о температуре, химии, движении и светимости.
</a:t>
            </a:r>
            <a:endParaRPr lang="en-US" sz="1500" dirty="0"/>
          </a:p>
        </p:txBody>
      </p:sp>
      <p:sp>
        <p:nvSpPr>
          <p:cNvPr id="6" name="Text 2"/>
          <p:cNvSpPr txBox="1"/>
          <p:nvPr/>
        </p:nvSpPr>
        <p:spPr>
          <a:xfrm>
            <a:off x="292825" y="4678225"/>
            <a:ext cx="4281900" cy="16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Сводка основных спектроскопических признаков
</a:t>
            </a:r>
            <a:endParaRPr lang="en-US" sz="1100" dirty="0"/>
          </a:p>
        </p:txBody>
      </p:sp>
      <p:sp>
        <p:nvSpPr>
          <p:cNvPr id="7" name="Text 3"/>
          <p:cNvSpPr txBox="1"/>
          <p:nvPr/>
        </p:nvSpPr>
        <p:spPr>
          <a:xfrm>
            <a:off x="8425975" y="4777775"/>
            <a:ext cx="547800" cy="62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42769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2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E6E9E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104375" y="4866200"/>
            <a:ext cx="547800" cy="62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42769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200" dirty="0"/>
          </a:p>
        </p:txBody>
      </p:sp>
      <p:sp>
        <p:nvSpPr>
          <p:cNvPr id="8" name="Text 1"/>
          <p:cNvSpPr txBox="1"/>
          <p:nvPr/>
        </p:nvSpPr>
        <p:spPr>
          <a:xfrm>
            <a:off x="292825" y="510150"/>
            <a:ext cx="5415300" cy="97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Частые ошибки в представлениях о цвете звёзд
</a:t>
            </a:r>
            <a:endParaRPr lang="en-US" sz="2500" dirty="0"/>
          </a:p>
        </p:txBody>
      </p:sp>
      <p:sp>
        <p:nvSpPr>
          <p:cNvPr id="9" name="Text 2"/>
          <p:cNvSpPr txBox="1"/>
          <p:nvPr/>
        </p:nvSpPr>
        <p:spPr>
          <a:xfrm>
            <a:off x="860225" y="2845732"/>
            <a:ext cx="4848000" cy="90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Цвет не равен химическому составу
</a:t>
            </a:r>
            <a:pPr algn="l" indent="0" marL="0">
              <a:lnSpc>
                <a:spcPct val="100000"/>
              </a:lnSpc>
              <a:buNone/>
            </a:pPr>
            <a:r>
              <a:rPr lang="en-US" sz="5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Водород и гелий встречаются почти во всех звёздах, однако видимость линий зависит от температуры, плотности и состояния газа. Цвет же определяется распределением энергии по длинам волн.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860225" y="1797425"/>
            <a:ext cx="4848000" cy="90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Красный не значит холодный
</a:t>
            </a:r>
            <a:pPr algn="l" indent="0" marL="0">
              <a:lnSpc>
                <a:spcPct val="100000"/>
              </a:lnSpc>
              <a:buNone/>
            </a:pPr>
            <a:r>
              <a:rPr lang="en-US" sz="5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Красные звёзды действительно холоднее голубых и белых, но это не бытовая «холодность». Их поверхность всё равно может иметь тысячи кельвинов и оставаться очень горячей по земным меркам.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860225" y="3901200"/>
            <a:ext cx="4848000" cy="90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Яркость и цвет — не одно и то же
</a:t>
            </a:r>
            <a:pPr algn="l" indent="0" marL="0">
              <a:lnSpc>
                <a:spcPct val="100000"/>
              </a:lnSpc>
              <a:buNone/>
            </a:pPr>
            <a:r>
              <a:rPr lang="en-US" sz="5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Две звезды могут иметь похожий цвет, но сильно различаться по светимости. На итоговый вид влияет не только температура, но и размер звезды, а также расстояние до наблюдателя.
</a:t>
            </a:r>
            <a:endParaRPr lang="en-US" sz="12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E6E9E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19475" y="1432950"/>
            <a:ext cx="8112000" cy="2084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Спектр превращает свет в знания
</a:t>
            </a:r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5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Звёздный спектр позволяет увидеть то, что скрыто от глаза: температуру, состав, движение и стадию эволюции. Именно поэтому спектры остаются одним из главных инструментов современной астрономии.
</a:t>
            </a:r>
            <a:endParaRPr lang="en-US" sz="32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2026-05-29T16:58:20Z</dcterms:created>
  <dcterms:modified xsi:type="dcterms:W3CDTF">2026-05-29T16:58:20Z</dcterms:modified>
</cp:coreProperties>
</file>