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image" Target="../media/image-3-7.png"/><Relationship Id="rId8" Type="http://schemas.openxmlformats.org/officeDocument/2006/relationships/image" Target="../media/image-3-8.png"/><Relationship Id="rId9" Type="http://schemas.openxmlformats.org/officeDocument/2006/relationships/image" Target="../media/image-3-9.png"/><Relationship Id="rId10" Type="http://schemas.openxmlformats.org/officeDocument/2006/relationships/image" Target="../media/image-3-10.png"/><Relationship Id="rId11" Type="http://schemas.openxmlformats.org/officeDocument/2006/relationships/image" Target="../media/image-3-11.png"/><Relationship Id="rId12" Type="http://schemas.openxmlformats.org/officeDocument/2006/relationships/slideLayout" Target="../slideLayouts/slideLayout1.xml"/><Relationship Id="rId1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image" Target="../media/image-7-7.png"/><Relationship Id="rId8" Type="http://schemas.openxmlformats.org/officeDocument/2006/relationships/image" Target="../media/image-7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jpe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jpe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701656" y="0"/>
            <a:ext cx="4440287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20125" y="4328725"/>
            <a:ext cx="3766800" cy="528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100" dirty="0"/>
          </a:p>
        </p:txBody>
      </p:sp>
      <p:sp>
        <p:nvSpPr>
          <p:cNvPr id="5" name="Text 1"/>
          <p:cNvSpPr txBox="1"/>
          <p:nvPr/>
        </p:nvSpPr>
        <p:spPr>
          <a:xfrm>
            <a:off x="516150" y="1768650"/>
            <a:ext cx="3766800" cy="1293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3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Литература XIX века: главные писатели, темы и герои
</a:t>
            </a:r>
            <a:endParaRPr lang="en-US" sz="2831" dirty="0"/>
          </a:p>
        </p:txBody>
      </p:sp>
      <p:sp>
        <p:nvSpPr>
          <p:cNvPr id="6" name="Text 2"/>
          <p:cNvSpPr txBox="1"/>
          <p:nvPr/>
        </p:nvSpPr>
        <p:spPr>
          <a:xfrm>
            <a:off x="516150" y="3234325"/>
            <a:ext cx="3766800" cy="94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Классика, без которой невозможно понять русскую культуру.
</a:t>
            </a:r>
            <a:endParaRPr lang="en-US" sz="16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312325" y="1144062"/>
            <a:ext cx="4319400" cy="345467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523925" y="227300"/>
            <a:ext cx="4464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522850" y="397250"/>
            <a:ext cx="7871700" cy="65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991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XIX век называют золотым веком
</a:t>
            </a:r>
            <a:endParaRPr lang="en-US" sz="2991" dirty="0"/>
          </a:p>
        </p:txBody>
      </p:sp>
      <p:sp>
        <p:nvSpPr>
          <p:cNvPr id="7" name="Text 2"/>
          <p:cNvSpPr txBox="1"/>
          <p:nvPr/>
        </p:nvSpPr>
        <p:spPr>
          <a:xfrm>
            <a:off x="847300" y="2064150"/>
            <a:ext cx="3810600" cy="163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XIX веке русская литература стала особенно близка читателю: она откликалась на исторические перемены, спорила о будущем страны и говорила о жизни разных людей — от дворян до крестьян и чиновников.
</a:t>
            </a:r>
            <a:endParaRPr lang="en-US" sz="13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0B424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57325" y="1615350"/>
            <a:ext cx="221100" cy="2211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57325" y="3317550"/>
            <a:ext cx="221100" cy="2211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970775" y="3317550"/>
            <a:ext cx="221100" cy="2211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3602350" y="1627633"/>
            <a:ext cx="221100" cy="196533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6347375" y="1615350"/>
            <a:ext cx="221100" cy="221100"/>
          </a:xfrm>
          <a:prstGeom prst="rect">
            <a:avLst/>
          </a:prstGeom>
        </p:spPr>
      </p:pic>
      <p:sp>
        <p:nvSpPr>
          <p:cNvPr id="13" name="Text 0"/>
          <p:cNvSpPr txBox="1"/>
          <p:nvPr/>
        </p:nvSpPr>
        <p:spPr>
          <a:xfrm>
            <a:off x="8523925" y="227300"/>
            <a:ext cx="4464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000" dirty="0"/>
          </a:p>
        </p:txBody>
      </p:sp>
      <p:sp>
        <p:nvSpPr>
          <p:cNvPr id="14" name="Text 1"/>
          <p:cNvSpPr txBox="1"/>
          <p:nvPr/>
        </p:nvSpPr>
        <p:spPr>
          <a:xfrm>
            <a:off x="522850" y="397250"/>
            <a:ext cx="7871700" cy="66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0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Александр Пушкин: основа современной русской литературы
</a:t>
            </a:r>
            <a:endParaRPr lang="en-US" sz="2607" dirty="0"/>
          </a:p>
        </p:txBody>
      </p:sp>
      <p:sp>
        <p:nvSpPr>
          <p:cNvPr id="15" name="Text 2"/>
          <p:cNvSpPr txBox="1"/>
          <p:nvPr/>
        </p:nvSpPr>
        <p:spPr>
          <a:xfrm>
            <a:off x="1287450" y="1481700"/>
            <a:ext cx="1611900" cy="51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Ясный язык
</a:t>
            </a:r>
            <a:endParaRPr lang="en-US" sz="1000" dirty="0"/>
          </a:p>
        </p:txBody>
      </p:sp>
      <p:sp>
        <p:nvSpPr>
          <p:cNvPr id="16" name="Text 3"/>
          <p:cNvSpPr txBox="1"/>
          <p:nvPr/>
        </p:nvSpPr>
        <p:spPr>
          <a:xfrm>
            <a:off x="759525" y="2073325"/>
            <a:ext cx="2139900" cy="58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Пушкин придал русской литературе особую точность и простоту. Его тексты легко читаются, но за этой ясностью скрываются глубокие мысли о человеке, его долге и выборе.
</a:t>
            </a:r>
            <a:endParaRPr lang="en-US" sz="900" dirty="0"/>
          </a:p>
        </p:txBody>
      </p:sp>
      <p:sp>
        <p:nvSpPr>
          <p:cNvPr id="17" name="Text 4"/>
          <p:cNvSpPr txBox="1"/>
          <p:nvPr/>
        </p:nvSpPr>
        <p:spPr>
          <a:xfrm>
            <a:off x="1287450" y="3228600"/>
            <a:ext cx="2982900" cy="41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Традиция для будущих писателей
</a:t>
            </a:r>
            <a:endParaRPr lang="en-US" sz="1000" dirty="0"/>
          </a:p>
        </p:txBody>
      </p:sp>
      <p:sp>
        <p:nvSpPr>
          <p:cNvPr id="18" name="Text 5"/>
          <p:cNvSpPr txBox="1"/>
          <p:nvPr/>
        </p:nvSpPr>
        <p:spPr>
          <a:xfrm>
            <a:off x="759525" y="3786013"/>
            <a:ext cx="3510900" cy="58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Пушкин стал ориентиром для многих авторов XIX века. После него русская литература получила язык, в котором можно говорить и о повседневной жизни, и о больших идеях.
</a:t>
            </a:r>
            <a:endParaRPr lang="en-US" sz="900" dirty="0"/>
          </a:p>
        </p:txBody>
      </p:sp>
      <p:sp>
        <p:nvSpPr>
          <p:cNvPr id="19" name="Text 6"/>
          <p:cNvSpPr txBox="1"/>
          <p:nvPr/>
        </p:nvSpPr>
        <p:spPr>
          <a:xfrm>
            <a:off x="5401000" y="3228600"/>
            <a:ext cx="2982900" cy="41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Любовь и дружба
</a:t>
            </a:r>
            <a:endParaRPr lang="en-US" sz="1000" dirty="0"/>
          </a:p>
        </p:txBody>
      </p:sp>
      <p:sp>
        <p:nvSpPr>
          <p:cNvPr id="20" name="Text 7"/>
          <p:cNvSpPr txBox="1"/>
          <p:nvPr/>
        </p:nvSpPr>
        <p:spPr>
          <a:xfrm>
            <a:off x="4872750" y="3786013"/>
            <a:ext cx="3510900" cy="58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лирике Пушкина рядом звучат дружба, любовь, верность и честь. Его стихи помогают увидеть, что сильные чувства всегда связаны с внутренней культурой человека.
</a:t>
            </a:r>
            <a:endParaRPr lang="en-US" sz="900" dirty="0"/>
          </a:p>
        </p:txBody>
      </p:sp>
      <p:sp>
        <p:nvSpPr>
          <p:cNvPr id="21" name="Text 8"/>
          <p:cNvSpPr txBox="1"/>
          <p:nvPr/>
        </p:nvSpPr>
        <p:spPr>
          <a:xfrm>
            <a:off x="4029800" y="1481675"/>
            <a:ext cx="1611900" cy="51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«Евгений Онегин»
</a:t>
            </a:r>
            <a:endParaRPr lang="en-US" sz="1000" dirty="0"/>
          </a:p>
        </p:txBody>
      </p:sp>
      <p:sp>
        <p:nvSpPr>
          <p:cNvPr id="22" name="Text 9"/>
          <p:cNvSpPr txBox="1"/>
          <p:nvPr/>
        </p:nvSpPr>
        <p:spPr>
          <a:xfrm>
            <a:off x="3501875" y="2073325"/>
            <a:ext cx="2139900" cy="58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Этот роман в стихах показывает жизнь, чувства и ошибки героев. В нём важны не только отношения Онегина и Татьяны, но и вопросы воспитания, чести и ответственности.
</a:t>
            </a:r>
            <a:endParaRPr lang="en-US" sz="900" dirty="0"/>
          </a:p>
        </p:txBody>
      </p:sp>
      <p:sp>
        <p:nvSpPr>
          <p:cNvPr id="23" name="Text 10"/>
          <p:cNvSpPr txBox="1"/>
          <p:nvPr/>
        </p:nvSpPr>
        <p:spPr>
          <a:xfrm>
            <a:off x="6772150" y="1481700"/>
            <a:ext cx="1611900" cy="51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История и судьба
</a:t>
            </a:r>
            <a:endParaRPr lang="en-US" sz="1000" dirty="0"/>
          </a:p>
        </p:txBody>
      </p:sp>
      <p:sp>
        <p:nvSpPr>
          <p:cNvPr id="24" name="Text 11"/>
          <p:cNvSpPr txBox="1"/>
          <p:nvPr/>
        </p:nvSpPr>
        <p:spPr>
          <a:xfrm>
            <a:off x="6244225" y="2073325"/>
            <a:ext cx="2139900" cy="58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«Капитанской дочке» и «Борисе Годунове» Пушкин соединяет личную историю с событиями прошлого. Так литература становится разговором о стране и о нравственном выборе.
</a:t>
            </a:r>
            <a:endParaRPr lang="en-US" sz="9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688400" y="1318150"/>
            <a:ext cx="2300100" cy="224169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523925" y="227300"/>
            <a:ext cx="4464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522850" y="397250"/>
            <a:ext cx="7871700" cy="69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4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Михаил Лермонтов: одиночество, свобода и сильный характер
</a:t>
            </a:r>
            <a:endParaRPr lang="en-US" sz="2742" dirty="0"/>
          </a:p>
        </p:txBody>
      </p:sp>
      <p:sp>
        <p:nvSpPr>
          <p:cNvPr id="7" name="Text 2"/>
          <p:cNvSpPr txBox="1"/>
          <p:nvPr/>
        </p:nvSpPr>
        <p:spPr>
          <a:xfrm>
            <a:off x="522850" y="2178825"/>
            <a:ext cx="2177100" cy="187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Стремление к свободе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«Мцыри» особенно ярко звучит мечта о свободе. Герой не принимает жизнь в неволе и готов бороться за право самому выбирать свою судьбу.
</a:t>
            </a:r>
            <a:endParaRPr lang="en-US" sz="1300" dirty="0"/>
          </a:p>
        </p:txBody>
      </p:sp>
      <p:sp>
        <p:nvSpPr>
          <p:cNvPr id="8" name="Text 3"/>
          <p:cNvSpPr txBox="1"/>
          <p:nvPr/>
        </p:nvSpPr>
        <p:spPr>
          <a:xfrm>
            <a:off x="6454475" y="2178825"/>
            <a:ext cx="2177100" cy="187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Герой, который не находит покоя
</a:t>
            </a:r>
            <a:pPr algn="r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«Герое нашего времени» Печорин изображён умным и сильным, но внутренне разобщённым человеком. Лермонтов показывает, как характер и одиночество влияют на поступки.
</a:t>
            </a:r>
            <a:endParaRPr lang="en-US" sz="13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E0FFC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8523925" y="227300"/>
            <a:ext cx="4464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000" dirty="0"/>
          </a:p>
        </p:txBody>
      </p:sp>
      <p:sp>
        <p:nvSpPr>
          <p:cNvPr id="4" name="Text 1"/>
          <p:cNvSpPr txBox="1"/>
          <p:nvPr/>
        </p:nvSpPr>
        <p:spPr>
          <a:xfrm>
            <a:off x="522850" y="397250"/>
            <a:ext cx="7871700" cy="49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309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Николай Гоголь: смех, сатира и «маленький человек»
</a:t>
            </a:r>
            <a:endParaRPr lang="en-US" sz="2309" dirty="0"/>
          </a:p>
        </p:txBody>
      </p:sp>
      <p:sp>
        <p:nvSpPr>
          <p:cNvPr id="5" name="Text 2"/>
          <p:cNvSpPr txBox="1"/>
          <p:nvPr/>
        </p:nvSpPr>
        <p:spPr>
          <a:xfrm>
            <a:off x="1545650" y="1337573"/>
            <a:ext cx="6849000" cy="74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«Ревизоре» Гоголь смешно и точно показывает чиновников, которые боятся проверки и сами разоблачают себя. Комедия заставляет задуматься о лжи, страхе и пустых привычках.
</a:t>
            </a:r>
            <a:endParaRPr lang="en-US" sz="1100" dirty="0"/>
          </a:p>
        </p:txBody>
      </p:sp>
      <p:sp>
        <p:nvSpPr>
          <p:cNvPr id="6" name="Text 3"/>
          <p:cNvSpPr txBox="1"/>
          <p:nvPr/>
        </p:nvSpPr>
        <p:spPr>
          <a:xfrm>
            <a:off x="1545650" y="2486925"/>
            <a:ext cx="6849000" cy="74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«Мёртвых душах» писатель раскрывает жадность, духовную пустоту и желание жить только ради выгоды. Сатирический взгляд помогает увидеть, как человек может потерять нравственные ориентиры.
</a:t>
            </a:r>
            <a:endParaRPr lang="en-US" sz="1100" dirty="0"/>
          </a:p>
        </p:txBody>
      </p:sp>
      <p:sp>
        <p:nvSpPr>
          <p:cNvPr id="7" name="Text 4"/>
          <p:cNvSpPr txBox="1"/>
          <p:nvPr/>
        </p:nvSpPr>
        <p:spPr>
          <a:xfrm>
            <a:off x="1545650" y="3641325"/>
            <a:ext cx="6849000" cy="74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«Шинели» и «Носе» особенно заметен образ маленького человека. Гоголь показывает, что незаметный и бедный герой тоже заслуживает уважения, сочувствия и человеческого достоинства.
</a:t>
            </a:r>
            <a:endParaRPr lang="en-US" sz="11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0B424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9675" y="1611491"/>
            <a:ext cx="4330800" cy="267756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523925" y="227300"/>
            <a:ext cx="4464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522850" y="397250"/>
            <a:ext cx="7871700" cy="95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темы литературы XIX века
</a:t>
            </a:r>
            <a:endParaRPr lang="en-US" sz="3000" dirty="0"/>
          </a:p>
        </p:txBody>
      </p:sp>
      <p:sp>
        <p:nvSpPr>
          <p:cNvPr id="7" name="Text 2"/>
          <p:cNvSpPr txBox="1"/>
          <p:nvPr/>
        </p:nvSpPr>
        <p:spPr>
          <a:xfrm>
            <a:off x="5380600" y="1917175"/>
            <a:ext cx="3242700" cy="780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темы повторяются у разных авторов и связывают произведения века в общую картину.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5380600" y="3247250"/>
            <a:ext cx="3242700" cy="78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Литература XIX века особенно часто говорит о нравственном выборе человека и его месте в обществе.
</a:t>
            </a:r>
            <a:endParaRPr lang="en-US" sz="1100" dirty="0"/>
          </a:p>
        </p:txBody>
      </p:sp>
      <p:sp>
        <p:nvSpPr>
          <p:cNvPr id="9" name="Text 4"/>
          <p:cNvSpPr txBox="1"/>
          <p:nvPr/>
        </p:nvSpPr>
        <p:spPr>
          <a:xfrm>
            <a:off x="870025" y="4549362"/>
            <a:ext cx="3990600" cy="37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 произведениям Пушкина, Лермонтова, Толстого, Достоевского и Чехова
</a:t>
            </a:r>
            <a:endParaRPr lang="en-US" sz="10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E0FFC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20650" y="1626783"/>
            <a:ext cx="221100" cy="19653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161150" y="1611950"/>
            <a:ext cx="169650" cy="2262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20650" y="3562460"/>
            <a:ext cx="221100" cy="17688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5135425" y="3540350"/>
            <a:ext cx="221100" cy="2211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8523925" y="227300"/>
            <a:ext cx="4464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000" dirty="0"/>
          </a:p>
        </p:txBody>
      </p:sp>
      <p:sp>
        <p:nvSpPr>
          <p:cNvPr id="11" name="Text 1"/>
          <p:cNvSpPr txBox="1"/>
          <p:nvPr/>
        </p:nvSpPr>
        <p:spPr>
          <a:xfrm>
            <a:off x="1140900" y="1507850"/>
            <a:ext cx="2982900" cy="43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Правдивое изображение
</a:t>
            </a:r>
            <a:endParaRPr lang="en-US" sz="1200" dirty="0"/>
          </a:p>
        </p:txBody>
      </p:sp>
      <p:sp>
        <p:nvSpPr>
          <p:cNvPr id="12" name="Text 2"/>
          <p:cNvSpPr txBox="1"/>
          <p:nvPr/>
        </p:nvSpPr>
        <p:spPr>
          <a:xfrm>
            <a:off x="522850" y="2125700"/>
            <a:ext cx="3600900" cy="73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Реализм стремился показывать жизнь такой, какая она есть. Писатели обращали внимание на повседневные дела, семейные отношения, работу и различия между людьми.
</a:t>
            </a:r>
            <a:endParaRPr lang="en-US" sz="1000" dirty="0"/>
          </a:p>
        </p:txBody>
      </p:sp>
      <p:sp>
        <p:nvSpPr>
          <p:cNvPr id="13" name="Text 3"/>
          <p:cNvSpPr txBox="1"/>
          <p:nvPr/>
        </p:nvSpPr>
        <p:spPr>
          <a:xfrm>
            <a:off x="5648775" y="1507850"/>
            <a:ext cx="2982900" cy="43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Точная деталь
</a:t>
            </a:r>
            <a:endParaRPr lang="en-US" sz="1200" dirty="0"/>
          </a:p>
        </p:txBody>
      </p:sp>
      <p:sp>
        <p:nvSpPr>
          <p:cNvPr id="14" name="Text 4"/>
          <p:cNvSpPr txBox="1"/>
          <p:nvPr/>
        </p:nvSpPr>
        <p:spPr>
          <a:xfrm>
            <a:off x="5037625" y="2125700"/>
            <a:ext cx="3594000" cy="73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реалистическом произведении важна каждая подробность: одежда, комната, еда, манера говорить, привычки героя. Через эти детали характер становится понятнее и живее.
</a:t>
            </a:r>
            <a:endParaRPr lang="en-US" sz="1000" dirty="0"/>
          </a:p>
        </p:txBody>
      </p:sp>
      <p:sp>
        <p:nvSpPr>
          <p:cNvPr id="15" name="Text 5"/>
          <p:cNvSpPr txBox="1"/>
          <p:nvPr/>
        </p:nvSpPr>
        <p:spPr>
          <a:xfrm>
            <a:off x="1140900" y="3433700"/>
            <a:ext cx="2982900" cy="43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Разные слои общества
</a:t>
            </a:r>
            <a:endParaRPr lang="en-US" sz="1200" dirty="0"/>
          </a:p>
        </p:txBody>
      </p:sp>
      <p:sp>
        <p:nvSpPr>
          <p:cNvPr id="16" name="Text 6"/>
          <p:cNvSpPr txBox="1"/>
          <p:nvPr/>
        </p:nvSpPr>
        <p:spPr>
          <a:xfrm>
            <a:off x="522850" y="4051550"/>
            <a:ext cx="3600900" cy="73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Авторы начали писать не только о дворянах, но и о крестьянах, чиновниках, разночинцах, учениках и бедных горожанах. Литература стала шире и ближе к жизни страны.
</a:t>
            </a:r>
            <a:endParaRPr lang="en-US" sz="1000" dirty="0"/>
          </a:p>
        </p:txBody>
      </p:sp>
      <p:sp>
        <p:nvSpPr>
          <p:cNvPr id="17" name="Text 7"/>
          <p:cNvSpPr txBox="1"/>
          <p:nvPr/>
        </p:nvSpPr>
        <p:spPr>
          <a:xfrm>
            <a:off x="5648775" y="3433700"/>
            <a:ext cx="2982900" cy="43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Внутренний мир героя
</a:t>
            </a:r>
            <a:endParaRPr lang="en-US" sz="1200" dirty="0"/>
          </a:p>
        </p:txBody>
      </p:sp>
      <p:sp>
        <p:nvSpPr>
          <p:cNvPr id="18" name="Text 8"/>
          <p:cNvSpPr txBox="1"/>
          <p:nvPr/>
        </p:nvSpPr>
        <p:spPr>
          <a:xfrm>
            <a:off x="5037625" y="4051550"/>
            <a:ext cx="3594000" cy="73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Реализм помог показать не только события, но и мысли, переживания и сомнения человека. Читатель видит, почему герой поступает именно так, а не иначе.
</a:t>
            </a:r>
            <a:endParaRPr lang="en-US" sz="1000" dirty="0"/>
          </a:p>
        </p:txBody>
      </p:sp>
      <p:sp>
        <p:nvSpPr>
          <p:cNvPr id="19" name="Text 9"/>
          <p:cNvSpPr txBox="1"/>
          <p:nvPr/>
        </p:nvSpPr>
        <p:spPr>
          <a:xfrm>
            <a:off x="522850" y="397250"/>
            <a:ext cx="7871700" cy="61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25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Реализм: как писатели показывали настоящую жизнь
</a:t>
            </a:r>
            <a:endParaRPr lang="en-US" sz="2425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07973" y="1406675"/>
            <a:ext cx="4702804" cy="2220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523925" y="227300"/>
            <a:ext cx="4464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522850" y="397250"/>
            <a:ext cx="7871700" cy="83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авторы XIX века и их произведения
</a:t>
            </a:r>
            <a:endParaRPr lang="en-US" sz="3000" dirty="0"/>
          </a:p>
        </p:txBody>
      </p:sp>
      <p:sp>
        <p:nvSpPr>
          <p:cNvPr id="6" name="Text 2"/>
          <p:cNvSpPr txBox="1"/>
          <p:nvPr/>
        </p:nvSpPr>
        <p:spPr>
          <a:xfrm>
            <a:off x="5746225" y="1406675"/>
            <a:ext cx="2885400" cy="222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помогает быстро увидеть, какие писатели и книги чаще всего изучаются в школе.
</a:t>
            </a:r>
            <a:endParaRPr lang="en-US" sz="1200" dirty="0"/>
          </a:p>
        </p:txBody>
      </p:sp>
      <p:sp>
        <p:nvSpPr>
          <p:cNvPr id="7" name="Text 3"/>
          <p:cNvSpPr txBox="1"/>
          <p:nvPr/>
        </p:nvSpPr>
        <p:spPr>
          <a:xfrm>
            <a:off x="516975" y="3747588"/>
            <a:ext cx="4876200" cy="70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центре изучения — авторы, которые по-новому показали человека, общество и нравственные вопросы.
</a:t>
            </a:r>
            <a:endParaRPr lang="en-US" sz="1200" dirty="0"/>
          </a:p>
        </p:txBody>
      </p:sp>
      <p:sp>
        <p:nvSpPr>
          <p:cNvPr id="8" name="Text 4"/>
          <p:cNvSpPr txBox="1"/>
          <p:nvPr/>
        </p:nvSpPr>
        <p:spPr>
          <a:xfrm>
            <a:off x="870025" y="4569900"/>
            <a:ext cx="4527300" cy="411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Школьная программа по литературе XIX века
</a:t>
            </a:r>
            <a:endParaRPr lang="en-US" sz="10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E0FFC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8523925" y="227300"/>
            <a:ext cx="4464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000" dirty="0"/>
          </a:p>
        </p:txBody>
      </p:sp>
      <p:sp>
        <p:nvSpPr>
          <p:cNvPr id="4" name="Text 1"/>
          <p:cNvSpPr txBox="1"/>
          <p:nvPr/>
        </p:nvSpPr>
        <p:spPr>
          <a:xfrm>
            <a:off x="522850" y="397250"/>
            <a:ext cx="7871700" cy="513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2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Иван Тургенев: природа, герои и спор поколений
</a:t>
            </a:r>
            <a:endParaRPr lang="en-US" sz="2520" dirty="0"/>
          </a:p>
        </p:txBody>
      </p:sp>
      <p:sp>
        <p:nvSpPr>
          <p:cNvPr id="5" name="Text 2"/>
          <p:cNvSpPr txBox="1"/>
          <p:nvPr/>
        </p:nvSpPr>
        <p:spPr>
          <a:xfrm>
            <a:off x="1545650" y="1323012"/>
            <a:ext cx="6849000" cy="41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Тургенев умел писать о природе так, что она становится частью настроения героев. Пейзаж у него помогает лучше понять чувства человека и тихую красоту русской жизни.
</a:t>
            </a:r>
            <a:endParaRPr lang="en-US" sz="1100" dirty="0"/>
          </a:p>
        </p:txBody>
      </p:sp>
      <p:sp>
        <p:nvSpPr>
          <p:cNvPr id="6" name="Text 3"/>
          <p:cNvSpPr txBox="1"/>
          <p:nvPr/>
        </p:nvSpPr>
        <p:spPr>
          <a:xfrm>
            <a:off x="1545650" y="2168945"/>
            <a:ext cx="6849000" cy="41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«Отцах и детях» спор поколений показан через Базарова и Павла Петровича Кирсанова. Их столкновение связано не только с возрастом, но и с разными взглядами на жизнь.
</a:t>
            </a:r>
            <a:endParaRPr lang="en-US" sz="1100" dirty="0"/>
          </a:p>
        </p:txBody>
      </p:sp>
      <p:sp>
        <p:nvSpPr>
          <p:cNvPr id="7" name="Text 4"/>
          <p:cNvSpPr txBox="1"/>
          <p:nvPr/>
        </p:nvSpPr>
        <p:spPr>
          <a:xfrm>
            <a:off x="1545650" y="3063965"/>
            <a:ext cx="6849000" cy="41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«Записках охотника» писатель обращается к жизни крестьян. Он показывает их как людей с характером, достоинством и правом на уважение, а не как безликую массу.
</a:t>
            </a:r>
            <a:endParaRPr lang="en-US" sz="1100" dirty="0"/>
          </a:p>
        </p:txBody>
      </p:sp>
      <p:sp>
        <p:nvSpPr>
          <p:cNvPr id="8" name="Text 5"/>
          <p:cNvSpPr txBox="1"/>
          <p:nvPr/>
        </p:nvSpPr>
        <p:spPr>
          <a:xfrm>
            <a:off x="1545650" y="3935708"/>
            <a:ext cx="6849000" cy="41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Тургенева важно, что человеческое достоинство не зависит от сословия. Его произведения учат видеть в каждом человеке личность, независимо от его положения в обществе.
</a:t>
            </a:r>
            <a:endParaRPr lang="en-US" sz="11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0B424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034" y="0"/>
            <a:ext cx="4756733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523925" y="227300"/>
            <a:ext cx="4464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4930100" y="397250"/>
            <a:ext cx="3492600" cy="143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Лев Толстой: война, семья и нравственный поиск
</a:t>
            </a:r>
            <a:endParaRPr lang="en-US" sz="2700" dirty="0"/>
          </a:p>
        </p:txBody>
      </p:sp>
      <p:sp>
        <p:nvSpPr>
          <p:cNvPr id="8" name="Text 2"/>
          <p:cNvSpPr txBox="1"/>
          <p:nvPr/>
        </p:nvSpPr>
        <p:spPr>
          <a:xfrm>
            <a:off x="5198700" y="2251100"/>
            <a:ext cx="3224100" cy="99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«Войне и мире» Толстой показывает не только Отечественную войну 1812 года, но и жизнь семей Ростовых и Болконских. История страны раскрывается через судьбы конкретных людей.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5198700" y="3523825"/>
            <a:ext cx="3224100" cy="99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Писателя интересуют смысл жизни, долг, любовь и внутренний рост человека. Пьер Безухов и Андрей Болконский проходят через ошибки и испытания, чтобы лучше понять себя и мир.
</a:t>
            </a:r>
            <a:endParaRPr lang="en-US" sz="12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0B424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523925" y="227300"/>
            <a:ext cx="4464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000" dirty="0"/>
          </a:p>
        </p:txBody>
      </p:sp>
      <p:sp>
        <p:nvSpPr>
          <p:cNvPr id="8" name="Text 1"/>
          <p:cNvSpPr txBox="1"/>
          <p:nvPr/>
        </p:nvSpPr>
        <p:spPr>
          <a:xfrm>
            <a:off x="522850" y="397250"/>
            <a:ext cx="5395500" cy="97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Фёдор Достоевский: совесть, ошибка и раскаяние
</a:t>
            </a:r>
            <a:endParaRPr lang="en-US" sz="2800" dirty="0"/>
          </a:p>
        </p:txBody>
      </p:sp>
      <p:sp>
        <p:nvSpPr>
          <p:cNvPr id="9" name="Text 2"/>
          <p:cNvSpPr txBox="1"/>
          <p:nvPr/>
        </p:nvSpPr>
        <p:spPr>
          <a:xfrm>
            <a:off x="1034100" y="2928875"/>
            <a:ext cx="1363800" cy="138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Замысел теории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Раскольников приходит к мысли, что сильный человек будто бы вправе переступить через закон ради «высшей цели». Эта идея становится исходной точкой его внутреннего конфликта.
</a:t>
            </a:r>
            <a:endParaRPr lang="en-US" sz="1100" dirty="0"/>
          </a:p>
        </p:txBody>
      </p:sp>
      <p:sp>
        <p:nvSpPr>
          <p:cNvPr id="10" name="Text 3"/>
          <p:cNvSpPr txBox="1"/>
          <p:nvPr/>
        </p:nvSpPr>
        <p:spPr>
          <a:xfrm>
            <a:off x="2932825" y="2401525"/>
            <a:ext cx="1363800" cy="138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Преступление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Совершённое убийство не приносит герою свободы или облегчения. Напротив, он сразу ощущает страх, отчуждение и тяжесть содеянного, которую уже невозможно отменить.
</a:t>
            </a:r>
            <a:endParaRPr lang="en-US" sz="1100" dirty="0"/>
          </a:p>
        </p:txBody>
      </p:sp>
      <p:sp>
        <p:nvSpPr>
          <p:cNvPr id="11" name="Text 4"/>
          <p:cNvSpPr txBox="1"/>
          <p:nvPr/>
        </p:nvSpPr>
        <p:spPr>
          <a:xfrm>
            <a:off x="4831863" y="1837550"/>
            <a:ext cx="1363800" cy="138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Испытание совестью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Разговоры с Соней, бедность семьи, страдание людей вокруг заставляют Раскольникова увидеть живую цену своих поступков. Его теория сталкивается с состраданием и верой.
</a:t>
            </a:r>
            <a:endParaRPr lang="en-US" sz="1100" dirty="0"/>
          </a:p>
        </p:txBody>
      </p:sp>
      <p:sp>
        <p:nvSpPr>
          <p:cNvPr id="12" name="Text 5"/>
          <p:cNvSpPr txBox="1"/>
          <p:nvPr/>
        </p:nvSpPr>
        <p:spPr>
          <a:xfrm>
            <a:off x="6730613" y="1035025"/>
            <a:ext cx="1363800" cy="138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Раскаяние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Признание и наказание открывают путь к нравственному обновлению. Достоевский показывает, что только через раскаяние человек может вернуть связь с собой и другими.
</a:t>
            </a:r>
            <a:endParaRPr lang="en-US" sz="11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23873" y="1380200"/>
            <a:ext cx="8096254" cy="34440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8523925" y="227300"/>
            <a:ext cx="4464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000" dirty="0"/>
          </a:p>
        </p:txBody>
      </p:sp>
      <p:sp>
        <p:nvSpPr>
          <p:cNvPr id="4" name="Text 1"/>
          <p:cNvSpPr txBox="1"/>
          <p:nvPr/>
        </p:nvSpPr>
        <p:spPr>
          <a:xfrm>
            <a:off x="522850" y="397250"/>
            <a:ext cx="7871700" cy="50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988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строится конфликт в романе XIX века
</a:t>
            </a:r>
            <a:endParaRPr lang="en-US" sz="2988" dirty="0"/>
          </a:p>
        </p:txBody>
      </p:sp>
      <p:sp>
        <p:nvSpPr>
          <p:cNvPr id="5" name="Text 2"/>
          <p:cNvSpPr txBox="1"/>
          <p:nvPr/>
        </p:nvSpPr>
        <p:spPr>
          <a:xfrm>
            <a:off x="520950" y="969725"/>
            <a:ext cx="78717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показывает, как герой проходит путь от проблемы к нравственному итогу.
</a:t>
            </a:r>
            <a:endParaRPr lang="en-US" sz="12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523925" y="227300"/>
            <a:ext cx="4464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522850" y="397250"/>
            <a:ext cx="7871700" cy="74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927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Антон Чехов: короткий рассказ и точная деталь
</a:t>
            </a:r>
            <a:endParaRPr lang="en-US" sz="2927" dirty="0"/>
          </a:p>
        </p:txBody>
      </p:sp>
      <p:sp>
        <p:nvSpPr>
          <p:cNvPr id="7" name="Text 2"/>
          <p:cNvSpPr txBox="1"/>
          <p:nvPr/>
        </p:nvSpPr>
        <p:spPr>
          <a:xfrm>
            <a:off x="844350" y="1674450"/>
            <a:ext cx="3436800" cy="99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Чехов умел в нескольких страницах показать характер героя и смысл целой жизни. Его рассказы строятся вокруг одного события, но заставляют задуматься о привычках, слабостях и скрытых чувствах.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5066050" y="1674450"/>
            <a:ext cx="3436800" cy="99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Особую роль у Чехова играет деталь: жест, интонация, предмет или короткая реплика сразу раскрывают человека. Благодаря этому даже простой эпизод становится точным наблюдением над жизнью.
</a:t>
            </a:r>
            <a:endParaRPr lang="en-US" sz="1100" dirty="0"/>
          </a:p>
        </p:txBody>
      </p:sp>
      <p:sp>
        <p:nvSpPr>
          <p:cNvPr id="9" name="Text 4"/>
          <p:cNvSpPr txBox="1"/>
          <p:nvPr/>
        </p:nvSpPr>
        <p:spPr>
          <a:xfrm>
            <a:off x="844350" y="3287700"/>
            <a:ext cx="7658400" cy="99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его произведениях часто звучат темы несбывшихся надежд, внутренней пустоты и медленного духовного остывания. Чехов не поучает, а помогает увидеть, как человек сам меняет свою судьбу.
</a:t>
            </a:r>
            <a:endParaRPr lang="en-US" sz="11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0B424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9675" y="1611491"/>
            <a:ext cx="4330800" cy="267756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523925" y="227300"/>
            <a:ext cx="4464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522850" y="397250"/>
            <a:ext cx="7871700" cy="95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Жанры литературы XIX века
</a:t>
            </a:r>
            <a:endParaRPr lang="en-US" sz="3000" dirty="0"/>
          </a:p>
        </p:txBody>
      </p:sp>
      <p:sp>
        <p:nvSpPr>
          <p:cNvPr id="7" name="Text 2"/>
          <p:cNvSpPr txBox="1"/>
          <p:nvPr/>
        </p:nvSpPr>
        <p:spPr>
          <a:xfrm>
            <a:off x="5380600" y="1917175"/>
            <a:ext cx="3242700" cy="780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Жанры развивались не поодиночке: писатели свободно сочетали сюжет, лирику, диалог и наблюдение за бытом.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5380600" y="3247250"/>
            <a:ext cx="3242700" cy="78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Наиболее заметны роман, рассказ и повесть: именно они лучше всего передавали жизнь и характеры эпохи.
</a:t>
            </a:r>
            <a:endParaRPr lang="en-US" sz="1100" dirty="0"/>
          </a:p>
        </p:txBody>
      </p:sp>
      <p:sp>
        <p:nvSpPr>
          <p:cNvPr id="9" name="Text 4"/>
          <p:cNvSpPr txBox="1"/>
          <p:nvPr/>
        </p:nvSpPr>
        <p:spPr>
          <a:xfrm>
            <a:off x="870025" y="4549362"/>
            <a:ext cx="3990600" cy="37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 школьной программе по литературе XIX века
</a:t>
            </a:r>
            <a:endParaRPr lang="en-US" sz="10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0B424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57325" y="2178785"/>
            <a:ext cx="221100" cy="17688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970550" y="2178785"/>
            <a:ext cx="221100" cy="17688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523925" y="227300"/>
            <a:ext cx="4464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000" dirty="0"/>
          </a:p>
        </p:txBody>
      </p:sp>
      <p:sp>
        <p:nvSpPr>
          <p:cNvPr id="8" name="Text 1"/>
          <p:cNvSpPr txBox="1"/>
          <p:nvPr/>
        </p:nvSpPr>
        <p:spPr>
          <a:xfrm>
            <a:off x="522850" y="397250"/>
            <a:ext cx="7871700" cy="96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Типы героев XIX века: лишний человек и маленький человек
</a:t>
            </a:r>
            <a:endParaRPr lang="en-US" sz="3000" dirty="0"/>
          </a:p>
        </p:txBody>
      </p:sp>
      <p:sp>
        <p:nvSpPr>
          <p:cNvPr id="9" name="Text 2"/>
          <p:cNvSpPr txBox="1"/>
          <p:nvPr/>
        </p:nvSpPr>
        <p:spPr>
          <a:xfrm>
            <a:off x="1287450" y="2050025"/>
            <a:ext cx="2982900" cy="43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Лишний человек
</a:t>
            </a:r>
            <a:endParaRPr lang="en-US" sz="1100" dirty="0"/>
          </a:p>
        </p:txBody>
      </p:sp>
      <p:sp>
        <p:nvSpPr>
          <p:cNvPr id="10" name="Text 3"/>
          <p:cNvSpPr txBox="1"/>
          <p:nvPr/>
        </p:nvSpPr>
        <p:spPr>
          <a:xfrm>
            <a:off x="759525" y="2593675"/>
            <a:ext cx="3510900" cy="58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 образ умного, образованного героя, который понимает жизнь, но не находит в ней своего места. Он много размышляет, сомневается и часто оказывается один.
</a:t>
            </a:r>
            <a:endParaRPr lang="en-US" sz="900" dirty="0"/>
          </a:p>
        </p:txBody>
      </p:sp>
      <p:sp>
        <p:nvSpPr>
          <p:cNvPr id="11" name="Text 4"/>
          <p:cNvSpPr txBox="1"/>
          <p:nvPr/>
        </p:nvSpPr>
        <p:spPr>
          <a:xfrm>
            <a:off x="5401000" y="2050025"/>
            <a:ext cx="2982900" cy="43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Маленький человек
</a:t>
            </a:r>
            <a:endParaRPr lang="en-US" sz="1100" dirty="0"/>
          </a:p>
        </p:txBody>
      </p:sp>
      <p:sp>
        <p:nvSpPr>
          <p:cNvPr id="12" name="Text 5"/>
          <p:cNvSpPr txBox="1"/>
          <p:nvPr/>
        </p:nvSpPr>
        <p:spPr>
          <a:xfrm>
            <a:off x="4872750" y="2593675"/>
            <a:ext cx="3510900" cy="58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 бедный и незаметный герой, почти беззащитный перед властью, насмешкой и равнодушием. Писатели показывают его страдания, чтобы вызвать сочувствие и внимание к человеку.
</a:t>
            </a:r>
            <a:endParaRPr lang="en-US" sz="9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E0FFC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426682" y="1531950"/>
            <a:ext cx="4313535" cy="1884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523925" y="227300"/>
            <a:ext cx="4464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522850" y="397250"/>
            <a:ext cx="7871700" cy="84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Исторические события и отклик литературы
</a:t>
            </a:r>
            <a:endParaRPr lang="en-US" sz="3000" dirty="0"/>
          </a:p>
        </p:txBody>
      </p:sp>
      <p:sp>
        <p:nvSpPr>
          <p:cNvPr id="6" name="Text 2"/>
          <p:cNvSpPr txBox="1"/>
          <p:nvPr/>
        </p:nvSpPr>
        <p:spPr>
          <a:xfrm>
            <a:off x="870025" y="4569900"/>
            <a:ext cx="7761600" cy="411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История России и русская литература XIX века, школьный курс
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511400" y="3602475"/>
            <a:ext cx="3754200" cy="78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Литература XIX века быстро отзывалась на важные перемены в жизни страны.
</a:t>
            </a:r>
            <a:endParaRPr lang="en-US" sz="1200" dirty="0"/>
          </a:p>
        </p:txBody>
      </p:sp>
      <p:sp>
        <p:nvSpPr>
          <p:cNvPr id="8" name="Text 4"/>
          <p:cNvSpPr txBox="1"/>
          <p:nvPr/>
        </p:nvSpPr>
        <p:spPr>
          <a:xfrm>
            <a:off x="4877471" y="3602475"/>
            <a:ext cx="3754200" cy="78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События века меняли темы, героев и вопросы, которые задавала литература. Она стала живым откликом на историю.
</a:t>
            </a:r>
            <a:endParaRPr lang="en-US" sz="12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316370" y="1235675"/>
            <a:ext cx="3356211" cy="34299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523925" y="227300"/>
            <a:ext cx="4464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522850" y="397250"/>
            <a:ext cx="7871700" cy="74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927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Поэты XIX века: природа, чувства и гражданская тема
</a:t>
            </a:r>
            <a:endParaRPr lang="en-US" sz="2927" dirty="0"/>
          </a:p>
        </p:txBody>
      </p:sp>
      <p:sp>
        <p:nvSpPr>
          <p:cNvPr id="8" name="Text 2"/>
          <p:cNvSpPr txBox="1"/>
          <p:nvPr/>
        </p:nvSpPr>
        <p:spPr>
          <a:xfrm>
            <a:off x="803050" y="1541763"/>
            <a:ext cx="4165500" cy="114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Некрасов и гражданская поэзия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Некрасов писал о народной жизни, тяжёлой доле и несправедливости. Его стихи звучат как сочувствие тем, кто живёт и работает в трудных условиях.
</a:t>
            </a:r>
            <a:endParaRPr lang="en-US" sz="1300" dirty="0"/>
          </a:p>
        </p:txBody>
      </p:sp>
      <p:sp>
        <p:nvSpPr>
          <p:cNvPr id="9" name="Text 3"/>
          <p:cNvSpPr txBox="1"/>
          <p:nvPr/>
        </p:nvSpPr>
        <p:spPr>
          <a:xfrm>
            <a:off x="803050" y="3243663"/>
            <a:ext cx="4165500" cy="114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Тютчев и Фет: природа и чувство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Тютчев размышлял о природе, времени и тайнах человеческой души. Фет передавал красоту мгновения, тонкое чувство и особенно живые впечатления от природы.
</a:t>
            </a:r>
            <a:endParaRPr lang="en-US" sz="13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0B424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9675" y="1611491"/>
            <a:ext cx="4330800" cy="267756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523925" y="227300"/>
            <a:ext cx="4464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522850" y="397250"/>
            <a:ext cx="7871700" cy="95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произведения чаще всего изучают в школе
</a:t>
            </a:r>
            <a:endParaRPr lang="en-US" sz="3000" dirty="0"/>
          </a:p>
        </p:txBody>
      </p:sp>
      <p:sp>
        <p:nvSpPr>
          <p:cNvPr id="7" name="Text 2"/>
          <p:cNvSpPr txBox="1"/>
          <p:nvPr/>
        </p:nvSpPr>
        <p:spPr>
          <a:xfrm>
            <a:off x="5380600" y="1917175"/>
            <a:ext cx="3242700" cy="780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книги помогают сравнивать героев, видеть разные эпохи и обсуждать важные жизненные выборы.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5380600" y="3247250"/>
            <a:ext cx="3242700" cy="78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центре школьного чтения — произведения с ярким конфликтом, понятными вопросами и сильными характерами.
</a:t>
            </a:r>
            <a:endParaRPr lang="en-US" sz="1100" dirty="0"/>
          </a:p>
        </p:txBody>
      </p:sp>
      <p:sp>
        <p:nvSpPr>
          <p:cNvPr id="9" name="Text 4"/>
          <p:cNvSpPr txBox="1"/>
          <p:nvPr/>
        </p:nvSpPr>
        <p:spPr>
          <a:xfrm>
            <a:off x="870025" y="4549362"/>
            <a:ext cx="3990600" cy="37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Школьная программа по литературе XIX века
</a:t>
            </a:r>
            <a:endParaRPr lang="en-US" sz="10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0B424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523925" y="227300"/>
            <a:ext cx="4464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000" dirty="0"/>
          </a:p>
        </p:txBody>
      </p:sp>
      <p:sp>
        <p:nvSpPr>
          <p:cNvPr id="8" name="Text 1"/>
          <p:cNvSpPr txBox="1"/>
          <p:nvPr/>
        </p:nvSpPr>
        <p:spPr>
          <a:xfrm>
            <a:off x="844350" y="1597050"/>
            <a:ext cx="3328500" cy="99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Книги XIX века учат замечать, как человек делает выбор, отвечает за поступки и относится к другим людям. Эти вопросы остаются важными и для современного школьника.
</a:t>
            </a:r>
            <a:endParaRPr lang="en-US" sz="1100" dirty="0"/>
          </a:p>
        </p:txBody>
      </p:sp>
      <p:sp>
        <p:nvSpPr>
          <p:cNvPr id="9" name="Text 2"/>
          <p:cNvSpPr txBox="1"/>
          <p:nvPr/>
        </p:nvSpPr>
        <p:spPr>
          <a:xfrm>
            <a:off x="4973850" y="1597050"/>
            <a:ext cx="3328500" cy="99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Образы Онегина, Печорина, Раскольникова, Акакия Акакиевича и других героев помогают понять разные человеческие характеры. Через них легче обсуждать одиночество, гордость, страх и сострадание.
</a:t>
            </a:r>
            <a:endParaRPr lang="en-US" sz="1100" dirty="0"/>
          </a:p>
        </p:txBody>
      </p:sp>
      <p:sp>
        <p:nvSpPr>
          <p:cNvPr id="10" name="Text 3"/>
          <p:cNvSpPr txBox="1"/>
          <p:nvPr/>
        </p:nvSpPr>
        <p:spPr>
          <a:xfrm>
            <a:off x="844350" y="3299250"/>
            <a:ext cx="3328500" cy="99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Многие выражения, сюжеты и персонажи из классики живут в театре, кино и повседневной речи. Литература века стала частью общей культуры и исторической памяти.
</a:t>
            </a:r>
            <a:endParaRPr lang="en-US" sz="1100" dirty="0"/>
          </a:p>
        </p:txBody>
      </p:sp>
      <p:sp>
        <p:nvSpPr>
          <p:cNvPr id="11" name="Text 4"/>
          <p:cNvSpPr txBox="1"/>
          <p:nvPr/>
        </p:nvSpPr>
        <p:spPr>
          <a:xfrm>
            <a:off x="4973850" y="3299250"/>
            <a:ext cx="3328500" cy="99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Изучение этих текстов развивает умение читать внимательно, сравнивать позиции героев и объяснять свои мысли. Поэтому классика XIX века остаётся полезной и сегодня.
</a:t>
            </a:r>
            <a:endParaRPr lang="en-US" sz="1100" dirty="0"/>
          </a:p>
        </p:txBody>
      </p:sp>
      <p:sp>
        <p:nvSpPr>
          <p:cNvPr id="12" name="Text 5"/>
          <p:cNvSpPr txBox="1"/>
          <p:nvPr/>
        </p:nvSpPr>
        <p:spPr>
          <a:xfrm>
            <a:off x="522850" y="397250"/>
            <a:ext cx="7871700" cy="71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7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литература XIX века важна сегодня
</a:t>
            </a:r>
            <a:endParaRPr lang="en-US" sz="2871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0B424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516150" y="1905538"/>
            <a:ext cx="8111700" cy="1131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Литература XIX века: главное, что нужно запомнить
</a:t>
            </a:r>
            <a:endParaRPr lang="en-US" sz="2800" dirty="0"/>
          </a:p>
        </p:txBody>
      </p:sp>
      <p:sp>
        <p:nvSpPr>
          <p:cNvPr id="4" name="Text 1"/>
          <p:cNvSpPr txBox="1"/>
          <p:nvPr/>
        </p:nvSpPr>
        <p:spPr>
          <a:xfrm>
            <a:off x="516150" y="3189063"/>
            <a:ext cx="8111700" cy="113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Литература XIX века стала школой мысли, совести и сочувствия. Она помогла увидеть человека в истории, показала силу выбора и оставила произведения, которые читают и обсуждают до сих пор.
</a:t>
            </a:r>
            <a:endParaRPr lang="en-US" sz="14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2026-05-19T04:07:33Z</dcterms:created>
  <dcterms:modified xsi:type="dcterms:W3CDTF">2026-05-19T04:07:33Z</dcterms:modified>
</cp:coreProperties>
</file>