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3275" y="555046"/>
            <a:ext cx="4294200" cy="373645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0875" y="702600"/>
            <a:ext cx="4294200" cy="3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Беларусь и Западная Беларусь (1921–1939): главные вопросы периода
</a:t>
            </a:r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судьбы Беларуси между двумя мировыми войнами: раздел, развитие и влияние событий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47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245225" y="590200"/>
            <a:ext cx="3933300" cy="38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фон разделённой Беларуси после Первой мировой войны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1921 году Беларусь разделили: восток стал Белорусской ССР с социалистическим строем, западная часть вошла в состав Польши с ограничениями культурных прав белорусов.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BCD1C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3700" y="1393692"/>
            <a:ext cx="2192700" cy="17944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8950" y="1393714"/>
            <a:ext cx="2229900" cy="17943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07375" y="1393714"/>
            <a:ext cx="2229900" cy="17943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51189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1920–30-х годах в БССР появились такие предприятия, как Гомельский паровозоремонтный, Минский тракторный и Могилёвский шёлковый заводы, что ускорило промышленное развитие региона.
</a:t>
            </a:r>
            <a:endParaRPr lang="en-US" sz="938" dirty="0"/>
          </a:p>
        </p:txBody>
      </p:sp>
      <p:sp>
        <p:nvSpPr>
          <p:cNvPr id="10" name="Text 2"/>
          <p:cNvSpPr txBox="1"/>
          <p:nvPr/>
        </p:nvSpPr>
        <p:spPr>
          <a:xfrm>
            <a:off x="651190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крупных заводов
</a:t>
            </a:r>
            <a:endParaRPr lang="en-US" sz="1375" dirty="0"/>
          </a:p>
        </p:txBody>
      </p:sp>
      <p:sp>
        <p:nvSpPr>
          <p:cNvPr id="11" name="Text 3"/>
          <p:cNvSpPr txBox="1"/>
          <p:nvPr/>
        </p:nvSpPr>
        <p:spPr>
          <a:xfrm>
            <a:off x="3531963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Доля городских жителей выросла с 15% в 1926 году до 20% к 1939 году вследствие появления рабочих мест и урбанизации.
</a:t>
            </a:r>
            <a:endParaRPr lang="en-US" sz="1157" dirty="0"/>
          </a:p>
        </p:txBody>
      </p:sp>
      <p:sp>
        <p:nvSpPr>
          <p:cNvPr id="12" name="Text 4"/>
          <p:cNvSpPr txBox="1"/>
          <p:nvPr/>
        </p:nvSpPr>
        <p:spPr>
          <a:xfrm>
            <a:off x="3531963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городского населения
</a:t>
            </a:r>
            <a:endParaRPr lang="en-US" sz="1375" dirty="0"/>
          </a:p>
        </p:txBody>
      </p:sp>
      <p:sp>
        <p:nvSpPr>
          <p:cNvPr id="13" name="Text 5"/>
          <p:cNvSpPr txBox="1"/>
          <p:nvPr/>
        </p:nvSpPr>
        <p:spPr>
          <a:xfrm>
            <a:off x="6378718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1939 году свыше 98% крестьянских хозяйств объединились в колхозы, меняя традиционную структуру деревенской жизни и сельского производства.
</a:t>
            </a:r>
            <a:endParaRPr lang="en-US" sz="1048" dirty="0"/>
          </a:p>
        </p:txBody>
      </p:sp>
      <p:sp>
        <p:nvSpPr>
          <p:cNvPr id="14" name="Text 6"/>
          <p:cNvSpPr txBox="1"/>
          <p:nvPr/>
        </p:nvSpPr>
        <p:spPr>
          <a:xfrm>
            <a:off x="6378719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Коллективизация сельского хозяйства
</a:t>
            </a:r>
            <a:endParaRPr lang="en-US" sz="1375" dirty="0"/>
          </a:p>
        </p:txBody>
      </p:sp>
      <p:sp>
        <p:nvSpPr>
          <p:cNvPr id="15" name="Text 7"/>
          <p:cNvSpPr txBox="1"/>
          <p:nvPr/>
        </p:nvSpPr>
        <p:spPr>
          <a:xfrm>
            <a:off x="341550" y="258700"/>
            <a:ext cx="8377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Индустриализация и изменения в советской Беларуси
</a:t>
            </a:r>
            <a:endParaRPr lang="en-US" sz="2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32375" y="335675"/>
            <a:ext cx="78966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образования и роль белорусского языка в БССР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268275" y="1437150"/>
            <a:ext cx="18759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0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Началось внедрение обязательного начального образования на белорусском языке, открывались школы и гимназии.
</a:t>
            </a:r>
            <a:endParaRPr lang="en-US" sz="1085" dirty="0"/>
          </a:p>
        </p:txBody>
      </p:sp>
      <p:sp>
        <p:nvSpPr>
          <p:cNvPr id="14" name="Text 3"/>
          <p:cNvSpPr txBox="1"/>
          <p:nvPr/>
        </p:nvSpPr>
        <p:spPr>
          <a:xfrm>
            <a:off x="366675" y="2952900"/>
            <a:ext cx="16665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1921 год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2512425" y="3934050"/>
            <a:ext cx="18759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1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Минске и Витебске появились педагогические и технические вузы, расширяя доступ к высшему образованию.
</a:t>
            </a:r>
            <a:endParaRPr lang="en-US" sz="1195" dirty="0"/>
          </a:p>
        </p:txBody>
      </p:sp>
      <p:sp>
        <p:nvSpPr>
          <p:cNvPr id="16" name="Text 5"/>
          <p:cNvSpPr txBox="1"/>
          <p:nvPr/>
        </p:nvSpPr>
        <p:spPr>
          <a:xfrm>
            <a:off x="2617188" y="2952900"/>
            <a:ext cx="16665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1930-е годы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4756575" y="1437150"/>
            <a:ext cx="18759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школьников увеличилось с 360 тысяч в 1922 году до 1,2 миллиона к 1939 году.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4861075" y="2952900"/>
            <a:ext cx="16671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числа учащихся
</a:t>
            </a:r>
            <a:endParaRPr lang="en-US" sz="1100" dirty="0"/>
          </a:p>
        </p:txBody>
      </p:sp>
      <p:sp>
        <p:nvSpPr>
          <p:cNvPr id="19" name="Text 8"/>
          <p:cNvSpPr txBox="1"/>
          <p:nvPr/>
        </p:nvSpPr>
        <p:spPr>
          <a:xfrm>
            <a:off x="7000725" y="3934050"/>
            <a:ext cx="18759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0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Женщины составляли почти 45% от общего числа учащихся, что свидетельствует о росте их образовательной активности.
</a:t>
            </a:r>
            <a:endParaRPr lang="en-US" sz="1071" dirty="0"/>
          </a:p>
        </p:txBody>
      </p:sp>
      <p:sp>
        <p:nvSpPr>
          <p:cNvPr id="20" name="Text 9"/>
          <p:cNvSpPr txBox="1"/>
          <p:nvPr/>
        </p:nvSpPr>
        <p:spPr>
          <a:xfrm>
            <a:off x="7105488" y="2952900"/>
            <a:ext cx="16665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женщин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11000" y="2022802"/>
            <a:ext cx="36942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1920-х годов многие церкви и монастыри были закрыты, а в школах внедрялся атеистический курс, снижая влияние религии на общество.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909200" y="4073998"/>
            <a:ext cx="36942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1937 году число православных приходов сократилось почти втрое по сравнению с 1921 годом, отражая масштабные изменения в религиозной сфере.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88150" y="3049998"/>
            <a:ext cx="36960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Священнослужители часто подвергались репрессиям, что подрывало традиционные религиозные структуры и изменяло духовную жизнь населения.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88150" y="600846"/>
            <a:ext cx="8567700" cy="53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Перемены в религиозной жизни советской Беларуси
</a:t>
            </a:r>
            <a:endParaRPr lang="en-US" sz="2500" dirty="0"/>
          </a:p>
        </p:txBody>
      </p:sp>
      <p:sp>
        <p:nvSpPr>
          <p:cNvPr id="9" name="Text 4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09300" y="105875"/>
            <a:ext cx="77985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развитие БССР в 1920–1930-х годах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6250" y="126632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Создавались новые театры, такие как Минский ТЮЗ и БГАТД, что обогащало культурную жизнь и привлекало зрителей разного возраста.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5840675" y="19071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Основана киностудия «Белгоскино», способствовавшая развитию кинематографа и советской идеологии через фильм.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96250" y="31159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Публиковались произведения классиков белорусской литературы Янки Купалы и Якуба Коласа, укрепляя национальную культурную самобытность.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5840675" y="38080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Белорусский язык получил широкое применение в образовании и радиовещании, формируя новую советскую идентичность.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095875" y="1158600"/>
            <a:ext cx="3771900" cy="282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Масштабные репрессии приводили к массовым арестам, закрытию национальных изданий и подавлению культурной жизни.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735475" y="1365000"/>
            <a:ext cx="3958800" cy="24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3910" b="1" dirty="0">
                <a:solidFill>
                  <a:srgbClr val="F8EC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108
</a:t>
            </a:r>
            <a:pPr algn="ctr" indent="0" marL="0">
              <a:lnSpc>
                <a:spcPct val="120004"/>
              </a:lnSpc>
              <a:buNone/>
            </a:pPr>
            <a:r>
              <a:rPr lang="en-US" sz="1173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176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учёных и писателей были арестованы в деле СВБ в 1930 году, что существенно ослабило интеллектуальный потенциал региона.
</a:t>
            </a:r>
            <a:pPr algn="ctr" indent="0" marL="0">
              <a:lnSpc>
                <a:spcPct val="120004"/>
              </a:lnSpc>
              <a:buNone/>
            </a:pPr>
            <a:r>
              <a:rPr lang="en-US" sz="978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978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архивы БССР
</a:t>
            </a:r>
            <a:endParaRPr lang="en-US" sz="391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5199" y="296825"/>
            <a:ext cx="85536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Западная Беларусь в составе Польши: власть и население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108325" y="1866200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Белорусы составляли около 70% сельского населения, однако в городах преобладали польские и еврейские общины.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5486450" y="1866254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Польская администрация делила территорию на воеводства и активно ограничивала деятельность белорусских общественных организаций.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108275" y="3590600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Жёсткий контроль и политика ассимиляции сдерживали развитие национальной культуры и ухудшали социально-политическое положение белорусов.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БССР за этот период значительно увеличилось количество учащихся за счёт доступности образования и госпрограмм.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в уровне грамотности отражает социально-политические ограничения и разное отношение к образованию на двух территориях.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4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Уровень грамотности: сравнение Востока и Запада
</a:t>
            </a:r>
            <a:endParaRPr lang="en-US" sz="2241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Статистические отчёты БССР и Второй Речи Посполитой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5199" y="123125"/>
            <a:ext cx="85536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83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Языковая политика и культурные ограничения в Западной Белоруссии
</a:t>
            </a:r>
            <a:endParaRPr lang="en-US" sz="2483" dirty="0"/>
          </a:p>
        </p:txBody>
      </p:sp>
      <p:sp>
        <p:nvSpPr>
          <p:cNvPr id="5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4475" y="15632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Польские власти систематически закрывали белорусские школы, сокращая возможности обучения на родном языке.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094625" y="15632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Белорусские газеты и книги подвергались строгой цензуре, ограничивая доступ к национальной информации.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854475" y="35837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Активистов национального движения, писателей и учителей регулярно арестовывали и преследовали за культурную деятельность.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5094625" y="35837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1937 году в регионе осталось лишь несколько действующих белорусских школ, что подрывало сохранение языка и традиций.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3500" y="1268818"/>
            <a:ext cx="3861000" cy="277886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29375" y="1268768"/>
            <a:ext cx="3861000" cy="277886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533700" y="4376300"/>
            <a:ext cx="3728100" cy="2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Значительная часть трудоспособных жителей Западной Беларуси сталкивалась с нехваткой постоянной работы — до 30%. Это вызвало бедность и вынудило многих искать заработок за пределами региона, что ослабляло местные сообщества.
</a:t>
            </a:r>
            <a:endParaRPr lang="en-US" sz="555" dirty="0"/>
          </a:p>
        </p:txBody>
      </p:sp>
      <p:sp>
        <p:nvSpPr>
          <p:cNvPr id="8" name="Text 2"/>
          <p:cNvSpPr txBox="1"/>
          <p:nvPr/>
        </p:nvSpPr>
        <p:spPr>
          <a:xfrm>
            <a:off x="533700" y="4049475"/>
            <a:ext cx="3728100" cy="2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Массовая безработица и её последствия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811775" y="4376301"/>
            <a:ext cx="3728100" cy="2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крестьян имели менее 3 гектаров земли, что не обеспечивало полноценного хозяйства. Из-за высоких налогов и ограниченного доступа к социальным услугам жизнь сельского населения оставалась крайне тяжелой.
</a:t>
            </a:r>
            <a:endParaRPr lang="en-US" sz="555" dirty="0"/>
          </a:p>
        </p:txBody>
      </p:sp>
      <p:sp>
        <p:nvSpPr>
          <p:cNvPr id="10" name="Text 4"/>
          <p:cNvSpPr txBox="1"/>
          <p:nvPr/>
        </p:nvSpPr>
        <p:spPr>
          <a:xfrm>
            <a:off x="4811775" y="4049475"/>
            <a:ext cx="3728100" cy="2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Малоземелье и трудности крестьян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341550" y="258700"/>
            <a:ext cx="8377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Социально-экономические проблемы западнобелорусского населения
</a:t>
            </a:r>
            <a:endParaRPr lang="en-US" sz="2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28350" y="1759845"/>
            <a:ext cx="4775700" cy="1889211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показывают, что крупные польские землевладельцы контролировали большую часть сельских территорий, тогда как белорусские крестьяне имели существенно меньшую долю земли. Такое неравенство препятствовало развитию и порождало социальные конфликты.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Неравномерное распределение земель создавало напряжённость и сдерживало экономическое развитие региона.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4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земель в Западной Беларуси к 1939 году
</a:t>
            </a:r>
            <a:endParaRPr lang="en-US" sz="2241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материалы статистики Польши, 1930-е годы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61537" y="1553798"/>
            <a:ext cx="435600" cy="34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52150" y="2621013"/>
            <a:ext cx="420300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95318" y="2621013"/>
            <a:ext cx="367763" cy="42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2369" y="2446275"/>
            <a:ext cx="197925" cy="226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62131" y="1408715"/>
            <a:ext cx="218400" cy="17472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62131" y="3516551"/>
            <a:ext cx="218400" cy="2184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449250" y="141125"/>
            <a:ext cx="8245500" cy="57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политические и общественные организации Западной Беларуси
</a:t>
            </a:r>
            <a:endParaRPr lang="en-US" sz="2000" dirty="0"/>
          </a:p>
        </p:txBody>
      </p:sp>
      <p:sp>
        <p:nvSpPr>
          <p:cNvPr id="13" name="Text 1"/>
          <p:cNvSpPr txBox="1"/>
          <p:nvPr/>
        </p:nvSpPr>
        <p:spPr>
          <a:xfrm>
            <a:off x="842625" y="2491986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49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Коммунистическая партия Западной Беларуси
</a:t>
            </a:r>
            <a:pPr algn="l" indent="0" marL="0">
              <a:lnSpc>
                <a:spcPct val="115000"/>
              </a:lnSpc>
              <a:buNone/>
            </a:pPr>
            <a:r>
              <a:rPr lang="en-US" sz="579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Организовывала протесты и координировала крестьянские движения, несмотря на запреты и репрессии польских властей.
</a:t>
            </a:r>
            <a:endParaRPr lang="en-US" sz="1449" dirty="0"/>
          </a:p>
        </p:txBody>
      </p:sp>
      <p:sp>
        <p:nvSpPr>
          <p:cNvPr id="14" name="Text 2"/>
          <p:cNvSpPr txBox="1"/>
          <p:nvPr/>
        </p:nvSpPr>
        <p:spPr>
          <a:xfrm>
            <a:off x="842625" y="1422967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46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Белорусская социалистическая революционная группа (БСРГ)
</a:t>
            </a:r>
            <a:pPr algn="l" indent="0" marL="0">
              <a:lnSpc>
                <a:spcPct val="115000"/>
              </a:lnSpc>
              <a:buNone/>
            </a:pPr>
            <a:r>
              <a:rPr lang="en-US" sz="578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 боролась за национальные и культурные права, используя подпольные методы и публикуя нелегальные издания.
</a:t>
            </a:r>
            <a:endParaRPr lang="en-US" sz="1446" dirty="0"/>
          </a:p>
        </p:txBody>
      </p:sp>
      <p:sp>
        <p:nvSpPr>
          <p:cNvPr id="15" name="Text 3"/>
          <p:cNvSpPr txBox="1"/>
          <p:nvPr/>
        </p:nvSpPr>
        <p:spPr>
          <a:xfrm>
            <a:off x="842650" y="3549575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Молодёжные национальные группы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 просветительскую деятельность среди молодёжи, поддерживали традиции и культуру, часто подвергались преследованиям.
</a:t>
            </a:r>
            <a:endParaRPr lang="en-US" sz="1500" dirty="0"/>
          </a:p>
        </p:txBody>
      </p:sp>
      <p:sp>
        <p:nvSpPr>
          <p:cNvPr id="16" name="Text 4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87375" y="486500"/>
            <a:ext cx="4383300" cy="430625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44700" y="3254642"/>
            <a:ext cx="3523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1938 году польская администрация жестко ответила запретом партии, арестами лидеров и подавлением протестных акций, что значительно ослабило движение.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644700" y="1969056"/>
            <a:ext cx="3523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1930-х КПЗБ организовывала общественные выступления и забастовки, борясь за права рабочих и крестьян в тяжелых условиях польского хозяйства.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644700" y="602625"/>
            <a:ext cx="46521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78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Деятельность Коммунистической партии Западной Беларуси в 1930-е годы
</a:t>
            </a:r>
            <a:endParaRPr lang="en-US" sz="2178" dirty="0"/>
          </a:p>
        </p:txBody>
      </p:sp>
      <p:sp>
        <p:nvSpPr>
          <p:cNvPr id="10" name="Text 3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774325" y="2028200"/>
            <a:ext cx="1771800" cy="163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поддержку населения, польские власти ограничивали деятельность кооперативных организаций через налоги и проверки.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999" y="180200"/>
            <a:ext cx="85536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Кооперативы и профсоюзы: поддержка населения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117625" y="4797275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91425" y="2028200"/>
            <a:ext cx="1771800" cy="163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Ремесленные школы обучали подростков специализированным профессиям, способствуя повышению квалификации молодых жителей.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944300" y="2028200"/>
            <a:ext cx="1771800" cy="163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Кооперативы предоставляли крестьянам возможность брать в кредит семена и инвентарь, улучшая условия для ведения хозяйства.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BCD1C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3100" y="1395067"/>
            <a:ext cx="3633000" cy="179166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7350" y="1394298"/>
            <a:ext cx="3387900" cy="179320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41550" y="258700"/>
            <a:ext cx="8377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Крестьянские волнения и сопротивление в Западной Беларуси
</a:t>
            </a:r>
            <a:endParaRPr lang="en-US" sz="2500" dirty="0"/>
          </a:p>
        </p:txBody>
      </p:sp>
      <p:sp>
        <p:nvSpPr>
          <p:cNvPr id="8" name="Text 2"/>
          <p:cNvSpPr txBox="1"/>
          <p:nvPr/>
        </p:nvSpPr>
        <p:spPr>
          <a:xfrm>
            <a:off x="719225" y="3786105"/>
            <a:ext cx="33879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1935 году крестьяне поднялись против повышения налогов и захватов земли, что привело к столкновениям с властями и применению военной силы для подавления восстания.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719226" y="3286149"/>
            <a:ext cx="3387900" cy="37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Восстания в Гродненском воеводстве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957350" y="3786156"/>
            <a:ext cx="33879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Лидеры восстаний и активисты, многие из которых были учителями и священниками, подвергались арестам и ссылкам, чтобы сломить дух протеста.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4957351" y="3286150"/>
            <a:ext cx="3387900" cy="37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76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Преследование организаторов сопротивления
</a:t>
            </a:r>
            <a:endParaRPr lang="en-US" sz="127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13250" y="258700"/>
            <a:ext cx="84114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события воссоединения Западной Беларуси с БССР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4453200" y="1417300"/>
            <a:ext cx="4227900" cy="88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Сентябрь 1939 года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Советские войска вошли в Западную Беларусь после подписания советско-германского пакта о ненападении, начав процесс воссоединения.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453200" y="2718325"/>
            <a:ext cx="4227900" cy="88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 советской администрации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Были созданы новые органы управления и началась национализация промышленности и земли, изменяя социально-политический климат региона.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453200" y="4019350"/>
            <a:ext cx="4227900" cy="88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Укрепление национальной идентичности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Воссоединение способствовало развитию белорусского языка, культуры и расширению политического влияния местного населения в составе СССР.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09300" y="105875"/>
            <a:ext cx="77985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Советизация западных регионов Беларуси осенью 1939 года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6250" y="126632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Введена новая советская власть со всеми структурными изменениями, направленными на объединение с БССР и ликвидацию польского влияния.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5840675" y="19071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Произведена национализация заводов и крупных земельных участков в интересах социалистического государства и крестьян.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96250" y="31159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Созданы школы с обучением на белорусском языке, что способствовало культурному и национальному возрождению населения.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5840675" y="38080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Десятки тысяч польских чиновников и земельных владельцев были депортированы для устранения прежней элиты.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6" y="0"/>
            <a:ext cx="4046608" cy="5141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16300" y="766775"/>
            <a:ext cx="4355100" cy="377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56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 индустриальное развитие после воссоединения
</a:t>
            </a:r>
            <a:pPr algn="l" indent="0" marL="0">
              <a:lnSpc>
                <a:spcPct val="115000"/>
              </a:lnSpc>
              <a:buNone/>
            </a:pPr>
            <a:r>
              <a:rPr lang="en-US" sz="1474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74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74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образовательной инфраструктуры
</a:t>
            </a:r>
            <a:pPr algn="l" indent="0" marL="0">
              <a:lnSpc>
                <a:spcPct val="115000"/>
              </a:lnSpc>
              <a:buNone/>
            </a:pPr>
            <a:r>
              <a:rPr lang="en-US" sz="9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1940 году открыто свыше 520 новых школ, что обеспечило массовый доступ к образованию и подняло уровень грамотности в регионе.
</a:t>
            </a:r>
            <a:pPr algn="l" indent="0" marL="0">
              <a:lnSpc>
                <a:spcPct val="115000"/>
              </a:lnSpc>
              <a:buNone/>
            </a:pPr>
            <a:r>
              <a:rPr lang="en-US" sz="11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74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промышленного потенциала
</a:t>
            </a:r>
            <a:pPr algn="l" indent="0" marL="0">
              <a:lnSpc>
                <a:spcPct val="115000"/>
              </a:lnSpc>
              <a:buNone/>
            </a:pPr>
            <a:r>
              <a:rPr lang="en-US" sz="9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Запущено строительство предприятий лёгкой промышленности, что дало рабочие места и заложило основу для индустриализации.
</a:t>
            </a:r>
            <a:endParaRPr lang="en-US" sz="2456" dirty="0"/>
          </a:p>
        </p:txBody>
      </p:sp>
      <p:sp>
        <p:nvSpPr>
          <p:cNvPr id="5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86450" y="1258750"/>
            <a:ext cx="6589200" cy="322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периода для становления белорусской государственности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разделения и последующего воссоединения сыграл ключевую роль в формировании современного облика Беларуси, укрепляя культурную идентичность и государственность в едином национальном пространстве.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2026-05-11T03:01:16Z</dcterms:created>
  <dcterms:modified xsi:type="dcterms:W3CDTF">2026-05-11T03:01:16Z</dcterms:modified>
</cp:coreProperties>
</file>