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01656" y="0"/>
            <a:ext cx="44402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0125" y="4328725"/>
            <a:ext cx="3766800" cy="52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16150" y="1768650"/>
            <a:ext cx="3766800" cy="129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Призма: знакомая фигура в геометрии
</a:t>
            </a:r>
            <a:endParaRPr lang="en-US" sz="3181" dirty="0"/>
          </a:p>
        </p:txBody>
      </p:sp>
      <p:sp>
        <p:nvSpPr>
          <p:cNvPr id="6" name="Text 2"/>
          <p:cNvSpPr txBox="1"/>
          <p:nvPr/>
        </p:nvSpPr>
        <p:spPr>
          <a:xfrm>
            <a:off x="516150" y="3234325"/>
            <a:ext cx="3766800" cy="9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устроена призма и почему она встречается повсюду?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12325" y="1144062"/>
            <a:ext cx="4319400" cy="3454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Призма в окружающем мире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47300" y="2064150"/>
            <a:ext cx="3810600" cy="16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Призма помогает описывать знакомые предметы: коробки, книги, упаковки и детали. Разберём её элементы, виды, развёртку и основные формулы.
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7279" y="3524430"/>
            <a:ext cx="8387621" cy="12532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призмы вокруг нас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94129" y="1387975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предметов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Упаковки, коробки и многие детали напоминают призму, потому что у них есть одинаковые основания и соединяющие их боковые грани.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033600" y="1387975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измерять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геометрия удобна для измерений: достаточно знать основание и высоту, чтобы находить объём и площадь поверхности.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94129" y="2475807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Призмы помогают понимать не только школьные задачи, но и реальные конструкции, где важны прочность, вместимость и точные размеры.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033600" y="2475807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Цель изучения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важно научиться узнавать призму по рисунку, различать её виды и правильно читать развёртку.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призмы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82605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 призмы выделяют два основания — равные многоугольники, лежащие в параллельных плоскостях.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3440554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Боковая поверхность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рассматривают боковые грани: они соединяют соответствующие вершины двух оснований и образуют поверхность фигуры.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206520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Итоговое определение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итоге призма — это многогранник, у которого две одинаковые фигуры соединены боковыми гранями.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462292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граней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любой призмы боковые грани имеют форму параллелограммов, а в прямой призме — прямоугольников.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44968" y="1418717"/>
            <a:ext cx="3479111" cy="336019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элементы призмы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22850" y="1835573"/>
            <a:ext cx="2302746" cy="5916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3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504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8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3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Основания задают форму призмы и всегда остаются равными: это одинаковые многоугольники, расположенные напротив друг друга.
</a:t>
            </a:r>
            <a:endParaRPr lang="en-US" sz="1093" dirty="0"/>
          </a:p>
        </p:txBody>
      </p:sp>
      <p:sp>
        <p:nvSpPr>
          <p:cNvPr id="13" name="Text 3"/>
          <p:cNvSpPr txBox="1"/>
          <p:nvPr/>
        </p:nvSpPr>
        <p:spPr>
          <a:xfrm>
            <a:off x="522850" y="2972223"/>
            <a:ext cx="2302746" cy="5916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2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Боковые рёбра
</a:t>
            </a:r>
            <a:pPr algn="l" indent="0" marL="0">
              <a:lnSpc>
                <a:spcPct val="100000"/>
              </a:lnSpc>
              <a:buNone/>
            </a:pPr>
            <a:r>
              <a:rPr lang="en-US" sz="55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3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34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Боковые рёбра соединяют одинаковые вершины верхнего и нижнего основания, помогая удерживать форму призмы.
</a:t>
            </a:r>
            <a:endParaRPr lang="en-US" sz="1192" dirty="0"/>
          </a:p>
        </p:txBody>
      </p:sp>
      <p:sp>
        <p:nvSpPr>
          <p:cNvPr id="14" name="Text 4"/>
          <p:cNvSpPr txBox="1"/>
          <p:nvPr/>
        </p:nvSpPr>
        <p:spPr>
          <a:xfrm>
            <a:off x="522850" y="4115223"/>
            <a:ext cx="2302746" cy="5916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2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
</a:t>
            </a:r>
            <a:pPr algn="l" indent="0" marL="0">
              <a:lnSpc>
                <a:spcPct val="100000"/>
              </a:lnSpc>
              <a:buNone/>
            </a:pPr>
            <a:r>
              <a:rPr lang="en-US" sz="55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3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34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показывает, на каком расстоянии находятся основания, если измерять строго по перпендикуляру.
</a:t>
            </a:r>
            <a:endParaRPr lang="en-US" sz="1192" dirty="0"/>
          </a:p>
        </p:txBody>
      </p:sp>
      <p:sp>
        <p:nvSpPr>
          <p:cNvPr id="15" name="Text 5"/>
          <p:cNvSpPr txBox="1"/>
          <p:nvPr/>
        </p:nvSpPr>
        <p:spPr>
          <a:xfrm>
            <a:off x="3102844" y="1835573"/>
            <a:ext cx="2302746" cy="5916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2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Боковые грани
</a:t>
            </a:r>
            <a:pPr algn="l" indent="0" marL="0">
              <a:lnSpc>
                <a:spcPct val="100000"/>
              </a:lnSpc>
              <a:buNone/>
            </a:pPr>
            <a:r>
              <a:rPr lang="en-US" sz="55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3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34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Боковые грани находятся между основаниями и образуют «стенки» фигуры, если смотреть на неё как на объёмный предмет.
</a:t>
            </a:r>
            <a:endParaRPr lang="en-US" sz="1192" dirty="0"/>
          </a:p>
        </p:txBody>
      </p:sp>
      <p:sp>
        <p:nvSpPr>
          <p:cNvPr id="16" name="Text 6"/>
          <p:cNvSpPr txBox="1"/>
          <p:nvPr/>
        </p:nvSpPr>
        <p:spPr>
          <a:xfrm>
            <a:off x="3102844" y="2972223"/>
            <a:ext cx="2302746" cy="5916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2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Рёбра оснований
</a:t>
            </a:r>
            <a:pPr algn="l" indent="0" marL="0">
              <a:lnSpc>
                <a:spcPct val="100000"/>
              </a:lnSpc>
              <a:buNone/>
            </a:pPr>
            <a:r>
              <a:rPr lang="en-US" sz="55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3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34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Рёбра оснований образуют контур каждого основания и повторяются дважды — сверху и снизу.
</a:t>
            </a:r>
            <a:endParaRPr lang="en-US" sz="119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11016" y="1372511"/>
            <a:ext cx="2712656" cy="33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Основания: равенство и параллельность
</a:t>
            </a:r>
            <a:endParaRPr lang="en-US" sz="2792" dirty="0"/>
          </a:p>
        </p:txBody>
      </p:sp>
      <p:sp>
        <p:nvSpPr>
          <p:cNvPr id="9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82605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фигуры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основания означают, что верхняя и нижняя фигуры совпадают по форме и размерам, поэтому призма выглядит «собранной» без сдвига.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3440554" y="3036503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плоскости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Параллельность оснований важна для правильного расположения призмы в пространстве: они не наклоняются друг к другу.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81569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провести сечение параллельно основаниям, получится такая же фигура, как и основание, только на другом уровне.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275" y="1932248"/>
            <a:ext cx="4876200" cy="11688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боковых граней бывает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746225" y="1406675"/>
            <a:ext cx="2885400" cy="22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боковых граней всегда связано с числом сторон основания: это помогает быстро узнавать тип призмы по её основанию.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6975" y="3747588"/>
            <a:ext cx="4876200" cy="7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призмы количество боковых граней совпадает с числом сторон основания, а форма граней зависит от вида призмы.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0025" y="4569900"/>
            <a:ext cx="45273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«Призма»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03477" y="1333500"/>
            <a:ext cx="2682013" cy="34458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высота призмы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82605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измеряют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призмы — это кратчайшее расстояние между плоскостями оснований, то есть отрезок, проведённый перпендикулярно к ним.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3440554" y="3116833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совпадает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совпадает с боковым ребром только у прямой призмы, где рёбра стоят вертикально относительно оснований.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701027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высота входит в формулы объёма и площади, поэтому её нужно находить особенно внимательно.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и наклонная призма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у обеих призм основания одинаковые, но положение боковых рёбер меняет форму боковых граней.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различие между призмами — направление боковых рёбер: оно определяет форму боковых граней, а основания остаются одинаковыми.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Курс геометрии для 6–7 класса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898750" y="1648350"/>
            <a:ext cx="3229200" cy="18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призмы сразу показывает форму основания и помогает быстро определить количество боковых граней и всех граней фигуры.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Курс геометрии для 6–7 класса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4976700" y="1959888"/>
            <a:ext cx="33285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3800" dirty="0"/>
          </a:p>
        </p:txBody>
      </p:sp>
      <p:sp>
        <p:nvSpPr>
          <p:cNvPr id="6" name="Text 3"/>
          <p:cNvSpPr txBox="1"/>
          <p:nvPr/>
        </p:nvSpPr>
        <p:spPr>
          <a:xfrm>
            <a:off x="4976700" y="2797575"/>
            <a:ext cx="33285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граней имеет треугольная призма всего.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7279" y="3524430"/>
            <a:ext cx="8387621" cy="12532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призма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94129" y="1387975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Симметричный вид
</a:t>
            </a:r>
            <a:pPr algn="l" indent="0" marL="0">
              <a:lnSpc>
                <a:spcPct val="100000"/>
              </a:lnSpc>
              <a:buNone/>
            </a:pPr>
            <a:r>
              <a:rPr lang="en-US" sz="6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призма выглядит особенно «ровно»: её основание — правильный многоугольник, а значит, все стороны и углы в нём равны. Из-за этого фигуру легко узнавать по аккуратной симметрии.
</a:t>
            </a:r>
            <a:endParaRPr lang="en-US" sz="1281" dirty="0"/>
          </a:p>
        </p:txBody>
      </p:sp>
      <p:sp>
        <p:nvSpPr>
          <p:cNvPr id="11" name="Text 3"/>
          <p:cNvSpPr txBox="1"/>
          <p:nvPr/>
        </p:nvSpPr>
        <p:spPr>
          <a:xfrm>
            <a:off x="5033600" y="1387975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Всегда прямая
</a:t>
            </a:r>
            <a:pPr algn="l" indent="0" marL="0">
              <a:lnSpc>
                <a:spcPct val="100000"/>
              </a:lnSpc>
              <a:buNone/>
            </a:pPr>
            <a:r>
              <a:rPr lang="en-US" sz="6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призма всегда является прямой. Её боковые рёбра перпендикулярны основаниям, поэтому боковые грани имеют одинаковую форму и размер, если основание — правильный многоугольник.
</a:t>
            </a:r>
            <a:endParaRPr lang="en-US" sz="1281" dirty="0"/>
          </a:p>
        </p:txBody>
      </p:sp>
      <p:sp>
        <p:nvSpPr>
          <p:cNvPr id="12" name="Text 4"/>
          <p:cNvSpPr txBox="1"/>
          <p:nvPr/>
        </p:nvSpPr>
        <p:spPr>
          <a:xfrm>
            <a:off x="694129" y="2475807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грани
</a:t>
            </a:r>
            <a:pPr algn="l" indent="0" marL="0">
              <a:lnSpc>
                <a:spcPct val="100000"/>
              </a:lnSpc>
              <a:buNone/>
            </a:pPr>
            <a:r>
              <a:rPr lang="en-US" sz="6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смотреть на правильную призму сбоку, заметна повторяемость: одинаковые основания и одинаковые боковые грани создают ощущение строгого порядка. Это удобно и для чертежа, и для вычислений.
</a:t>
            </a:r>
            <a:endParaRPr lang="en-US" sz="1281" dirty="0"/>
          </a:p>
        </p:txBody>
      </p:sp>
      <p:sp>
        <p:nvSpPr>
          <p:cNvPr id="13" name="Text 5"/>
          <p:cNvSpPr txBox="1"/>
          <p:nvPr/>
        </p:nvSpPr>
        <p:spPr>
          <a:xfrm>
            <a:off x="5033600" y="2475807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 в расчётах
</a:t>
            </a:r>
            <a:pPr algn="l" indent="0" marL="0">
              <a:lnSpc>
                <a:spcPct val="100000"/>
              </a:lnSpc>
              <a:buNone/>
            </a:pPr>
            <a:r>
              <a:rPr lang="en-US" sz="6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задачах правильная призма помогает быстро применять формулы площади и объёма, потому что её элементы легко определить на рисунке без лишних догадок.
</a:t>
            </a:r>
            <a:endParaRPr lang="en-US" sz="137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развёртка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объёмной фигуры к плоскому изображению всех её граней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53634" y="1531950"/>
            <a:ext cx="7859632" cy="1884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развёрток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870025" y="4569900"/>
            <a:ext cx="77616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Геометрия: свойства призм, школьный курс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11400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развёрток помогает увидеть, сколько боковых граней у призмы и как они располагаются вокруг основания.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77471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боковых граней совпадает с числом сторон основания, а полоска развёртки повторяет его периметр.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11016" y="1372511"/>
            <a:ext cx="2712656" cy="33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 формуле находятся Sосн и h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82605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основание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 чертеже находят одно из равных оснований. Именно его площадь обозначают Sосн, поэтому важно не путать основание с любой другой гранью призмы.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3440554" y="3036503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Отложить высоту
</a:t>
            </a:r>
            <a:pPr algn="l" indent="0" marL="0">
              <a:lnSpc>
                <a:spcPct val="100000"/>
              </a:lnSpc>
              <a:buNone/>
            </a:pPr>
            <a:r>
              <a:rPr lang="en-US" sz="54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3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определяют высоту h: это перпендикуляр между плоскостями оснований. Если призма наклонная, высота может не совпадать с боковым ребром и измеряется отдельно.
</a:t>
            </a:r>
            <a:endParaRPr lang="en-US" sz="1186" dirty="0"/>
          </a:p>
        </p:txBody>
      </p:sp>
      <p:sp>
        <p:nvSpPr>
          <p:cNvPr id="12" name="Text 4"/>
          <p:cNvSpPr txBox="1"/>
          <p:nvPr/>
        </p:nvSpPr>
        <p:spPr>
          <a:xfrm>
            <a:off x="681569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1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Вычислить объём
</a:t>
            </a:r>
            <a:pPr algn="l" indent="0" marL="0">
              <a:lnSpc>
                <a:spcPct val="100000"/>
              </a:lnSpc>
              <a:buNone/>
            </a:pPr>
            <a:r>
              <a:rPr lang="en-US" sz="564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8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подставляют значения в формулу объёма V = Sосн·h. Произведение показывает, сколько пространства занимает фигура, и всегда выражается в кубических единицах.
</a:t>
            </a:r>
            <a:endParaRPr lang="en-US" sz="122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прямой призмы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показано, как при площади основания 12 см² и высоте 5 см получается объём 60 см³. Формула работает для любой прямой призмы.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растёт при увеличении площади основания или высоты, поэтому обе величины одинаково важны в расчёте.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 формуле V = Sосн·h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03477" y="1333500"/>
            <a:ext cx="2682013" cy="34458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поверхности призмы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82605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основы
</a:t>
            </a:r>
            <a:pPr algn="l" indent="0" marL="0">
              <a:lnSpc>
                <a:spcPct val="100000"/>
              </a:lnSpc>
              <a:buNone/>
            </a:pPr>
            <a:r>
              <a:rPr lang="en-US" sz="54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3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площадь включает две одинаковые основы и всю боковую поверхность. Поэтому сначала удобно найти площадь одного основания, а потом удвоить её и добавить боковую часть.
</a:t>
            </a:r>
            <a:endParaRPr lang="en-US" sz="1186" dirty="0"/>
          </a:p>
        </p:txBody>
      </p:sp>
      <p:sp>
        <p:nvSpPr>
          <p:cNvPr id="11" name="Text 3"/>
          <p:cNvSpPr txBox="1"/>
          <p:nvPr/>
        </p:nvSpPr>
        <p:spPr>
          <a:xfrm>
            <a:off x="3440554" y="3116833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Собрать части
</a:t>
            </a:r>
            <a:pPr algn="l" indent="0" marL="0">
              <a:lnSpc>
                <a:spcPct val="100000"/>
              </a:lnSpc>
              <a:buNone/>
            </a:pPr>
            <a:r>
              <a:rPr lang="en-US" sz="591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8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Sполн = 2Sосн + Sбок показывает, что каждая часть поверхности учитывается отдельно. Это помогает не пропустить ни одно ребро и ни одну грань при подсчёте.
</a:t>
            </a:r>
            <a:endParaRPr lang="en-US" sz="1280" dirty="0"/>
          </a:p>
        </p:txBody>
      </p:sp>
      <p:sp>
        <p:nvSpPr>
          <p:cNvPr id="12" name="Text 4"/>
          <p:cNvSpPr txBox="1"/>
          <p:nvPr/>
        </p:nvSpPr>
        <p:spPr>
          <a:xfrm>
            <a:off x="701027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Получить итог
</a:t>
            </a:r>
            <a:pPr algn="l" indent="0" marL="0">
              <a:lnSpc>
                <a:spcPct val="100000"/>
              </a:lnSpc>
              <a:buNone/>
            </a:pPr>
            <a:r>
              <a:rPr lang="en-US" sz="54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3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известна только боковая поверхность, сначала находят её, а затем прибавляют площади оснований. Так получают площадь всей наружной поверхности призмы в квадратных единицах.
</a:t>
            </a:r>
            <a:endParaRPr lang="en-US" sz="118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Sбок = Росн·h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прямой призмы боковые грани при развёртке образуют одну полосу, длина которой равна периметру основания. Поэтому площадь этой полосы выражается через Росн и h.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периметр основания или высота увеличиваются, боковая площадь растёт пропорционально; формула удобна для прямых призм.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 формуле Sбок = Росн·h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44968" y="1418717"/>
            <a:ext cx="3479111" cy="336019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6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призмой
</a:t>
            </a:r>
            <a:endParaRPr lang="en-US" sz="2862" dirty="0"/>
          </a:p>
        </p:txBody>
      </p:sp>
      <p:sp>
        <p:nvSpPr>
          <p:cNvPr id="10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22850" y="1835573"/>
            <a:ext cx="2302746" cy="10739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9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высоту
</a:t>
            </a:r>
            <a:pPr algn="l" indent="0" marL="0">
              <a:lnSpc>
                <a:spcPct val="100000"/>
              </a:lnSpc>
              <a:buNone/>
            </a:pPr>
            <a:r>
              <a:rPr lang="en-US" sz="699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9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частая ошибка — принять боковое ребро за высоту в наклонной призме. Высота всегда измеряется по перпендикуляру между основаниями, а не вдоль наклонной стороны.
</a:t>
            </a:r>
            <a:endParaRPr lang="en-US" sz="1399" dirty="0"/>
          </a:p>
        </p:txBody>
      </p:sp>
      <p:sp>
        <p:nvSpPr>
          <p:cNvPr id="12" name="Text 3"/>
          <p:cNvSpPr txBox="1"/>
          <p:nvPr/>
        </p:nvSpPr>
        <p:spPr>
          <a:xfrm>
            <a:off x="522850" y="3519599"/>
            <a:ext cx="2302746" cy="10739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7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вторую основу
</a:t>
            </a:r>
            <a:pPr algn="l" indent="0" marL="0">
              <a:lnSpc>
                <a:spcPct val="100000"/>
              </a:lnSpc>
              <a:buNone/>
            </a:pPr>
            <a:r>
              <a:rPr lang="en-US" sz="699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99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8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вычислениях иногда учитывают только одно основание. Но в полной площади поверхности и в описании фигуры нужно помнить о двух одинаковых основаниях, а не об одном.
</a:t>
            </a:r>
            <a:endParaRPr lang="en-US" sz="1397" dirty="0"/>
          </a:p>
        </p:txBody>
      </p:sp>
      <p:sp>
        <p:nvSpPr>
          <p:cNvPr id="13" name="Text 4"/>
          <p:cNvSpPr txBox="1"/>
          <p:nvPr/>
        </p:nvSpPr>
        <p:spPr>
          <a:xfrm>
            <a:off x="3102844" y="1835573"/>
            <a:ext cx="2302746" cy="10739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Неверное основание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 — выбрать не ту грань за основание. Основания у призмы только два, и они обязательно равны, параллельны и расположены в разных плоскостях.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102844" y="3519599"/>
            <a:ext cx="2302746" cy="10739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9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Смешивают единицы
</a:t>
            </a:r>
            <a:pPr algn="l" indent="0" marL="0">
              <a:lnSpc>
                <a:spcPct val="100000"/>
              </a:lnSpc>
              <a:buNone/>
            </a:pPr>
            <a:r>
              <a:rPr lang="en-US" sz="699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9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игнорировать единицы измерения: сантиметры, квадратные сантиметры и кубические сантиметры используются в разных формулах. Проверка единиц помогает заметить ошибку ещё до ответа.
</a:t>
            </a:r>
            <a:endParaRPr lang="en-US" sz="139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7279" y="3524430"/>
            <a:ext cx="8387621" cy="12532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Задание 1: найди элементы призмы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94129" y="1387975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6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Назови на рисунке два одинаковых основания и покажи, почему именно они образуют пару параллельных многоугольников. Проверь, совпадают ли их форма и размеры.
</a:t>
            </a:r>
            <a:endParaRPr lang="en-US" sz="1370" dirty="0"/>
          </a:p>
        </p:txBody>
      </p:sp>
      <p:sp>
        <p:nvSpPr>
          <p:cNvPr id="11" name="Text 3"/>
          <p:cNvSpPr txBox="1"/>
          <p:nvPr/>
        </p:nvSpPr>
        <p:spPr>
          <a:xfrm>
            <a:off x="5033600" y="1387975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Боковые элементы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Укажи боковые грани и боковые рёбра, а затем определи, какие из них соединяют соответствующие вершины оснований. Используй точные геометрические названия.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94129" y="2475807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высоту призмы и объясни, совпадает ли она с боковым ребром. Для наклонной призмы это особенно важно, потому что значения могут отличаться.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033600" y="2475807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видов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 прямую и наклонную призмы на одном изображении: отметь, где боковые рёбра перпендикулярны основаниям, а где расположены под углом.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167152"/>
            <a:ext cx="9144000" cy="18037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6150" y="2883198"/>
            <a:ext cx="8111700" cy="91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что нужно помнить о призме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516150" y="3926204"/>
            <a:ext cx="8111700" cy="9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Призма легко узнаётся по двум равным параллельным основаниям и боковым граням, которые их соединяют. Если помнить элементы фигуры и три главные формулы, задачи решаются намного увереннее.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2026-07-27T06:32:55Z</dcterms:created>
  <dcterms:modified xsi:type="dcterms:W3CDTF">2026-07-27T06:32:55Z</dcterms:modified>
</cp:coreProperties>
</file>