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6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Демилитаризация и сохранение мира в современном мире
</a:t>
            </a:r>
            <a:endParaRPr lang="en-US" sz="3566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сокращение вооружений влияет на безопасность, развитие и жизнь людей?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разоружение: географический взгляд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войны не исчезли, а военные расходы выросли до 2,44 трлн долларов в 2023 году. География показывает, как конфликты меняют территории, миграции, города и хозяйственные связи.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демилитаризации и сохранения мира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2875" y="218282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сокращение вооружений, военной инфраструктуры и присутствия армии на территории государства или региона. Такая политика уменьшает напряжённость, снижает риск случайной эскалации и освобождает ресурсы для гражданских нужд.
</a:t>
            </a:r>
            <a:endParaRPr lang="en-US" sz="1192" dirty="0"/>
          </a:p>
        </p:txBody>
      </p:sp>
      <p:sp>
        <p:nvSpPr>
          <p:cNvPr id="10" name="Text 3"/>
          <p:cNvSpPr txBox="1"/>
          <p:nvPr/>
        </p:nvSpPr>
        <p:spPr>
          <a:xfrm>
            <a:off x="522875" y="174467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демилитаризация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22925" y="218277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мира включает предупреждение конфликтов, дипломатическое урегулирование споров, контроль над вооружениями и соблюдение международного права. Главная цель — не допустить перехода спора в вооружённую фазу.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2925" y="174472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сохранение мира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24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особенно важно, что мирные меры стабилизируют приграничные районы, транспортные коридоры и города. Они также снижают потоки беженцев и ускоряют восстановление сельских и промышленных территорий.
</a:t>
            </a:r>
            <a:endParaRPr lang="en-US" sz="1192" dirty="0"/>
          </a:p>
        </p:txBody>
      </p:sp>
      <p:sp>
        <p:nvSpPr>
          <p:cNvPr id="14" name="Text 7"/>
          <p:cNvSpPr txBox="1"/>
          <p:nvPr/>
        </p:nvSpPr>
        <p:spPr>
          <a:xfrm>
            <a:off x="524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эффект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5122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милитаризация, тем больше возможностей направить средства на школы, больницы, дороги и экологические программы. Поэтому мир напрямую связан с качеством жизни и устойчивостью территории.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122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развитием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опыт: как войны изменяли пространство стран
</a:t>
            </a:r>
            <a:endParaRPr lang="en-US" sz="2985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393329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 закрепил отказ от угрозы силой и провозгласил мирное разрешение международных споров. После Второй мировой войны это стало правовой основой для предотвращения новых крупных войн.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115110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норма 1945 года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318625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Хельсинкский заключительный акт 1975 года укрепил принцип неделимости безопасности в Европе. Он показал, что устойчивый мир требует не только договоров, но и доверия между государствами.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3040406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разрядка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4243922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разрушают города, нарушают транспорт, сокращают население и меняют хозяйственную специализацию территорий. После конфликта восстановление часто занимает годы и требует больших международных усилий.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965702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 меняет пространство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мировых военных расходов в XXI веке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SIPRI Military Expenditure Database, оценка за 2023 год — 2,44 трлн долл.; данные за 2019–2022 годы по той же базе.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показывает, что рост затрат на оборону ускоряется в периоды международной нестабильности и конкуренции за влияние.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военные расходы ограничивают инвестиции в развитие и усиливают долгосрочные социально-экономические дисбалансы.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потенциал ведущих государств мира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SIPRI Yearbook; ДНЯО; открытые международные обзоры стратегических вооружений.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крупнейшие ядерные державы сочетают разные масштабы арсеналов и разные стратегии модернизации.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Россия сохраняют крупнейшие арсеналы, а Китай наращивает потенциал быстрее других, что поддерживает глобальную гонку модернизации.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причины вооружённых конфликтов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границы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часто начинаются там, где границы оспариваются или плохо закреплены. В таких районах любая политическая напряжённость быстро приобретает территориальный характер и становится особенно трудной для урегулирования.
</a:t>
            </a:r>
            <a:endParaRPr lang="en-US" sz="755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6208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Этнополитическая напряжённость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0735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группы населения компактно проживают на одной территории и чувствуют неравенство, возникает риск эскалации. В таких условиях идентичность, язык и память о прошлом становятся политическими факторами.
</a:t>
            </a:r>
            <a:endParaRPr lang="en-US" sz="768" dirty="0"/>
          </a:p>
        </p:txBody>
      </p:sp>
      <p:sp>
        <p:nvSpPr>
          <p:cNvPr id="15" name="Text 6"/>
          <p:cNvSpPr txBox="1"/>
          <p:nvPr/>
        </p:nvSpPr>
        <p:spPr>
          <a:xfrm>
            <a:off x="62184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коммуникаций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2184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порты, мосты и крупные транспортные коридоры имеют стратегическое значение. Борьба за них позволяет влиять на снабжение, перемещение войск и экономическую устойчивость регионов.
</a:t>
            </a:r>
            <a:endParaRPr lang="en-US" sz="775" dirty="0"/>
          </a:p>
        </p:txBody>
      </p:sp>
      <p:sp>
        <p:nvSpPr>
          <p:cNvPr id="17" name="Text 8"/>
          <p:cNvSpPr txBox="1"/>
          <p:nvPr/>
        </p:nvSpPr>
        <p:spPr>
          <a:xfrm>
            <a:off x="32442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выгода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2442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нефти, газа, металлов и воды повышают цену территории. Когда контроль над ресурсами становится вопросом выживания или прибыли, вероятность вооружённого столкновения заметно возрастает.
</a:t>
            </a:r>
            <a:endParaRPr lang="en-US" sz="755" dirty="0"/>
          </a:p>
        </p:txBody>
      </p:sp>
      <p:sp>
        <p:nvSpPr>
          <p:cNvPr id="19" name="Text 10"/>
          <p:cNvSpPr txBox="1"/>
          <p:nvPr/>
        </p:nvSpPr>
        <p:spPr>
          <a:xfrm>
            <a:off x="3244200" y="36208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государства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244200" y="40735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неравенство, низкое доверие к институтам и информационная пропаганда усиливают кризис. Когда государство не способно сдерживать насилие, конфликт легко распространяется за пределы одного района.
</a:t>
            </a:r>
            <a:endParaRPr lang="en-US" sz="7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спора к войне: где можно остановить эскалацию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логике развития кризиса и возможным точкам предотвращения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00" y="2813770"/>
            <a:ext cx="8447400" cy="19798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7596300" cy="10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цена войны для населения и территорий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09925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среди людей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409925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прежде всего угрожает мирным жителям: растёт число погибших и раненых, усиливается страх, разрушается повседневная жизнь. Даже после прекращения боёв травмы и утраты долго влияют на семьи.
</a:t>
            </a:r>
            <a:endParaRPr lang="en-US" sz="768" dirty="0"/>
          </a:p>
        </p:txBody>
      </p:sp>
      <p:sp>
        <p:nvSpPr>
          <p:cNvPr id="17" name="Text 4"/>
          <p:cNvSpPr txBox="1"/>
          <p:nvPr/>
        </p:nvSpPr>
        <p:spPr>
          <a:xfrm>
            <a:off x="6962050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детям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62050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 подростки особенно уязвимы: они теряют доступ к образованию, безопасной среде и привычному кругу общения. Психологические последствия войны могут сопровождать их многие годы.
</a:t>
            </a:r>
            <a:endParaRPr lang="en-US" sz="768" dirty="0"/>
          </a:p>
        </p:txBody>
      </p:sp>
      <p:sp>
        <p:nvSpPr>
          <p:cNvPr id="19" name="Text 6"/>
          <p:cNvSpPr txBox="1"/>
          <p:nvPr/>
        </p:nvSpPr>
        <p:spPr>
          <a:xfrm>
            <a:off x="4778008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инфраструктуры
</a:t>
            </a:r>
            <a:endParaRPr lang="en-US" sz="1047" dirty="0"/>
          </a:p>
        </p:txBody>
      </p:sp>
      <p:sp>
        <p:nvSpPr>
          <p:cNvPr id="20" name="Text 7"/>
          <p:cNvSpPr txBox="1"/>
          <p:nvPr/>
        </p:nvSpPr>
        <p:spPr>
          <a:xfrm>
            <a:off x="4778008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больницы, дороги и системы водоснабжения становятся первыми жертвами конфликта. Их утрата замедляет восстановление территории и делает повседневное существование населения опасным и нестабильным.
</a:t>
            </a:r>
            <a:endParaRPr lang="en-US" sz="768" dirty="0"/>
          </a:p>
        </p:txBody>
      </p:sp>
      <p:sp>
        <p:nvSpPr>
          <p:cNvPr id="21" name="Text 8"/>
          <p:cNvSpPr txBox="1"/>
          <p:nvPr/>
        </p:nvSpPr>
        <p:spPr>
          <a:xfrm>
            <a:off x="2593967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перемещение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2593967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вынуждены покидать дома, чтобы спастись от обстрелов и разрушений. Это создаёт нагрузку на принимающие регионы, увеличивает число временных поселений и усложняет возвращение к нормальной жизни.
</a:t>
            </a:r>
            <a:endParaRPr lang="en-US" sz="7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направляются ресурсы в условиях милитаризации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бюджетных приоритетов, составлена по логике общественных расходов; не является официальной статистикой.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приоритет безопасности влияет на структуру бюджета и сужает пространство для социальных вложений.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обороны, тем меньше ресурсов остаётся на развитие человеческого капитала и устойчивости территории.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1793480"/>
            <a:ext cx="576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850" y="3488494"/>
            <a:ext cx="576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5375" y="1793480"/>
            <a:ext cx="576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5375" y="3546094"/>
            <a:ext cx="576000" cy="46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как основа разоружения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 фиксируют допустимые пределы вооружений и запрещают отдельные виды оружия. Они превращают вопрос силы в вопрос права, где действия государств оцениваются по общим обязательствам и процедурам контроля.
</a:t>
            </a:r>
            <a:endParaRPr lang="en-US" sz="950" dirty="0"/>
          </a:p>
        </p:txBody>
      </p:sp>
      <p:sp>
        <p:nvSpPr>
          <p:cNvPr id="14" name="Text 3"/>
          <p:cNvSpPr txBox="1"/>
          <p:nvPr/>
        </p:nvSpPr>
        <p:spPr>
          <a:xfrm>
            <a:off x="1290775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государств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511850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разоружения зависит от верификации, инспекций и международного мониторинга. Без прозрачности договоры остаются формальными, а доверие между странами не может стать устойчивой основой безопасности.
</a:t>
            </a:r>
            <a:endParaRPr lang="en-US" sz="1032" dirty="0"/>
          </a:p>
        </p:txBody>
      </p:sp>
      <p:sp>
        <p:nvSpPr>
          <p:cNvPr id="16" name="Text 5"/>
          <p:cNvSpPr txBox="1"/>
          <p:nvPr/>
        </p:nvSpPr>
        <p:spPr>
          <a:xfrm>
            <a:off x="1290775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соблюдения
</a:t>
            </a:r>
            <a:endParaRPr lang="en-US" sz="1500" dirty="0"/>
          </a:p>
        </p:txBody>
      </p:sp>
      <p:sp>
        <p:nvSpPr>
          <p:cNvPr id="17" name="Text 6"/>
          <p:cNvSpPr txBox="1"/>
          <p:nvPr/>
        </p:nvSpPr>
        <p:spPr>
          <a:xfrm>
            <a:off x="4885375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Женевские конвенции и связанные нормы ограничивают методы ведения войны и требуют беречь мирное население. Это особенно важно для городов, где военные действия быстро приводят к гуманитарным потерям и разрушению инфраструктуры.
</a:t>
            </a:r>
            <a:endParaRPr lang="en-US" sz="946" dirty="0"/>
          </a:p>
        </p:txBody>
      </p:sp>
      <p:sp>
        <p:nvSpPr>
          <p:cNvPr id="18" name="Text 7"/>
          <p:cNvSpPr txBox="1"/>
          <p:nvPr/>
        </p:nvSpPr>
        <p:spPr>
          <a:xfrm>
            <a:off x="5664300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гражданских
</a:t>
            </a:r>
            <a:endParaRPr lang="en-US" sz="1500" dirty="0"/>
          </a:p>
        </p:txBody>
      </p:sp>
      <p:sp>
        <p:nvSpPr>
          <p:cNvPr id="19" name="Text 8"/>
          <p:cNvSpPr txBox="1"/>
          <p:nvPr/>
        </p:nvSpPr>
        <p:spPr>
          <a:xfrm>
            <a:off x="4885375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сильные правовые нормы работают только при готовности государств выполнять обязательства. Поэтому дипломатия, участие международных организаций и согласованные меры давления делают разоружение реально действующим механизмом.
</a:t>
            </a:r>
            <a:endParaRPr lang="en-US" sz="935" dirty="0"/>
          </a:p>
        </p:txBody>
      </p:sp>
      <p:sp>
        <p:nvSpPr>
          <p:cNvPr id="20" name="Text 9"/>
          <p:cNvSpPr txBox="1"/>
          <p:nvPr/>
        </p:nvSpPr>
        <p:spPr>
          <a:xfrm>
            <a:off x="5664300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ответственность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714929"/>
            <a:ext cx="4637700" cy="24347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договоры по контролю над вооружениями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ОЗХО, международные договорные базы данных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ключевые международные соглашения, их дату принятия, основную цель и практический результат для безопасности.
</a:t>
            </a:r>
            <a:endParaRPr lang="en-US" sz="1477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договоры решают разные задачи, но вместе формируют единую систему сдерживания, контроля и сокращения наиболее опасных вооружений.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ООН и региональных организаций в поддержании мира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2875" y="218282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направляет миссии в зоны кризиса, чтобы наблюдать за прекращением огня, защищать гражданских и помогать сторонам удерживать конфликт в правовых рамках.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2875" y="174467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Миротворческие миссии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22925" y="2182775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Совбез ООН может вводить санкции и утверждать мандаты операций, когда требуется международное давление на стороны спора и согласованная реакция мирового сообщества.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2925" y="1744725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Совета Безопасности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24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ОБСЕ, Африканский союз и Лига арабских государств помогают вести переговоры ближе к месту конфликта, учитывая местные особенности и баланс интересов сторон.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24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посредничество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5122800" y="3849650"/>
            <a:ext cx="3751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мирных инициатив зависит от доступа наблюдателей, согласия участников и доверия к процедурам. Без этих условий даже сильные решения остаются ограниченными.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122800" y="3411600"/>
            <a:ext cx="37512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доверия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спор превращается в мирное урегулирование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от эскалации спора к прекращению насилия и послевоенному восстановлению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61" y="1226417"/>
            <a:ext cx="4241203" cy="2340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2786" y="1226417"/>
            <a:ext cx="4241203" cy="2340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и культура ненасилия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4294350"/>
            <a:ext cx="4241203" cy="5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районном молодёжном форуме старшеклассники обсуждали, как распознавать язык ненависти и не поддаваться на провокации в сети. После дискуссии участники подготовили совместную памятку о вежливом споре и проверке фактов, которую передали в школьные чаты и библиотеку.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428124" y="3606925"/>
            <a:ext cx="3924925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взаимопонимания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32773" y="4294350"/>
            <a:ext cx="4241203" cy="5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и учителя организовали сбор вещей для семей, пострадавших от конфликта. Рядом с пунктом помощи разместили стенд памяти, где школьники написали короткие истории о людях, которые сумели сохранить достоинство, взаимопомощь и уважение к другим.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4790849" y="3606925"/>
            <a:ext cx="3924925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вместо равнодушия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снижающие риск войны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международных подходов к предотвращению конфликтов; данные для иллюстрации, 2025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сравнивает не отдельные страны, а устойчивость ключевых механизмов безопасности. Она помогает увидеть, какие инструменты работают сильнее всего в долгосрочной перспективе.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надёжный результат дают контроль вооружений и постоянная дипломатия, особенно если они поддержаны доверием, прозрачностью и экономическими связями.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2243" y="1722043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1793" y="4301268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1793" y="3429568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81793" y="2593868"/>
            <a:ext cx="360000" cy="28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81793" y="814468"/>
            <a:ext cx="36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39459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миру в XXI веке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5664300" y="16122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Дезинформация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664175" y="18984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сообщения и пропаганда искажают восприятие событий, усиливают недоверие и провоцируют конфликты. Особенно быстро они распространяются через социальные сети и мессенджеры.
</a:t>
            </a:r>
            <a:endParaRPr lang="en-US" sz="798" dirty="0"/>
          </a:p>
        </p:txBody>
      </p:sp>
      <p:sp>
        <p:nvSpPr>
          <p:cNvPr id="18" name="Text 4"/>
          <p:cNvSpPr txBox="1"/>
          <p:nvPr/>
        </p:nvSpPr>
        <p:spPr>
          <a:xfrm>
            <a:off x="5664300" y="42273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пространств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664175" y="45135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угрозой оказываются не только линии фронта, но и города, транспортные узлы, энергетические сети и информационное пространство. География всё чаще изучает именно такие распределённые риски.
</a:t>
            </a:r>
            <a:endParaRPr lang="en-US" sz="715" dirty="0"/>
          </a:p>
        </p:txBody>
      </p:sp>
      <p:sp>
        <p:nvSpPr>
          <p:cNvPr id="20" name="Text 6"/>
          <p:cNvSpPr txBox="1"/>
          <p:nvPr/>
        </p:nvSpPr>
        <p:spPr>
          <a:xfrm>
            <a:off x="5664300" y="33556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системы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5664175" y="36418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снижают порог применения силы и делают столкновения более быстрыми. Это повышает риск ошибок, особенно если решения принимаются в сжатые сроки без достаточной проверки.
</a:t>
            </a:r>
            <a:endParaRPr lang="en-US" sz="820" dirty="0"/>
          </a:p>
        </p:txBody>
      </p:sp>
      <p:sp>
        <p:nvSpPr>
          <p:cNvPr id="22" name="Text 8"/>
          <p:cNvSpPr txBox="1"/>
          <p:nvPr/>
        </p:nvSpPr>
        <p:spPr>
          <a:xfrm>
            <a:off x="5664300" y="24839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конфликты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64175" y="27701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противостояния часто сочетают военные, экономические, информационные и дипломатические методы давления. Из-за этого граница между миром и войной становится менее заметной.
</a:t>
            </a:r>
            <a:endParaRPr lang="en-US" sz="747" dirty="0"/>
          </a:p>
        </p:txBody>
      </p:sp>
      <p:sp>
        <p:nvSpPr>
          <p:cNvPr id="24" name="Text 10"/>
          <p:cNvSpPr txBox="1"/>
          <p:nvPr/>
        </p:nvSpPr>
        <p:spPr>
          <a:xfrm>
            <a:off x="5664300" y="7405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664175" y="10267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Атаки на цифровые системы могут нарушать управление, связь и работу критической инфраструктуры. В условиях кризиса это ускоряет дестабилизацию и затрудняет проверку источников угрозы.
</a:t>
            </a:r>
            <a:endParaRPr lang="en-US" sz="78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школьников и молодёжи в культуру мира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с диалога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дискуссии и межкультурные проекты учат слышать чужую позицию, уважать различия и решать споры без агрессии. Такой опыт формирует привычку к аргументированному разговору вместо конфронтации.
</a:t>
            </a:r>
            <a:endParaRPr lang="en-US" sz="1119" dirty="0"/>
          </a:p>
        </p:txBody>
      </p:sp>
      <p:sp>
        <p:nvSpPr>
          <p:cNvPr id="12" name="Text 4"/>
          <p:cNvSpPr txBox="1"/>
          <p:nvPr/>
        </p:nvSpPr>
        <p:spPr>
          <a:xfrm>
            <a:off x="4812225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информацию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12225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Медиаграмотность помогает отличать факт от манипуляции и не распространять слухи, которые усиливают напряжённость. Это особенно важно в эпоху быстрых новостей и социальных сетей.
</a:t>
            </a:r>
            <a:endParaRPr lang="en-US" sz="1119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на практике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Волонтёрство, акции памяти и благотворительные инициативы показывают, что мир поддерживается конкретными действиями. Участие в них развивает ответственность и уважение к человеческому достоинству.
</a:t>
            </a:r>
            <a:endParaRPr lang="en-US" sz="1110" dirty="0"/>
          </a:p>
        </p:txBody>
      </p:sp>
      <p:sp>
        <p:nvSpPr>
          <p:cNvPr id="16" name="Text 8"/>
          <p:cNvSpPr txBox="1"/>
          <p:nvPr/>
        </p:nvSpPr>
        <p:spPr>
          <a:xfrm>
            <a:off x="4812225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уроки истории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12225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войн, прав человека и международного сотрудничества помогает видеть цену насилия и ценность договорённостей. Такой взгляд укрепляет гражданскую зрелость и личную позицию против войны.
</a:t>
            </a:r>
            <a:endParaRPr lang="en-US" sz="11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4544" y="2199550"/>
            <a:ext cx="5174911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меры демилитаризации и их эффект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SIPRI, международные соглашения по контролю над вооружениями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помогают снижать напряжённость, и какой результат они дают в реальной политике безопасности.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работает не одна мера, а их сочетание: ограничения, проверки и постоянная связь между сторонами заметно снижают риск случайной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требует не только надежды, но и правил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Демилитаризация становится реальным условием устойчивого развития, когда право, дипломатия и доверие поддерживаются действиями государств и общества. Именно тогда безопасность превращается в основу жизни, а не в источник новых угроз.
</a:t>
            </a:r>
            <a:endParaRPr lang="en-US" sz="151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2026-06-03T02:59:39Z</dcterms:created>
  <dcterms:modified xsi:type="dcterms:W3CDTF">2026-06-03T02:59:39Z</dcterms:modified>
</cp:coreProperties>
</file>