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31683" y="1684117"/>
            <a:ext cx="5641800" cy="18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Гавриил Романович Державин: поэт эпохи классицизма
</a:t>
            </a:r>
            <a:endParaRPr lang="en-US" sz="3400" dirty="0"/>
          </a:p>
        </p:txBody>
      </p:sp>
      <p:sp>
        <p:nvSpPr>
          <p:cNvPr id="7" name="Text 1"/>
          <p:cNvSpPr txBox="1"/>
          <p:nvPr/>
        </p:nvSpPr>
        <p:spPr>
          <a:xfrm>
            <a:off x="2355245" y="3880413"/>
            <a:ext cx="443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государственный деятель и обновитель русской оды.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XVIII век изменил страну, литературу и представления о роли человека. На этом фоне Державин соединил службу государству, интерес к просвещению и смелый поэтический взгляд на власть, справедливость и личную ответственность.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5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XVIII века: время перемен и строгих правил
</a:t>
            </a:r>
            <a:endParaRPr lang="en-US" sz="2653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Гавриил Державин родился 14 июля 1743 года в Казанской губернии в небогатой дворянской семье, поэтому с ранних лет привык рассчитывать прежде всего на собственные силы.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интерес к русской и татарской культуре расширял его кругозор. Такое детство сформировало наблюдательность, самостоятельность и уважение к разным традициям и людям.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получил домашнее образование и рано увлёкся чтением. Книги помогали ему узнавать мир шире, чем это было возможно в обычной дворянской семье без придворных связей.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происхождение поэта
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0717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1755" y="1226859"/>
            <a:ext cx="2559300" cy="19244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82905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1762 году Державин поступил на службу в Преображенский полк. Для молодого дворянина это был путь дисциплины, строгого порядка и постоянной проверки характера. Военная жизнь рано приучила его к ответственности и внимательному взгляду на людей.
</a:t>
            </a:r>
            <a:endParaRPr lang="en-US" sz="870" dirty="0"/>
          </a:p>
        </p:txBody>
      </p:sp>
      <p:sp>
        <p:nvSpPr>
          <p:cNvPr id="9" name="Text 1"/>
          <p:cNvSpPr txBox="1"/>
          <p:nvPr/>
        </p:nvSpPr>
        <p:spPr>
          <a:xfrm>
            <a:off x="2082905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в гвардию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46529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Тогда же он оказался среди событий, связанных с приходом Екатерины II к власти. Литературные опыты появились рядом со службой, но долго не приносили известности. Именно в этот период формировался будущий поэт, умеющий видеть и парадную сторону жизни, и её трудности.
</a:t>
            </a:r>
            <a:endParaRPr lang="en-US" sz="835" dirty="0"/>
          </a:p>
        </p:txBody>
      </p:sp>
      <p:sp>
        <p:nvSpPr>
          <p:cNvPr id="11" name="Text 3"/>
          <p:cNvSpPr txBox="1"/>
          <p:nvPr/>
        </p:nvSpPr>
        <p:spPr>
          <a:xfrm>
            <a:off x="4846529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успехи, которые ещё не заметили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службы и первые жизненные испытания
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Ода «Фелица» была написана в 1782 году и сразу сделала Державина известным. В ней торжественный жанр неожиданно стал ближе к живой речи и реальной жизни.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произведения объясняется сочетанием похвалы, сатиры и бытовых деталей. Читатели увидели, что в высокой поэзии может звучать не только торжество, но и наблюдение за повседневным поведением людей.
</a:t>
            </a:r>
            <a:endParaRPr lang="en-US" sz="1329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Екатерина II изображена как мудрая правительница, а придворные привычки показаны с мягкой иронией. Такой взгляд сделал оды Державина не только возвышенными, но и очень современными для своего времени.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большой успех: ода «Фелица»
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даты показывают, как служба, поэзия и общественная деятельность развивались у Державина одновременно.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достижения приходятся на годы активной службы: литературная слава выросла из жизненного опыта и наблюдений за государством.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из школьного курса литературы и историко-литературных справочников
</a:t>
            </a:r>
            <a:endParaRPr lang="en-US" sz="83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этапы жизни и творчества Державина
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5494" y="1710453"/>
            <a:ext cx="432000" cy="43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96505" y="1710453"/>
            <a:ext cx="432000" cy="43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6167" y="1710453"/>
            <a:ext cx="432000" cy="43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75830" y="1753653"/>
            <a:ext cx="432000" cy="345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Государственная служба Державина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Державин управлял Олонецкой и Тамбовской губерниями. На этих должностях он сталкивался с реальными проблемами местной власти и хорошо понимал, как важно соблюдать порядок и закон.
</a:t>
            </a:r>
            <a:endParaRPr lang="en-US" sz="1028" dirty="0"/>
          </a:p>
        </p:txBody>
      </p:sp>
      <p:sp>
        <p:nvSpPr>
          <p:cNvPr id="11" name="Text 2"/>
          <p:cNvSpPr txBox="1"/>
          <p:nvPr/>
        </p:nvSpPr>
        <p:spPr>
          <a:xfrm>
            <a:off x="521494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Губернаторская работа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7002506" y="26617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Государственная служба дала ему материал для размышлений о долге, власти и ответственности. Именно поэтому его стихи звучат не отвлечённо, а очень жизненно и убедительно.
</a:t>
            </a:r>
            <a:endParaRPr lang="en-US" sz="1080" dirty="0"/>
          </a:p>
        </p:txBody>
      </p:sp>
      <p:sp>
        <p:nvSpPr>
          <p:cNvPr id="13" name="Text 4"/>
          <p:cNvSpPr txBox="1"/>
          <p:nvPr/>
        </p:nvSpPr>
        <p:spPr>
          <a:xfrm>
            <a:off x="7002505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Опыт, ставший поэзией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842168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он стал сенатором и министром юстиции. Эти посты требовали твёрдости, внимания к закону и умения принимать решения, влияющие на всю страну.
</a:t>
            </a:r>
            <a:endParaRPr lang="en-US" sz="1139" dirty="0"/>
          </a:p>
        </p:txBody>
      </p:sp>
      <p:sp>
        <p:nvSpPr>
          <p:cNvPr id="15" name="Text 6"/>
          <p:cNvSpPr txBox="1"/>
          <p:nvPr/>
        </p:nvSpPr>
        <p:spPr>
          <a:xfrm>
            <a:off x="4842167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должности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2681831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выступал против взяточничества и злоупотреблений. Для Державина служба была не только карьерой, но и обязанностью добиваться честности в управлении и уважения к людям.
</a:t>
            </a:r>
            <a:endParaRPr lang="en-US" sz="1092" dirty="0"/>
          </a:p>
        </p:txBody>
      </p:sp>
      <p:sp>
        <p:nvSpPr>
          <p:cNvPr id="17" name="Text 8"/>
          <p:cNvSpPr txBox="1"/>
          <p:nvPr/>
        </p:nvSpPr>
        <p:spPr>
          <a:xfrm>
            <a:off x="2681831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справедливости
</a:t>
            </a:r>
            <a:endParaRPr lang="en-US" sz="1400" dirty="0"/>
          </a:p>
        </p:txBody>
      </p:sp>
      <p:sp>
        <p:nvSpPr>
          <p:cNvPr id="18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3462" y="1647777"/>
            <a:ext cx="4276012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собраны самые известные произведения поэта и их основные темы.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показывают широкий круг тем: от государственной сатиры до философских размышлений о жизни и славе.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и литературоведческие справочники по творчеству Г. Р. Державина
</a:t>
            </a:r>
            <a:endParaRPr lang="en-US" sz="926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произведения Державина
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и власть в стихах Державина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32185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Державин не просто хвалил правителей. Он напоминал, что сильный человек обязан помнить о законе, совести и справедливости, иначе власть теряет нравственный смысл.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4439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стихах звучит прямой разговор о долге. Поэт оценивает не только поступки отдельных людей, но и то, как государство должно относиться к подданным.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2185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 для него слово ответственности. Тот, кто управляет другими, должен отвечать за свои решения и не прятаться за высокое положение или титул.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44439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смелая позиция выделяла Державина среди поэтов XVIII века. Его произведения показывали, что литература может говорить о власти честно и открыто.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1236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Державин умел соединять торжественные слова с простыми наблюдениями из жизни. Благодаря этому его стихи звучат не сухо и не книжно, а живо, как разговор человека, который одновременно размышляет и чувствует.
</a:t>
            </a:r>
            <a:endParaRPr lang="en-US" sz="1018" dirty="0"/>
          </a:p>
        </p:txBody>
      </p:sp>
      <p:sp>
        <p:nvSpPr>
          <p:cNvPr id="9" name="Text 1"/>
          <p:cNvSpPr txBox="1"/>
          <p:nvPr/>
        </p:nvSpPr>
        <p:spPr>
          <a:xfrm>
            <a:off x="531236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и живое рядом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050588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Державин любил яркие сравнения, сильные образы и необычные сочетания слов. Поэтому его стихи легко запоминаются, а старинная рукопись или книга в руках читателя выглядит как живая часть литературной истории.
</a:t>
            </a:r>
            <a:endParaRPr lang="en-US" sz="1054" dirty="0"/>
          </a:p>
        </p:txBody>
      </p:sp>
      <p:sp>
        <p:nvSpPr>
          <p:cNvPr id="11" name="Text 3"/>
          <p:cNvSpPr txBox="1"/>
          <p:nvPr/>
        </p:nvSpPr>
        <p:spPr>
          <a:xfrm>
            <a:off x="6050590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Образность, которую легко представить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92274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произведениях можно заметить мягкую насмешку и неожиданные повороты мысли. Ирония помогала поэту говорить о серьёзном без скуки и показывала недостатки людей особенно ясно и убедительно.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292275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Ирония, которая делает стих острее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поэзии Державина
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поэт соединяет наблюдение, торжественную тему, личную оценку и гражданский вывод.
</a:t>
            </a:r>
            <a:endParaRPr lang="en-US" sz="1225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создаётся ода у Державина
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76640" y="3137594"/>
            <a:ext cx="243000" cy="32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0830" y="3155594"/>
            <a:ext cx="324000" cy="28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24381" y="1539483"/>
            <a:ext cx="324000" cy="324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70191" y="1539483"/>
            <a:ext cx="243000" cy="324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Философские темы в творчестве поэта
</a:t>
            </a:r>
            <a:endParaRPr lang="en-US" sz="2700" dirty="0"/>
          </a:p>
        </p:txBody>
      </p:sp>
      <p:sp>
        <p:nvSpPr>
          <p:cNvPr id="14" name="Text 1"/>
          <p:cNvSpPr txBox="1"/>
          <p:nvPr/>
        </p:nvSpPr>
        <p:spPr>
          <a:xfrm>
            <a:off x="1136140" y="349212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Державин часто напоминает, что время идёт быстро и незаметно. В его стихах человек видит, как меняются сила, слава и жизненные планы, а значит, должен ценить каждый прожитый день.
</a:t>
            </a:r>
            <a:endParaRPr lang="en-US" sz="900" dirty="0"/>
          </a:p>
        </p:txBody>
      </p:sp>
      <p:sp>
        <p:nvSpPr>
          <p:cNvPr id="15" name="Text 2"/>
          <p:cNvSpPr txBox="1"/>
          <p:nvPr/>
        </p:nvSpPr>
        <p:spPr>
          <a:xfrm>
            <a:off x="1570971" y="314184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4130830" y="349212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Державин показывает, что слава не вечна и не должна становиться главной целью. Поэт сравнивает её с кратким блеском, который исчезает, если в человеке нет правды и внутреннего достоинства.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4565662" y="314184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Слава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624381" y="189401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6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оде «Бог» человек показан частью огромной Вселенной. Такое понимание делает поэзию Державина глубокой: он соединяет личные чувства с размышлением о порядке мироздания и месте человека в нём.
</a:t>
            </a:r>
            <a:endParaRPr lang="en-US" sz="864" dirty="0"/>
          </a:p>
        </p:txBody>
      </p:sp>
      <p:sp>
        <p:nvSpPr>
          <p:cNvPr id="19" name="Text 6"/>
          <p:cNvSpPr txBox="1"/>
          <p:nvPr/>
        </p:nvSpPr>
        <p:spPr>
          <a:xfrm>
            <a:off x="6059213" y="154373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и человек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2629691" y="189401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смерти у поэта не только печальная, но и серьёзная, заставляющая думать. Она помогает понять, что земная жизнь ограничена, а потому важны совесть, добрые дела и честная память о человеке.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3064522" y="154373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Смерть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70193" y="3205022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1743–1816
</a:t>
            </a:r>
            <a:pPr algn="ctr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Державина пришлась на переходную эпоху: от строгого классицизма к более свободной литературе, в которой важнее стала личность автора и живой человеческий голос.
</a:t>
            </a:r>
            <a:endParaRPr lang="en-US" sz="1348" dirty="0"/>
          </a:p>
        </p:txBody>
      </p:sp>
      <p:sp>
        <p:nvSpPr>
          <p:cNvPr id="8" name="Text 1"/>
          <p:cNvSpPr txBox="1"/>
          <p:nvPr/>
        </p:nvSpPr>
        <p:spPr>
          <a:xfrm>
            <a:off x="4763897" y="3205022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Пушкиным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выражения, смелая интонация и внимание к человеку у Державина помогли подготовить почву для поэзии Пушкина, где эти качества получили новое развитие.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017045" y="1461473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1815 год
</a:t>
            </a:r>
            <a:pPr algn="ctr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экзамене в Царскосельском лицее Державин услышал юного Пушкина. Этот эпизод стал знаком смены литературных поколений и вошёл в историю русской культуры.
</a:t>
            </a:r>
            <a:endParaRPr lang="en-US" sz="1348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Державин и Пушкин
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у Державина часто переплетаются: размышления о человеке сочетаются с гражданским взглядом и философскими вопросами.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Поэзию Державина объединяет мысль об ответственности человека: перед собой, обществом и временем.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 основным мотивам творчества Г. Р. Державина
</a:t>
            </a:r>
            <a:endParaRPr lang="en-US" sz="883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поэзии Державина
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2185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Державин был дважды женат, и семья занимала важное место в его жизни. Домашний круг поддерживал его в годы служебной нагрузки и помогал сохранять внутреннее равновесие.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246817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Званка стала для него местом тихой сосредоточенной работы. После долгих лет государственной службы именно здесь Державин мог размышлять о прошлом и завершать поздние литературные замыслы.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289501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ухода со службы он поселился в имении Званка под Новгородом. Здесь поэт занимался стихами, записками о прожитой жизни и хозяйственными делами, сочетая труд и спокойствие.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жизнь и последние годы в Званке
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3508" y="1179577"/>
            <a:ext cx="2634304" cy="317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185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1803 года Державин больше времени отдавал литературе, запискам и общественным делам. Он умер 20 июля 1816 года в Званке, завершив долгий путь служения и творчества.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246817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Поэта похоронили в Хутынском монастыре. Место его захоронения и усадьба Званка напоминают о человеке, который умел соединять государственную службу, поэзию и личное достоинство.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 жизни и память о поэте
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748103"/>
            <a:ext cx="4356600" cy="21270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3169" y="4157513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Г. Р. Державина, XVIII век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5234903" y="1784774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показывает, чем поэт изменил русскую поэзию и почему его имя сохранилось в культурной памяти.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34903" y="2872070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Державин сделал поэзию более живой и выразительной, а также приблизил её к речи и мыслям реального человека.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Державин важен для русской литературы
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военная и государственная служба привели поэта к признанию в литературе.
</a:t>
            </a:r>
            <a:endParaRPr lang="en-US" sz="1358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Державина от службы к литературной славе
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5494" y="1710453"/>
            <a:ext cx="432000" cy="43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23505" y="1710453"/>
            <a:ext cx="378000" cy="43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6167" y="1734453"/>
            <a:ext cx="432000" cy="384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2830" y="1710453"/>
            <a:ext cx="378000" cy="43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Державин остаётся современным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Державина важно не только восхищение властью, но и требование честности. Он напоминает, что сильный человек обязан отвечать за свои поступки перед законом и совестью.
</a:t>
            </a:r>
            <a:endParaRPr lang="en-US" sz="1092" dirty="0"/>
          </a:p>
        </p:txBody>
      </p:sp>
      <p:sp>
        <p:nvSpPr>
          <p:cNvPr id="11" name="Text 2"/>
          <p:cNvSpPr txBox="1"/>
          <p:nvPr/>
        </p:nvSpPr>
        <p:spPr>
          <a:xfrm>
            <a:off x="521494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Справедливость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7002506" y="26617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Слава, смерть, время и совесть не теряют смысла. Державин задаёт вопросы, которые остаются важными для любого поколения, поэтому его поэзия звучит не как музейный текст, а как разговор.
</a:t>
            </a:r>
            <a:endParaRPr lang="en-US" sz="1082" dirty="0"/>
          </a:p>
        </p:txBody>
      </p:sp>
      <p:sp>
        <p:nvSpPr>
          <p:cNvPr id="13" name="Text 4"/>
          <p:cNvSpPr txBox="1"/>
          <p:nvPr/>
        </p:nvSpPr>
        <p:spPr>
          <a:xfrm>
            <a:off x="7002505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Вечные вопросы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842168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Державина входят в школьную программу не случайно. Они помогают увидеть, как литература говорит о нравственном выборе, власти, времени и личной ответственности.
</a:t>
            </a:r>
            <a:endParaRPr lang="en-US" sz="1092" dirty="0"/>
          </a:p>
        </p:txBody>
      </p:sp>
      <p:sp>
        <p:nvSpPr>
          <p:cNvPr id="15" name="Text 6"/>
          <p:cNvSpPr txBox="1"/>
          <p:nvPr/>
        </p:nvSpPr>
        <p:spPr>
          <a:xfrm>
            <a:off x="4842167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значение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2681831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не скрывает живую человеческую сторону жизни: чувства, сомнения, достоинство и страх перед ошибкой. Поэтому его стихи легко понимать даже современному читателю школьного возраста.
</a:t>
            </a:r>
            <a:endParaRPr lang="en-US" sz="1092" dirty="0"/>
          </a:p>
        </p:txBody>
      </p:sp>
      <p:sp>
        <p:nvSpPr>
          <p:cNvPr id="17" name="Text 8"/>
          <p:cNvSpPr txBox="1"/>
          <p:nvPr/>
        </p:nvSpPr>
        <p:spPr>
          <a:xfrm>
            <a:off x="2681831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человеку
</a:t>
            </a:r>
            <a:endParaRPr lang="en-US" sz="1400" dirty="0"/>
          </a:p>
        </p:txBody>
      </p:sp>
      <p:sp>
        <p:nvSpPr>
          <p:cNvPr id="18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2186" y="2128156"/>
            <a:ext cx="64797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Державин: поэт, который изменил русскую поэзию
</a:t>
            </a:r>
            <a:endParaRPr lang="en-US" sz="2609" dirty="0"/>
          </a:p>
        </p:txBody>
      </p:sp>
      <p:sp>
        <p:nvSpPr>
          <p:cNvPr id="5" name="Text 1"/>
          <p:cNvSpPr txBox="1"/>
          <p:nvPr/>
        </p:nvSpPr>
        <p:spPr>
          <a:xfrm>
            <a:off x="1481270" y="2864575"/>
            <a:ext cx="61728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Державин показал, что ода может быть не только торжественной, но и живой, личной, смелой. Его творчество связало классицизм с новой литературой и подготовило путь Пушкину.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2026-05-22T18:27:36Z</dcterms:created>
  <dcterms:modified xsi:type="dcterms:W3CDTF">2026-05-22T18:27:36Z</dcterms:modified>
</cp:coreProperties>
</file>