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jpeg"/><Relationship Id="rId5" Type="http://schemas.openxmlformats.org/officeDocument/2006/relationships/image" Target="../media/image-11-5.png"/><Relationship Id="rId6" Type="http://schemas.openxmlformats.org/officeDocument/2006/relationships/image" Target="../media/image-11-6.jpeg"/><Relationship Id="rId7" Type="http://schemas.openxmlformats.org/officeDocument/2006/relationships/image" Target="../media/image-11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jpe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91679" y="-15625"/>
            <a:ext cx="4151742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0525" y="342150"/>
            <a:ext cx="3771900" cy="35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80525" y="1702063"/>
            <a:ext cx="4528500" cy="229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 слов разных частей речи
</a:t>
            </a:r>
            <a:pPr algn="l" indent="0" marL="0">
              <a:lnSpc>
                <a:spcPct val="9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9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одно слово меняет роль и смысл в предложении
</a:t>
            </a:r>
            <a:endParaRPr lang="en-US" sz="3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40100" y="684430"/>
            <a:ext cx="3992100" cy="3886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19351" y="634450"/>
            <a:ext cx="3896400" cy="13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изучать омонимию в 7 классе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722225" y="2453325"/>
            <a:ext cx="3490800" cy="198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точнее читать и писать: одна и та же форма слова может относиться к разным частям речи, а значит, требовать внимательного разбора по контексту.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051900" y="1615825"/>
            <a:ext cx="3150600" cy="183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части речи чаще всего встречаются в школьных примерах омонимии: существительное, глагол и местоимение.
</a:t>
            </a:r>
            <a:endParaRPr lang="en-US" sz="4600" dirty="0"/>
          </a:p>
        </p:txBody>
      </p:sp>
      <p:sp>
        <p:nvSpPr>
          <p:cNvPr id="5" name="Text 1"/>
          <p:cNvSpPr txBox="1"/>
          <p:nvPr/>
        </p:nvSpPr>
        <p:spPr>
          <a:xfrm>
            <a:off x="5051900" y="3686392"/>
            <a:ext cx="3150600" cy="41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9750" y="2212700"/>
            <a:ext cx="3440700" cy="11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эти группы чаще всего совпадают по форме и требуют сравнения по смыслу и грамматическим признакам.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3663" y="2035611"/>
            <a:ext cx="3812100" cy="165377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74850" y="770375"/>
            <a:ext cx="5930100" cy="5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омонимии разных частей речи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955850" y="1924450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одинаковая форма слова может выполнять разные грамматические роли и обозначать разное значение.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955850" y="3098925"/>
            <a:ext cx="2702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слова сама по себе не определяет часть речи: решающими становятся значение и контекст.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974850" y="4410350"/>
            <a:ext cx="27021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3425" y="2561402"/>
            <a:ext cx="8662800" cy="159889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47025" y="4237225"/>
            <a:ext cx="7887900" cy="55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70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контекст помогает понять значение слова
</a:t>
            </a:r>
            <a:endParaRPr lang="en-US" sz="2709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3337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Окружение подсказывает смысл омонима: если рядом есть зависимые слова, предлог или уточнение, определить часть речи становится гораздо легче.
</a:t>
            </a:r>
            <a:endParaRPr lang="en-US" sz="946" dirty="0"/>
          </a:p>
        </p:txBody>
      </p:sp>
      <p:sp>
        <p:nvSpPr>
          <p:cNvPr id="12" name="Text 3"/>
          <p:cNvSpPr txBox="1"/>
          <p:nvPr/>
        </p:nvSpPr>
        <p:spPr>
          <a:xfrm>
            <a:off x="25428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глагола обычно можно заметить время, число, лицо или форму приказа. Эти признаки помогают отличить действие от названия предмета.
</a:t>
            </a:r>
            <a:endParaRPr lang="en-US" sz="946" dirty="0"/>
          </a:p>
        </p:txBody>
      </p:sp>
      <p:sp>
        <p:nvSpPr>
          <p:cNvPr id="13" name="Text 4"/>
          <p:cNvSpPr txBox="1"/>
          <p:nvPr/>
        </p:nvSpPr>
        <p:spPr>
          <a:xfrm>
            <a:off x="47519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существительного важны вопросы кто? что? , падежная форма и связь с прилагательным или предлогом. Так слово получает точную грамматическую роль.
</a:t>
            </a:r>
            <a:endParaRPr lang="en-US" sz="882" dirty="0"/>
          </a:p>
        </p:txBody>
      </p:sp>
      <p:sp>
        <p:nvSpPr>
          <p:cNvPr id="14" name="Text 5"/>
          <p:cNvSpPr txBox="1"/>
          <p:nvPr/>
        </p:nvSpPr>
        <p:spPr>
          <a:xfrm>
            <a:off x="6961050" y="1327650"/>
            <a:ext cx="1818900" cy="90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разных предложения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фраз «На плите стоит старая печь» и «Я люблю печь пироги» показывает, что одна форма может обозначать предмет или действие.
</a:t>
            </a:r>
            <a:endParaRPr lang="en-US" sz="968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пары частей речи совпадают чаще всего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типичные учебные случаи, с которыми школьники чаще всего встречаются на уроках и в упражнениях.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заметны совпадения существительного и глагола; другие пары встречаются реже, но тоже требуют внимательного разбора.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распределение по типичным примерам школьного курса русского языка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1381" y="1387800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219188" y="1387800"/>
            <a:ext cx="267900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3953738" y="13878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688288" y="1387800"/>
            <a:ext cx="267900" cy="2679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7397638" y="1394430"/>
            <a:ext cx="318300" cy="25464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00433" y="435725"/>
            <a:ext cx="5806800" cy="63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 между существительным и глаголом
</a:t>
            </a:r>
            <a:endParaRPr lang="en-US" sz="2200" dirty="0"/>
          </a:p>
        </p:txBody>
      </p:sp>
      <p:sp>
        <p:nvSpPr>
          <p:cNvPr id="14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4021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может называть предмет для обогрева или действие приготовления пищи. Различить значения помогает форма предложения и смысл окружающих слов.
</a:t>
            </a:r>
            <a:endParaRPr lang="en-US" sz="1300" dirty="0"/>
          </a:p>
        </p:txBody>
      </p:sp>
      <p:sp>
        <p:nvSpPr>
          <p:cNvPr id="16" name="Text 3"/>
          <p:cNvSpPr txBox="1"/>
          <p:nvPr/>
        </p:nvSpPr>
        <p:spPr>
          <a:xfrm>
            <a:off x="21366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Стекло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одном случае это существительное, обозначающее материал. В другом — форма глагола, связанная с движением или истечением чего-либо.
</a:t>
            </a:r>
            <a:endParaRPr lang="en-US" sz="1300" dirty="0"/>
          </a:p>
        </p:txBody>
      </p:sp>
      <p:sp>
        <p:nvSpPr>
          <p:cNvPr id="17" name="Text 4"/>
          <p:cNvSpPr txBox="1"/>
          <p:nvPr/>
        </p:nvSpPr>
        <p:spPr>
          <a:xfrm>
            <a:off x="38712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Лук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 легко спутать: это может быть овощ, а может — предмет для стрельбы. В каждом случае часть речи и значение разные.
</a:t>
            </a:r>
            <a:endParaRPr lang="en-US" sz="1300" dirty="0"/>
          </a:p>
        </p:txBody>
      </p:sp>
      <p:sp>
        <p:nvSpPr>
          <p:cNvPr id="18" name="Text 5"/>
          <p:cNvSpPr txBox="1"/>
          <p:nvPr/>
        </p:nvSpPr>
        <p:spPr>
          <a:xfrm>
            <a:off x="560578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отсутствие войны или окружающий мир. Чтобы выбрать верное значение, нужно учитывать тему предложения и грамматическую связь.
</a:t>
            </a:r>
            <a:endParaRPr lang="en-US" sz="1300" dirty="0"/>
          </a:p>
        </p:txBody>
      </p:sp>
      <p:sp>
        <p:nvSpPr>
          <p:cNvPr id="19" name="Text 6"/>
          <p:cNvSpPr txBox="1"/>
          <p:nvPr/>
        </p:nvSpPr>
        <p:spPr>
          <a:xfrm>
            <a:off x="7340338" y="1840941"/>
            <a:ext cx="1504200" cy="28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Коса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обозначать прическу, сельскохозяйственный инструмент или узкую полоску суши. В предложении решает не форма, а контекст.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368961" y="-15625"/>
            <a:ext cx="2772879" cy="5172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464925" y="283525"/>
            <a:ext cx="5490900" cy="73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 с местоимениями и формами глагола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4025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местоимение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мой, твой, наш может быть притяжательным местоимением. Тогда она указывает на принадлежность и отвечает на вопрос чьё?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94025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как приказ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«Мой руки!» та же форма становится глаголом в повелительном наклонении. Здесь она выражает действие и обращение к собеседнику.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465588" y="18594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Важен вопрос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какой? чьё? и связано с предметом, это местоимение. Если передаёт действие, нужно искать глагол.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3465588" y="3849550"/>
            <a:ext cx="23316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по смыслу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 ошибиться, школьнику полезно читать фразу целиком и смотреть, выражает ли слово признак принадлежности или побуждение к действию.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определить часть речи омонима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анализа слова в предложении по смыслу и грамматическим признакам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1"/>
          <p:cNvSpPr txBox="1"/>
          <p:nvPr/>
        </p:nvSpPr>
        <p:spPr>
          <a:xfrm>
            <a:off x="434800" y="2287105"/>
            <a:ext cx="1739700" cy="218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значений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многозначности значения связаны между собой общим смыслом. Например, ручка может быть частью тела и предметом для письма.
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6439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омонимии общего значения нет. Лук как овощ и лук как оружие совпадают только по форме, но не по происхождению и смыслу.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8530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Словарь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обычно записывают в одной словарной статье, а омонимы — в разных статьях, потому что это разные языковые единицы.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7062100" y="2261875"/>
            <a:ext cx="1739700" cy="22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не перепутать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значения можно объяснить как близкие и связанные, это многозначность. Если связь не ощущается, скорее всего, перед нами омонимы.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547025" y="586225"/>
            <a:ext cx="81078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 и многозначность: не одно и то же
</a:t>
            </a:r>
            <a:endParaRPr lang="en-US" sz="26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275" y="1510607"/>
            <a:ext cx="2272200" cy="148003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1875" y="1510607"/>
            <a:ext cx="2272200" cy="148003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44475" y="1510607"/>
            <a:ext cx="2272200" cy="148003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0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903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в языке встречаются слова, которые звучат и пишутся одинаково, хотя появились из разных корней и обозначают не одно и то же. Так случилось со словом «мир»: в одном значении оно связано с отсутствием войны, а в другом — с жизнью людей и вселенной.
</a:t>
            </a:r>
            <a:endParaRPr lang="en-US" sz="854" dirty="0"/>
          </a:p>
        </p:txBody>
      </p:sp>
      <p:sp>
        <p:nvSpPr>
          <p:cNvPr id="12" name="Text 3"/>
          <p:cNvSpPr txBox="1"/>
          <p:nvPr/>
        </p:nvSpPr>
        <p:spPr>
          <a:xfrm>
            <a:off x="5903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слова — одна форма
</a:t>
            </a:r>
            <a:endParaRPr lang="en-US" sz="1375" dirty="0"/>
          </a:p>
        </p:txBody>
      </p:sp>
      <p:sp>
        <p:nvSpPr>
          <p:cNvPr id="13" name="Text 4"/>
          <p:cNvSpPr txBox="1"/>
          <p:nvPr/>
        </p:nvSpPr>
        <p:spPr>
          <a:xfrm>
            <a:off x="34929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омонимов возникла потому, что старые формы со временем изменились и стали совпадать с другими словами. Бывшие различия стерлись, а современный язык сохранил одинаковое звучание и написание. Поэтому похожие слова могут иметь совершенно разное происхождение.
</a:t>
            </a:r>
            <a:endParaRPr lang="en-US" sz="825" dirty="0"/>
          </a:p>
        </p:txBody>
      </p:sp>
      <p:sp>
        <p:nvSpPr>
          <p:cNvPr id="14" name="Text 5"/>
          <p:cNvSpPr txBox="1"/>
          <p:nvPr/>
        </p:nvSpPr>
        <p:spPr>
          <a:xfrm>
            <a:off x="34929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 истории языка
</a:t>
            </a:r>
            <a:endParaRPr lang="en-US" sz="1400" dirty="0"/>
          </a:p>
        </p:txBody>
      </p:sp>
      <p:sp>
        <p:nvSpPr>
          <p:cNvPr id="15" name="Text 6"/>
          <p:cNvSpPr txBox="1"/>
          <p:nvPr/>
        </p:nvSpPr>
        <p:spPr>
          <a:xfrm>
            <a:off x="6395500" y="3632625"/>
            <a:ext cx="2163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к совпадению приводят сокращение слов, переосмысление и исторические изменения в грамматике. В результате слово выглядит одинаково, но в предложении ведёт себя по-разному. Именно поэтому важно смотреть не только на форму, но и на контекст.
</a:t>
            </a:r>
            <a:endParaRPr lang="en-US" sz="875" dirty="0"/>
          </a:p>
        </p:txBody>
      </p:sp>
      <p:sp>
        <p:nvSpPr>
          <p:cNvPr id="16" name="Text 7"/>
          <p:cNvSpPr txBox="1"/>
          <p:nvPr/>
        </p:nvSpPr>
        <p:spPr>
          <a:xfrm>
            <a:off x="6395501" y="3093275"/>
            <a:ext cx="2163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форма — несколько путей
</a:t>
            </a:r>
            <a:endParaRPr lang="en-US" sz="1375" dirty="0"/>
          </a:p>
        </p:txBody>
      </p:sp>
      <p:sp>
        <p:nvSpPr>
          <p:cNvPr id="17" name="Text 8"/>
          <p:cNvSpPr txBox="1"/>
          <p:nvPr/>
        </p:nvSpPr>
        <p:spPr>
          <a:xfrm>
            <a:off x="628050" y="211800"/>
            <a:ext cx="78879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слова становятся омонимами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омонимии по частям речи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пары чаще всего встречаются в школьных примерах и упражнениях по разбору слов.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совпадают существительные и глаголы; именно такие слова требуют особенно внимательной проверки в предложении.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русского языка, 7 класс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500" y="1747407"/>
            <a:ext cx="4053600" cy="119153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4700" y="181525"/>
            <a:ext cx="8207100" cy="849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школьники чаще всего ошибаются
</a:t>
            </a:r>
            <a:endParaRPr lang="en-US" sz="1900" dirty="0"/>
          </a:p>
        </p:txBody>
      </p:sp>
      <p:sp>
        <p:nvSpPr>
          <p:cNvPr id="10" name="Text 1"/>
          <p:cNvSpPr txBox="1"/>
          <p:nvPr/>
        </p:nvSpPr>
        <p:spPr>
          <a:xfrm>
            <a:off x="5292450" y="3280800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Спешат при разборе
</a:t>
            </a:r>
            <a:pPr algn="l" indent="0" marL="0">
              <a:lnSpc>
                <a:spcPct val="100000"/>
              </a:lnSpc>
              <a:buNone/>
            </a:pPr>
            <a:r>
              <a:rPr lang="en-US" sz="98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особенно заметны в коротких предложениях, где мало подсказок. Чтобы избежать неточности, нужно читать фразу целиком и сравнивать слово с известными омонимами из урока.
</a:t>
            </a:r>
            <a:endParaRPr lang="en-US" sz="980" dirty="0"/>
          </a:p>
        </p:txBody>
      </p:sp>
      <p:sp>
        <p:nvSpPr>
          <p:cNvPr id="11" name="Text 2"/>
          <p:cNvSpPr txBox="1"/>
          <p:nvPr/>
        </p:nvSpPr>
        <p:spPr>
          <a:xfrm>
            <a:off x="994800" y="161820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вопрос к слову
</a:t>
            </a:r>
            <a:pPr algn="l" indent="0" marL="0">
              <a:lnSpc>
                <a:spcPct val="100000"/>
              </a:lnSpc>
              <a:buNone/>
            </a:pPr>
            <a:r>
              <a:rPr lang="en-US" sz="8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ученик задаёт вопрос только по внешней форме, он легко принимает глагол за существительное или наоборот. Нужно сначала понять смысл слова в предложении, а затем проверять его грамматические признаки.
</a:t>
            </a:r>
            <a:endParaRPr lang="en-US" sz="893" dirty="0"/>
          </a:p>
        </p:txBody>
      </p:sp>
      <p:sp>
        <p:nvSpPr>
          <p:cNvPr id="12" name="Text 3"/>
          <p:cNvSpPr txBox="1"/>
          <p:nvPr/>
        </p:nvSpPr>
        <p:spPr>
          <a:xfrm>
            <a:off x="994800" y="2818054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соседние слова
</a:t>
            </a:r>
            <a:pPr algn="l" indent="0" marL="0">
              <a:lnSpc>
                <a:spcPct val="100000"/>
              </a:lnSpc>
              <a:buNone/>
            </a:pPr>
            <a:r>
              <a:rPr lang="en-US" sz="99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 часто раскрывается через окружение: предлог, зависимое слово, прилагательное рядом или форма глагола. Когда эти подсказки пропускают, слово «печь» или «мой» толкуют неправильно.
</a:t>
            </a:r>
            <a:endParaRPr lang="en-US" sz="997" dirty="0"/>
          </a:p>
        </p:txBody>
      </p:sp>
      <p:sp>
        <p:nvSpPr>
          <p:cNvPr id="13" name="Text 4"/>
          <p:cNvSpPr txBox="1"/>
          <p:nvPr/>
        </p:nvSpPr>
        <p:spPr>
          <a:xfrm>
            <a:off x="994800" y="4022479"/>
            <a:ext cx="3121200" cy="67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Смешивают значение и часть речи
</a:t>
            </a:r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Школьники иногда думают, что одно значение всегда связано с одной частью речи. Но слово может обозначать предмет, действие или признак в разных контекстах, сохраняя одинаковый внешний вид.
</a:t>
            </a:r>
            <a:endParaRPr lang="en-US" sz="996" dirty="0"/>
          </a:p>
        </p:txBody>
      </p:sp>
      <p:sp>
        <p:nvSpPr>
          <p:cNvPr id="14" name="Text 5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4613" y="2204452"/>
            <a:ext cx="3812100" cy="1205296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разных частей речи для сравнения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5650475" y="1695850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увидеть, почему одинаковая форма слова не даёт одинакового грамматического ответа.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5650475" y="3022725"/>
            <a:ext cx="26310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вопросу и грамматическим изменениям можно быстро отличить часть речи, даже если слово выглядит одинаково.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729225" y="4402625"/>
            <a:ext cx="3702900" cy="373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9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135019" y="1844204"/>
            <a:ext cx="234413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21306" y="1844204"/>
            <a:ext cx="301388" cy="267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757825" y="1844204"/>
            <a:ext cx="267900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92150" y="127825"/>
            <a:ext cx="3712200" cy="104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омонимии в речи и литературе
</a:t>
            </a:r>
            <a:endParaRPr lang="en-US" sz="2200" dirty="0"/>
          </a:p>
        </p:txBody>
      </p:sp>
      <p:sp>
        <p:nvSpPr>
          <p:cNvPr id="12" name="Text 1"/>
          <p:cNvSpPr txBox="1"/>
          <p:nvPr/>
        </p:nvSpPr>
        <p:spPr>
          <a:xfrm>
            <a:off x="137292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 слов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 делает речь живой и выразительной. Писатели и авторы загадок используют одинаковые формы слов, чтобы создать неожиданный смысл, шутку или скрытый намёк.
</a:t>
            </a:r>
            <a:endParaRPr lang="en-US" sz="1300" dirty="0"/>
          </a:p>
        </p:txBody>
      </p:sp>
      <p:sp>
        <p:nvSpPr>
          <p:cNvPr id="13" name="Text 2"/>
          <p:cNvSpPr txBox="1"/>
          <p:nvPr/>
        </p:nvSpPr>
        <p:spPr>
          <a:xfrm>
            <a:off x="3692700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Точность текста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учебных, научных и деловых текстах двусмысленность мешает пониманию. Поэтому здесь важно выбирать слова так, чтобы читатель сразу понял нужное значение без лишних догадок.
</a:t>
            </a:r>
            <a:endParaRPr lang="en-US" sz="1300" dirty="0"/>
          </a:p>
        </p:txBody>
      </p:sp>
      <p:sp>
        <p:nvSpPr>
          <p:cNvPr id="14" name="Text 3"/>
          <p:cNvSpPr txBox="1"/>
          <p:nvPr/>
        </p:nvSpPr>
        <p:spPr>
          <a:xfrm>
            <a:off x="6012475" y="2381825"/>
            <a:ext cx="1758600" cy="1832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 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школьника умение замечать омонимы — это часть грамотности. Оно помогает говорить и писать ясно, не допуская ошибок в объяснениях, ответах и письменных работах.
</a:t>
            </a:r>
            <a:endParaRPr lang="en-US" sz="1300" dirty="0"/>
          </a:p>
        </p:txBody>
      </p:sp>
      <p:sp>
        <p:nvSpPr>
          <p:cNvPr id="15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41559" y="1551000"/>
            <a:ext cx="3727482" cy="2440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599625" y="244500"/>
            <a:ext cx="59301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двусмысленность встречается чаще
</a:t>
            </a:r>
            <a:endParaRPr lang="en-US" sz="2340" dirty="0"/>
          </a:p>
        </p:txBody>
      </p:sp>
      <p:sp>
        <p:nvSpPr>
          <p:cNvPr id="7" name="Text 1"/>
          <p:cNvSpPr txBox="1"/>
          <p:nvPr/>
        </p:nvSpPr>
        <p:spPr>
          <a:xfrm>
            <a:off x="5526825" y="1849850"/>
            <a:ext cx="31230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контекста и короче фраза, тем труднее сразу понять нужное значение слова.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26825" y="2824250"/>
            <a:ext cx="3081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Наибольший риск связан с разговорной речью; в объявлениях и инструкциях важнее всего точность и однозначность.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5605875" y="3805074"/>
            <a:ext cx="2718300" cy="18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 русскому языку, 7 класс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72050" y="1289291"/>
            <a:ext cx="3274800" cy="242731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42975" y="1289568"/>
            <a:ext cx="3274800" cy="235056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28050" y="211800"/>
            <a:ext cx="7887900" cy="73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 — два разных образа
</a:t>
            </a:r>
            <a:endParaRPr lang="en-US" sz="3200" dirty="0"/>
          </a:p>
        </p:txBody>
      </p:sp>
      <p:sp>
        <p:nvSpPr>
          <p:cNvPr id="8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972050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«В деревне стоит старая печь» то же слово называет предмет. Оно можно определить как существительное: есть признак «старая», можно задать вопрос что? и увидеть, что речь идёт о части дома, а не о действии.
</a:t>
            </a:r>
            <a:endParaRPr lang="en-US" sz="784" dirty="0"/>
          </a:p>
        </p:txBody>
      </p:sp>
      <p:sp>
        <p:nvSpPr>
          <p:cNvPr id="11" name="Text 4"/>
          <p:cNvSpPr txBox="1"/>
          <p:nvPr/>
        </p:nvSpPr>
        <p:spPr>
          <a:xfrm>
            <a:off x="4972051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как предмет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942975" y="4106822"/>
            <a:ext cx="3274800" cy="39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«Я люблю печь пироги» слово «печь» обозначает действие. Рядом есть зависимое слово «пироги», а сам смысл связан с приготовлением еды. По грамматике это глагол, который показывает процесс и отвечает на вопрос что делать?
</a:t>
            </a:r>
            <a:endParaRPr lang="en-US" sz="784" dirty="0"/>
          </a:p>
        </p:txBody>
      </p:sp>
      <p:sp>
        <p:nvSpPr>
          <p:cNvPr id="13" name="Text 6"/>
          <p:cNvSpPr txBox="1"/>
          <p:nvPr/>
        </p:nvSpPr>
        <p:spPr>
          <a:xfrm>
            <a:off x="942976" y="3837575"/>
            <a:ext cx="3274800" cy="200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Печь как действие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50" y="1525847"/>
            <a:ext cx="8486100" cy="306680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33350" y="244500"/>
            <a:ext cx="7521900" cy="68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4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слова к точному значению
</a:t>
            </a:r>
            <a:endParaRPr lang="en-US" sz="2340" dirty="0"/>
          </a:p>
        </p:txBody>
      </p:sp>
      <p:sp>
        <p:nvSpPr>
          <p:cNvPr id="6" name="Text 1"/>
          <p:cNvSpPr txBox="1"/>
          <p:nvPr/>
        </p:nvSpPr>
        <p:spPr>
          <a:xfrm>
            <a:off x="333350" y="1026725"/>
            <a:ext cx="84861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определить часть речи омонима по контексту предложения.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7025" y="3772800"/>
            <a:ext cx="78879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3200" dirty="0"/>
          </a:p>
        </p:txBody>
      </p:sp>
      <p:sp>
        <p:nvSpPr>
          <p:cNvPr id="9" name="Text 1"/>
          <p:cNvSpPr txBox="1"/>
          <p:nvPr/>
        </p:nvSpPr>
        <p:spPr>
          <a:xfrm>
            <a:off x="8732175" y="4775825"/>
            <a:ext cx="250500" cy="31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3337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не всё решает
</a:t>
            </a:r>
            <a:pPr algn="l" indent="0" marL="0">
              <a:lnSpc>
                <a:spcPct val="115000"/>
              </a:lnSpc>
              <a:buNone/>
            </a:pPr>
            <a:r>
              <a:rPr lang="en-US" sz="116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могут звучать и писаться одинаково, но принадлежать к разным частям речи. Поэтому нельзя определять слово только по внешнему виду — важны смысл и грамматические признаки.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25428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Соседние слова, вопрос к слову и его место в предложении быстро подсказывают нужное значение. Чем внимательнее чтение, тем меньше ошибок при разборе и письме.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7519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для грамотности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16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омонимии помогает лучше читать тексты, точнее отвечать на уроках и увереннее писать. Это важный навык для всех, кто изучает русский язык в 7 классе.
</a:t>
            </a:r>
            <a:endParaRPr lang="en-US" sz="1160" dirty="0"/>
          </a:p>
        </p:txBody>
      </p:sp>
      <p:sp>
        <p:nvSpPr>
          <p:cNvPr id="13" name="Text 5"/>
          <p:cNvSpPr txBox="1"/>
          <p:nvPr/>
        </p:nvSpPr>
        <p:spPr>
          <a:xfrm>
            <a:off x="6961050" y="1603375"/>
            <a:ext cx="1818900" cy="162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разделов языка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объединяет лексику, морфологию и синтаксис. Именно поэтому она показывает, как в русском языке слово живёт в тексте и как меняется его роль в речи.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66675" y="229750"/>
            <a:ext cx="6234000" cy="9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 учит читать точно
</a:t>
            </a:r>
            <a:endParaRPr lang="en-US" sz="1900" dirty="0"/>
          </a:p>
        </p:txBody>
      </p:sp>
      <p:sp>
        <p:nvSpPr>
          <p:cNvPr id="6" name="Text 1"/>
          <p:cNvSpPr txBox="1"/>
          <p:nvPr/>
        </p:nvSpPr>
        <p:spPr>
          <a:xfrm>
            <a:off x="2779975" y="1905000"/>
            <a:ext cx="3832200" cy="135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Омонимия показывает богатство русского языка: одно звучание может скрывать разные слова и разные грамматические роли. Чтобы понять значение, нужно смотреть на контекст, вопрос и форму слова в предложении.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2026-05-28T18:24:25Z</dcterms:created>
  <dcterms:modified xsi:type="dcterms:W3CDTF">2026-05-28T18:24:25Z</dcterms:modified>
</cp:coreProperties>
</file>