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jpeg"/><Relationship Id="rId9" Type="http://schemas.openxmlformats.org/officeDocument/2006/relationships/image" Target="../media/image-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image" Target="../media/image-16-6.jpe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45656" y="0"/>
            <a:ext cx="6395889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677925" y="501450"/>
            <a:ext cx="18870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26025" y="2735768"/>
            <a:ext cx="50352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92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Unit 5. The Right Job: тема, лексика и коммуникативные задачи
</a:t>
            </a:r>
            <a:endParaRPr lang="en-US" sz="2892" dirty="0"/>
          </a:p>
        </p:txBody>
      </p:sp>
      <p:sp>
        <p:nvSpPr>
          <p:cNvPr id="7" name="Text 2"/>
          <p:cNvSpPr txBox="1"/>
          <p:nvPr/>
        </p:nvSpPr>
        <p:spPr>
          <a:xfrm>
            <a:off x="436500" y="3982150"/>
            <a:ext cx="5035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Выбираем профессию, учимся говорить о работе и описывать подходящего кандидата.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9400" y="1350420"/>
            <a:ext cx="2688900" cy="264426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097650" y="2613675"/>
            <a:ext cx="39288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9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10 классе выбор профиля, экзаменов и дальнейшего обучения уже связан с будущей карьерой. Тема помогает обсуждать вакансии, собеседования, обязанности и личные планы на английском языке, опираясь на реальные жизненные ситуации.
</a:t>
            </a:r>
            <a:endParaRPr lang="en-US" sz="1329" dirty="0"/>
          </a:p>
        </p:txBody>
      </p:sp>
      <p:sp>
        <p:nvSpPr>
          <p:cNvPr id="6" name="Text 1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1097650" y="1411675"/>
            <a:ext cx="39288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профессии важны уже сейчас
</a:t>
            </a:r>
            <a:endParaRPr lang="en-US" sz="2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436500" y="464800"/>
            <a:ext cx="72198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понятия раздела: job, career, profession, occupation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646200" y="2746950"/>
            <a:ext cx="1591500" cy="141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Job — это конкретная работа или должность, которую человек занимает сейчас. Обычно слово относится к одному месту работы и не описывает весь профессиональный путь.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646200" y="2286237"/>
            <a:ext cx="1591500" cy="3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Job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2732900" y="2746950"/>
            <a:ext cx="1591500" cy="141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Career обозначает развитие человека в профессии на протяжении жизни. Это более широкое понятие, связанное с ростом опыта, квалификации, сменой ролей и долгосрочными целями.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2732900" y="2286237"/>
            <a:ext cx="1591500" cy="3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Career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4819600" y="2746950"/>
            <a:ext cx="1591500" cy="141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Profession — занятие, требующее специальной подготовки, знаний и часто формального обучения. Это слово удобно использовать, когда речь идёт о признанной профессиональной области.
</a:t>
            </a:r>
            <a:endParaRPr lang="en-US" sz="900" dirty="0"/>
          </a:p>
        </p:txBody>
      </p:sp>
      <p:sp>
        <p:nvSpPr>
          <p:cNvPr id="14" name="Text 7"/>
          <p:cNvSpPr txBox="1"/>
          <p:nvPr/>
        </p:nvSpPr>
        <p:spPr>
          <a:xfrm>
            <a:off x="4819600" y="2286237"/>
            <a:ext cx="1591500" cy="3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Profession
</a:t>
            </a:r>
            <a:endParaRPr lang="en-US" sz="1200" dirty="0"/>
          </a:p>
        </p:txBody>
      </p:sp>
      <p:sp>
        <p:nvSpPr>
          <p:cNvPr id="15" name="Text 8"/>
          <p:cNvSpPr txBox="1"/>
          <p:nvPr/>
        </p:nvSpPr>
        <p:spPr>
          <a:xfrm>
            <a:off x="6906300" y="2746950"/>
            <a:ext cx="1591500" cy="141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Occupation — более официальное слово для обозначения рода занятий. В учебных текстах оно помогает точнее различать работу как деятельность и профессию как сферу подготовки.
</a:t>
            </a:r>
            <a:endParaRPr lang="en-US" sz="900" dirty="0"/>
          </a:p>
        </p:txBody>
      </p:sp>
      <p:sp>
        <p:nvSpPr>
          <p:cNvPr id="16" name="Text 9"/>
          <p:cNvSpPr txBox="1"/>
          <p:nvPr/>
        </p:nvSpPr>
        <p:spPr>
          <a:xfrm>
            <a:off x="6906300" y="2286237"/>
            <a:ext cx="1591500" cy="3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Occupation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81764" y="2477750"/>
            <a:ext cx="3233573" cy="1402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0000" y="1647575"/>
            <a:ext cx="3602100" cy="6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из раздела помогают говорить о поиске первой работы, условиях занятости и процессе найма.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768511" y="1647575"/>
            <a:ext cx="3542700" cy="6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слов связано с реальными шагами поиска работы и помогает описывать процесс трудоустройства точно и по-английски.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1211575" y="4168425"/>
            <a:ext cx="70857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Unit 5 и общеупотребительная лексика по теме career choices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000" dirty="0"/>
          </a:p>
        </p:txBody>
      </p:sp>
      <p:sp>
        <p:nvSpPr>
          <p:cNvPr id="9" name="Text 4"/>
          <p:cNvSpPr txBox="1"/>
          <p:nvPr/>
        </p:nvSpPr>
        <p:spPr>
          <a:xfrm>
            <a:off x="885950" y="785900"/>
            <a:ext cx="74112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42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Ключевая лексика по теме работы и трудоустройства
</a:t>
            </a:r>
            <a:endParaRPr lang="en-US" sz="254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DCB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6900" y="1262586"/>
            <a:ext cx="2465700" cy="163737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54700" y="1262586"/>
            <a:ext cx="2465700" cy="16373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52500" y="1262586"/>
            <a:ext cx="2465700" cy="163737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634300" y="3042075"/>
            <a:ext cx="23001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9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характер помогает в работе
</a:t>
            </a:r>
            <a:pPr algn="l" indent="0" marL="0">
              <a:lnSpc>
                <a:spcPct val="100000"/>
              </a:lnSpc>
              <a:buNone/>
            </a:pPr>
            <a:r>
              <a:rPr lang="en-US" sz="882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2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собеседовании важны не только знания, но и то, каким человеком вы выглядите в общении. Responsible, reliable и organized помогают показать, что кандидат умеет соблюдать сроки, выполнять обещания и спокойно работать в понятной системе.
</a:t>
            </a:r>
            <a:endParaRPr lang="en-US" sz="1029" dirty="0"/>
          </a:p>
        </p:txBody>
      </p:sp>
      <p:sp>
        <p:nvSpPr>
          <p:cNvPr id="11" name="Text 2"/>
          <p:cNvSpPr txBox="1"/>
          <p:nvPr/>
        </p:nvSpPr>
        <p:spPr>
          <a:xfrm>
            <a:off x="3432100" y="3042075"/>
            <a:ext cx="23001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2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Креативность и коммуникация
</a:t>
            </a:r>
            <a:pPr algn="l" indent="0" marL="0">
              <a:lnSpc>
                <a:spcPct val="100000"/>
              </a:lnSpc>
              <a:buNone/>
            </a:pPr>
            <a:r>
              <a:rPr lang="en-US" sz="885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5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Творческие и социальные профессии часто требуют creative, sociable и patient человека. Такой кандидат легче предлагает идеи, слушает других и находит общий язык с клиентами, учениками или коллегами в повседневной работе.
</a:t>
            </a:r>
            <a:endParaRPr lang="en-US" sz="1032" dirty="0"/>
          </a:p>
        </p:txBody>
      </p:sp>
      <p:sp>
        <p:nvSpPr>
          <p:cNvPr id="12" name="Text 3"/>
          <p:cNvSpPr txBox="1"/>
          <p:nvPr/>
        </p:nvSpPr>
        <p:spPr>
          <a:xfrm>
            <a:off x="6229900" y="3042075"/>
            <a:ext cx="23001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1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Амбиции и устойчивость
</a:t>
            </a:r>
            <a:pPr algn="l" indent="0" marL="0">
              <a:lnSpc>
                <a:spcPct val="100000"/>
              </a:lnSpc>
              <a:buNone/>
            </a:pPr>
            <a:r>
              <a:rPr lang="en-US" sz="858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8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Ambitious и hard-working — это качества, которые особенно ценят там, где нужен рост и регулярный результат. На изображении можно показать подростка на собеседовании: его поза, взгляд и уверенная речь передают готовность к новой роли.
</a:t>
            </a:r>
            <a:endParaRPr lang="en-US" sz="1001" dirty="0"/>
          </a:p>
        </p:txBody>
      </p:sp>
      <p:sp>
        <p:nvSpPr>
          <p:cNvPr id="13" name="Text 4"/>
          <p:cNvSpPr txBox="1"/>
          <p:nvPr/>
        </p:nvSpPr>
        <p:spPr>
          <a:xfrm>
            <a:off x="436500" y="276250"/>
            <a:ext cx="6762600" cy="7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Профессия и личные качества кандидата
</a:t>
            </a:r>
            <a:endParaRPr lang="en-US" sz="3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17327" y="1608425"/>
            <a:ext cx="3845945" cy="2378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2125" y="175850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разные сферы по-разному расставляют акценты, но общие навыки остаются одинаково значимыми.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762125" y="296535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Успешный выбор профессии требует не только интереса к сфере, но и набора универсальных soft skills.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62125" y="4509879"/>
            <a:ext cx="76011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для обсуждения профессиональных качеств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000" dirty="0"/>
          </a:p>
        </p:txBody>
      </p:sp>
      <p:sp>
        <p:nvSpPr>
          <p:cNvPr id="10" name="Text 4"/>
          <p:cNvSpPr txBox="1"/>
          <p:nvPr/>
        </p:nvSpPr>
        <p:spPr>
          <a:xfrm>
            <a:off x="436500" y="213575"/>
            <a:ext cx="6231000" cy="8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качества чаще всего нужны в разных профессиях
</a:t>
            </a:r>
            <a:endParaRPr lang="en-US" sz="3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7250" y="1305450"/>
            <a:ext cx="368100" cy="368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7250" y="3211935"/>
            <a:ext cx="368100" cy="29448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32075" y="3211935"/>
            <a:ext cx="368100" cy="29448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232075" y="1305450"/>
            <a:ext cx="368100" cy="3681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000" dirty="0"/>
          </a:p>
        </p:txBody>
      </p:sp>
      <p:sp>
        <p:nvSpPr>
          <p:cNvPr id="12" name="Text 1"/>
          <p:cNvSpPr txBox="1"/>
          <p:nvPr/>
        </p:nvSpPr>
        <p:spPr>
          <a:xfrm>
            <a:off x="436500" y="464800"/>
            <a:ext cx="5202000" cy="5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3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описывать обязанности на рабочем месте
</a:t>
            </a:r>
            <a:endParaRPr lang="en-US" sz="2013" dirty="0"/>
          </a:p>
        </p:txBody>
      </p:sp>
      <p:sp>
        <p:nvSpPr>
          <p:cNvPr id="13" name="Text 2"/>
          <p:cNvSpPr txBox="1"/>
          <p:nvPr/>
        </p:nvSpPr>
        <p:spPr>
          <a:xfrm>
            <a:off x="436500" y="1996300"/>
            <a:ext cx="3723600" cy="8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Работать с людьми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 work with и to communicate with помогают описать профессии, где важно взаимодействие с клиентами, учениками, пациентами или коллегами каждый день.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436500" y="3879300"/>
            <a:ext cx="3723600" cy="8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Организовывать процесс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 organize и to manage показывают, что сотрудник не только выполняет поручения, но и планирует работу, следит за порядком и координирует действия.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4818925" y="3879300"/>
            <a:ext cx="3723600" cy="8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Описывать среду работы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Work environment, job requirements и work experience помогают говорить о том, где и в каких условиях человек работает, а также какие обязанности входят в его роль.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4818925" y="1996300"/>
            <a:ext cx="3723600" cy="8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Выполнять задачи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 deal with, to solve problems и daily tasks подходят для краткого описания того, чем человек занимается в течение обычного рабочего дня.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0825" y="1452342"/>
            <a:ext cx="7902300" cy="31133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370025" y="216900"/>
            <a:ext cx="7296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 выбору подходящей профессии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370025" y="748175"/>
            <a:ext cx="7296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логика unit: от самопознания к реалистичному карьерному решению.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14375" y="2914555"/>
            <a:ext cx="2752500" cy="180364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000" dirty="0"/>
          </a:p>
        </p:txBody>
      </p:sp>
      <p:sp>
        <p:nvSpPr>
          <p:cNvPr id="12" name="Text 1"/>
          <p:cNvSpPr txBox="1"/>
          <p:nvPr/>
        </p:nvSpPr>
        <p:spPr>
          <a:xfrm>
            <a:off x="436500" y="240274"/>
            <a:ext cx="8352900" cy="75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56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Собеседование: типичные вопросы и ответы
</a:t>
            </a:r>
            <a:endParaRPr lang="en-US" sz="2956" dirty="0"/>
          </a:p>
        </p:txBody>
      </p:sp>
      <p:sp>
        <p:nvSpPr>
          <p:cNvPr id="13" name="Text 2"/>
          <p:cNvSpPr txBox="1"/>
          <p:nvPr/>
        </p:nvSpPr>
        <p:spPr>
          <a:xfrm>
            <a:off x="1074075" y="1218050"/>
            <a:ext cx="19851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 о себе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587075" y="1753700"/>
            <a:ext cx="2472000" cy="93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Начните с двух-трёх предложений: кто вы, что умеете и чем интересуетесь. Такой ответ должен быть ясным, спокойным и без лишних подробностей.
</a:t>
            </a:r>
            <a:endParaRPr lang="en-US" sz="900" dirty="0"/>
          </a:p>
        </p:txBody>
      </p:sp>
      <p:sp>
        <p:nvSpPr>
          <p:cNvPr id="15" name="Text 4"/>
          <p:cNvSpPr txBox="1"/>
          <p:nvPr/>
        </p:nvSpPr>
        <p:spPr>
          <a:xfrm>
            <a:off x="6726975" y="1218050"/>
            <a:ext cx="19851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Сильные стороны
</a:t>
            </a:r>
            <a:endParaRPr lang="en-US" sz="1100" dirty="0"/>
          </a:p>
        </p:txBody>
      </p:sp>
      <p:sp>
        <p:nvSpPr>
          <p:cNvPr id="16" name="Text 5"/>
          <p:cNvSpPr txBox="1"/>
          <p:nvPr/>
        </p:nvSpPr>
        <p:spPr>
          <a:xfrm>
            <a:off x="6239975" y="1753700"/>
            <a:ext cx="2472000" cy="93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Назовите качества, которые подходят для этой должности: responsible, organized, hard-working или sociable. Затем приведите короткий пример из школы, кружка или проекта.
</a:t>
            </a:r>
            <a:endParaRPr lang="en-US" sz="900" dirty="0"/>
          </a:p>
        </p:txBody>
      </p:sp>
      <p:sp>
        <p:nvSpPr>
          <p:cNvPr id="17" name="Text 6"/>
          <p:cNvSpPr txBox="1"/>
          <p:nvPr/>
        </p:nvSpPr>
        <p:spPr>
          <a:xfrm>
            <a:off x="3900525" y="1218050"/>
            <a:ext cx="19851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именно эта работа
</a:t>
            </a:r>
            <a:endParaRPr lang="en-US" sz="1100" dirty="0"/>
          </a:p>
        </p:txBody>
      </p:sp>
      <p:sp>
        <p:nvSpPr>
          <p:cNvPr id="18" name="Text 7"/>
          <p:cNvSpPr txBox="1"/>
          <p:nvPr/>
        </p:nvSpPr>
        <p:spPr>
          <a:xfrm>
            <a:off x="3413525" y="1753700"/>
            <a:ext cx="2472000" cy="93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Объясните мотивацию через интерес к сфере, полезные навыки и желание учиться. Работодателю важно услышать логичную причину, а не случайный выбор.
</a:t>
            </a:r>
            <a:endParaRPr lang="en-US" sz="900" dirty="0"/>
          </a:p>
        </p:txBody>
      </p:sp>
      <p:sp>
        <p:nvSpPr>
          <p:cNvPr id="19" name="Text 8"/>
          <p:cNvSpPr txBox="1"/>
          <p:nvPr/>
        </p:nvSpPr>
        <p:spPr>
          <a:xfrm>
            <a:off x="6726975" y="3101625"/>
            <a:ext cx="19851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Ответы о команде
</a:t>
            </a:r>
            <a:endParaRPr lang="en-US" sz="1100" dirty="0"/>
          </a:p>
        </p:txBody>
      </p:sp>
      <p:sp>
        <p:nvSpPr>
          <p:cNvPr id="20" name="Text 9"/>
          <p:cNvSpPr txBox="1"/>
          <p:nvPr/>
        </p:nvSpPr>
        <p:spPr>
          <a:xfrm>
            <a:off x="6239975" y="3637275"/>
            <a:ext cx="2472000" cy="93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вопрос о team work отвечайте уверенно и просто: вы умеете слушать, делиться задачами и доводить дело до конца. Это звучит естественно и профессионально.
</a:t>
            </a:r>
            <a:endParaRPr lang="en-US" sz="900" dirty="0"/>
          </a:p>
        </p:txBody>
      </p:sp>
      <p:sp>
        <p:nvSpPr>
          <p:cNvPr id="21" name="Text 10"/>
          <p:cNvSpPr txBox="1"/>
          <p:nvPr/>
        </p:nvSpPr>
        <p:spPr>
          <a:xfrm>
            <a:off x="3900525" y="3101625"/>
            <a:ext cx="19851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и навыки
</a:t>
            </a:r>
            <a:endParaRPr lang="en-US" sz="1100" dirty="0"/>
          </a:p>
        </p:txBody>
      </p:sp>
      <p:sp>
        <p:nvSpPr>
          <p:cNvPr id="22" name="Text 11"/>
          <p:cNvSpPr txBox="1"/>
          <p:nvPr/>
        </p:nvSpPr>
        <p:spPr>
          <a:xfrm>
            <a:off x="3413525" y="3637275"/>
            <a:ext cx="2472000" cy="93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опыта мало, говорите честно, но показывайте готовность учиться. Можно упомянуть volunteer work, school activities или умение работать в команде.
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17327" y="1608425"/>
            <a:ext cx="3845945" cy="2378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2125" y="175850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первой работы особенно заметны ответственность, готовность учиться и умение соблюдать правила общения в коллективе.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762125" y="296535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без большого опыта кандидат может быть сильным, если демонстрирует надёжность и развитие навыков.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62125" y="4509879"/>
            <a:ext cx="76011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модель факторов найма для обсуждения темы career choice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000" dirty="0"/>
          </a:p>
        </p:txBody>
      </p:sp>
      <p:sp>
        <p:nvSpPr>
          <p:cNvPr id="10" name="Text 4"/>
          <p:cNvSpPr txBox="1"/>
          <p:nvPr/>
        </p:nvSpPr>
        <p:spPr>
          <a:xfrm>
            <a:off x="436500" y="213575"/>
            <a:ext cx="6231000" cy="8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ценят работодатели в кандидатах
</a:t>
            </a:r>
            <a:endParaRPr lang="en-US" sz="3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44511" y="1488005"/>
            <a:ext cx="3526277" cy="280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85950" y="664950"/>
            <a:ext cx="74112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Рабочая среда и форматы занятости
</a:t>
            </a:r>
            <a:endParaRPr lang="en-US" sz="2800" dirty="0"/>
          </a:p>
        </p:txBody>
      </p:sp>
      <p:sp>
        <p:nvSpPr>
          <p:cNvPr id="11" name="Text 1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000" dirty="0"/>
          </a:p>
        </p:txBody>
      </p:sp>
      <p:sp>
        <p:nvSpPr>
          <p:cNvPr id="12" name="Text 2"/>
          <p:cNvSpPr txBox="1"/>
          <p:nvPr/>
        </p:nvSpPr>
        <p:spPr>
          <a:xfrm>
            <a:off x="1140804" y="1984763"/>
            <a:ext cx="37470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Рабочая среда задаёт ритм дня: office-based работа проходит в офисе, remote — дома или в любом удобном месте, а outdoor требует активности вне помещения и часто зависит от погоды.
</a:t>
            </a:r>
            <a:endParaRPr lang="en-US" sz="700" dirty="0"/>
          </a:p>
        </p:txBody>
      </p:sp>
      <p:sp>
        <p:nvSpPr>
          <p:cNvPr id="13" name="Text 3"/>
          <p:cNvSpPr txBox="1"/>
          <p:nvPr/>
        </p:nvSpPr>
        <p:spPr>
          <a:xfrm>
            <a:off x="1140800" y="1785413"/>
            <a:ext cx="3747000" cy="17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проходит работа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1140804" y="4097875"/>
            <a:ext cx="37470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выборе будущей работы нужно учитывать условия, а не только название профессии. Одинаковая должность может означать совершенно разную нагрузку, ответственность и уровень личной свободы.
</a:t>
            </a:r>
            <a:endParaRPr lang="en-US" sz="700" dirty="0"/>
          </a:p>
        </p:txBody>
      </p:sp>
      <p:sp>
        <p:nvSpPr>
          <p:cNvPr id="15" name="Text 5"/>
          <p:cNvSpPr txBox="1"/>
          <p:nvPr/>
        </p:nvSpPr>
        <p:spPr>
          <a:xfrm>
            <a:off x="1140800" y="3898525"/>
            <a:ext cx="3747000" cy="17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endParaRPr lang="en-US" sz="1000" dirty="0"/>
          </a:p>
        </p:txBody>
      </p:sp>
      <p:sp>
        <p:nvSpPr>
          <p:cNvPr id="16" name="Text 6"/>
          <p:cNvSpPr txBox="1"/>
          <p:nvPr/>
        </p:nvSpPr>
        <p:spPr>
          <a:xfrm>
            <a:off x="1140804" y="3393504"/>
            <a:ext cx="37470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Full-time, part-time, freelance и shift work показывают, сколько времени человек работает и насколько свободен его график. Эти слова помогают сравнивать не только профессии, но и образ жизни.
</a:t>
            </a:r>
            <a:endParaRPr lang="en-US" sz="700" dirty="0"/>
          </a:p>
        </p:txBody>
      </p:sp>
      <p:sp>
        <p:nvSpPr>
          <p:cNvPr id="17" name="Text 7"/>
          <p:cNvSpPr txBox="1"/>
          <p:nvPr/>
        </p:nvSpPr>
        <p:spPr>
          <a:xfrm>
            <a:off x="1140800" y="3194154"/>
            <a:ext cx="3747000" cy="17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 занятости
</a:t>
            </a:r>
            <a:endParaRPr lang="en-US" sz="1000" dirty="0"/>
          </a:p>
        </p:txBody>
      </p:sp>
      <p:sp>
        <p:nvSpPr>
          <p:cNvPr id="18" name="Text 8"/>
          <p:cNvSpPr txBox="1"/>
          <p:nvPr/>
        </p:nvSpPr>
        <p:spPr>
          <a:xfrm>
            <a:off x="1140804" y="2689134"/>
            <a:ext cx="37470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Hybrid combines офис и удалённую работу, поэтому сотрудник распределяет задачи между разными местами. Такой формат часто подходит тем, кто ценит и живое общение, и самостоятельную концентрацию.
</a:t>
            </a:r>
            <a:endParaRPr lang="en-US" sz="700" dirty="0"/>
          </a:p>
        </p:txBody>
      </p:sp>
      <p:sp>
        <p:nvSpPr>
          <p:cNvPr id="19" name="Text 9"/>
          <p:cNvSpPr txBox="1"/>
          <p:nvPr/>
        </p:nvSpPr>
        <p:spPr>
          <a:xfrm>
            <a:off x="1140800" y="2489784"/>
            <a:ext cx="3747000" cy="17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Смешанный формат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75050" y="1772783"/>
            <a:ext cx="4332300" cy="20705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65625" y="1826402"/>
            <a:ext cx="3159900" cy="85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CV помогает быстро увидеть главное: кто вы, чему учились, какими навыками владеете и какой опыт уже получили.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765625" y="2999792"/>
            <a:ext cx="3159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Резюме должно быть кратким, фактическим и удобным для быстрого просмотра; лишние детали и расплывчатые формулировки снижают его эффективность.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375050" y="4008150"/>
            <a:ext cx="4332300" cy="3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формат introductory CV и базовые правила делового письма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000" dirty="0"/>
          </a:p>
        </p:txBody>
      </p:sp>
      <p:sp>
        <p:nvSpPr>
          <p:cNvPr id="9" name="Text 4"/>
          <p:cNvSpPr txBox="1"/>
          <p:nvPr/>
        </p:nvSpPr>
        <p:spPr>
          <a:xfrm>
            <a:off x="436500" y="464800"/>
            <a:ext cx="69543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писать и понимать резюме по-английски
</a:t>
            </a:r>
            <a:endParaRPr lang="en-US" sz="3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436500" y="464800"/>
            <a:ext cx="72198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выборе работы и в языке темы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537750" y="2746943"/>
            <a:ext cx="1374300" cy="141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ориентироваться лишь на доход, легко выбрать работу, которая не подходит по интересам, темпераменту или режиму. В результате мотивация быстро снижается, а удовлетворённость профессией оказывается низкой.
</a:t>
            </a:r>
            <a:endParaRPr lang="en-US" sz="800" dirty="0"/>
          </a:p>
        </p:txBody>
      </p:sp>
      <p:sp>
        <p:nvSpPr>
          <p:cNvPr id="11" name="Text 3"/>
          <p:cNvSpPr txBox="1"/>
          <p:nvPr/>
        </p:nvSpPr>
        <p:spPr>
          <a:xfrm>
            <a:off x="537750" y="2247875"/>
            <a:ext cx="1374300" cy="3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Смотреть только на зарплату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7236650" y="2746943"/>
            <a:ext cx="1374300" cy="141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собеседовании слабая связность делает ответ неубедительным. Лучше строить высказывание по логике: кто вы, что умеете, почему хотите эту работу и чем будете полезны работодателю.
</a:t>
            </a:r>
            <a:endParaRPr lang="en-US" sz="800" dirty="0"/>
          </a:p>
        </p:txBody>
      </p:sp>
      <p:sp>
        <p:nvSpPr>
          <p:cNvPr id="13" name="Text 5"/>
          <p:cNvSpPr txBox="1"/>
          <p:nvPr/>
        </p:nvSpPr>
        <p:spPr>
          <a:xfrm>
            <a:off x="7236650" y="2247875"/>
            <a:ext cx="1374300" cy="3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Отвечать слишком фрагментарно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5561925" y="2746943"/>
            <a:ext cx="1374300" cy="141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Career обозначает профессиональный путь человека, а profession — специальность или вид деятельности. Ошибка в этих словах искажает смысл, особенно когда ученик говорит о будущем и образовательной траектории.
</a:t>
            </a:r>
            <a:endParaRPr lang="en-US" sz="800" dirty="0"/>
          </a:p>
        </p:txBody>
      </p:sp>
      <p:sp>
        <p:nvSpPr>
          <p:cNvPr id="15" name="Text 7"/>
          <p:cNvSpPr txBox="1"/>
          <p:nvPr/>
        </p:nvSpPr>
        <p:spPr>
          <a:xfrm>
            <a:off x="5561925" y="2247875"/>
            <a:ext cx="1374300" cy="3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5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Неправильно использовать career
</a:t>
            </a:r>
            <a:endParaRPr lang="en-US" sz="1055" dirty="0"/>
          </a:p>
        </p:txBody>
      </p:sp>
      <p:sp>
        <p:nvSpPr>
          <p:cNvPr id="16" name="Text 8"/>
          <p:cNvSpPr txBox="1"/>
          <p:nvPr/>
        </p:nvSpPr>
        <p:spPr>
          <a:xfrm>
            <a:off x="3887200" y="2746943"/>
            <a:ext cx="1374300" cy="141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job и work не всегда взаимозаменяемы: job обычно означает конкретное место работы, а work — деятельность в более общем смысле. Такое различие важно для точных ответов и переводов.
</a:t>
            </a:r>
            <a:endParaRPr lang="en-US" sz="800" dirty="0"/>
          </a:p>
        </p:txBody>
      </p:sp>
      <p:sp>
        <p:nvSpPr>
          <p:cNvPr id="17" name="Text 9"/>
          <p:cNvSpPr txBox="1"/>
          <p:nvPr/>
        </p:nvSpPr>
        <p:spPr>
          <a:xfrm>
            <a:off x="3887200" y="2247875"/>
            <a:ext cx="1374300" cy="3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Путать job и work
</a:t>
            </a:r>
            <a:endParaRPr lang="en-US" sz="1100" dirty="0"/>
          </a:p>
        </p:txBody>
      </p:sp>
      <p:sp>
        <p:nvSpPr>
          <p:cNvPr id="18" name="Text 10"/>
          <p:cNvSpPr txBox="1"/>
          <p:nvPr/>
        </p:nvSpPr>
        <p:spPr>
          <a:xfrm>
            <a:off x="2212475" y="2746943"/>
            <a:ext cx="1374300" cy="141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школьники игнорируют собственные способности и выбирают направление под давлением моды или чужих ожиданий. Более надёжный подход — сопоставлять требования профессии с личными качествами и навыками.
</a:t>
            </a:r>
            <a:endParaRPr lang="en-US" sz="800" dirty="0"/>
          </a:p>
        </p:txBody>
      </p:sp>
      <p:sp>
        <p:nvSpPr>
          <p:cNvPr id="19" name="Text 11"/>
          <p:cNvSpPr txBox="1"/>
          <p:nvPr/>
        </p:nvSpPr>
        <p:spPr>
          <a:xfrm>
            <a:off x="2212475" y="2247875"/>
            <a:ext cx="1374300" cy="3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учитывать сильные стороны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17327" y="1608425"/>
            <a:ext cx="3845945" cy="2378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2125" y="175850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привлекательная зарплата не компенсирует постоянный стресс или отсутствие личного времени. Для долгосрочного выбора важны не только деньги, но и ощущение смысла и устойчивости.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762125" y="296535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благоприятный выбор возникает там, где интерес к делу, достойная оплата и баланс жизни не противоречат друг другу.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62125" y="4509879"/>
            <a:ext cx="76011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модель анализа факторов удовлетворенности работой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000" dirty="0"/>
          </a:p>
        </p:txBody>
      </p:sp>
      <p:sp>
        <p:nvSpPr>
          <p:cNvPr id="10" name="Text 4"/>
          <p:cNvSpPr txBox="1"/>
          <p:nvPr/>
        </p:nvSpPr>
        <p:spPr>
          <a:xfrm>
            <a:off x="436500" y="213575"/>
            <a:ext cx="6231000" cy="8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влияет на удовлетворенность работой
</a:t>
            </a:r>
            <a:endParaRPr lang="en-US" sz="3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36500" y="464807"/>
            <a:ext cx="83529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Грамматические средства для темы профессий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852603" y="2373817"/>
            <a:ext cx="1519200" cy="17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рассказа о намерениях используйте be going to и will. Эти конструкции помогают различать заранее обдуманный план, спонтанное решение и прогноз о профессиональном будущем.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852603" y="1845949"/>
            <a:ext cx="15192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Планы на будущее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2966723" y="2373817"/>
            <a:ext cx="1519200" cy="17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may и might уместны, когда выбор ещё не окончательный. Они позволяют говорить о нескольких вариантах карьеры и не звучать слишком категорично.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2966723" y="1845949"/>
            <a:ext cx="15192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1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Возможность и неопределённость
</a:t>
            </a:r>
            <a:endParaRPr lang="en-US" sz="1271" dirty="0"/>
          </a:p>
        </p:txBody>
      </p:sp>
      <p:sp>
        <p:nvSpPr>
          <p:cNvPr id="14" name="Text 6"/>
          <p:cNvSpPr txBox="1"/>
          <p:nvPr/>
        </p:nvSpPr>
        <p:spPr>
          <a:xfrm>
            <a:off x="5080464" y="2373817"/>
            <a:ext cx="1519200" cy="17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Comparative and superlative adjectives помогают сопоставлять работу по уровню сложности, доходу или творческому характеру: more demanding, less stressful, the most creative, the best paid.
</a:t>
            </a:r>
            <a:endParaRPr lang="en-US" sz="900" dirty="0"/>
          </a:p>
        </p:txBody>
      </p:sp>
      <p:sp>
        <p:nvSpPr>
          <p:cNvPr id="15" name="Text 7"/>
          <p:cNvSpPr txBox="1"/>
          <p:nvPr/>
        </p:nvSpPr>
        <p:spPr>
          <a:xfrm>
            <a:off x="5080464" y="1845949"/>
            <a:ext cx="15192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Сравнение профессий
</a:t>
            </a:r>
            <a:endParaRPr lang="en-US" sz="1300" dirty="0"/>
          </a:p>
        </p:txBody>
      </p:sp>
      <p:sp>
        <p:nvSpPr>
          <p:cNvPr id="16" name="Text 8"/>
          <p:cNvSpPr txBox="1"/>
          <p:nvPr/>
        </p:nvSpPr>
        <p:spPr>
          <a:xfrm>
            <a:off x="7194583" y="2373817"/>
            <a:ext cx="1519200" cy="17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Modal verbs should и can полезны в ответах о профориентации. Первый выражает совет и разумный выбор, второй — возможность, умение или разрешение, связанное с работой.
</a:t>
            </a:r>
            <a:endParaRPr lang="en-US" sz="900" dirty="0"/>
          </a:p>
        </p:txBody>
      </p:sp>
      <p:sp>
        <p:nvSpPr>
          <p:cNvPr id="17" name="Text 9"/>
          <p:cNvSpPr txBox="1"/>
          <p:nvPr/>
        </p:nvSpPr>
        <p:spPr>
          <a:xfrm>
            <a:off x="7194583" y="1845949"/>
            <a:ext cx="15192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Совет и обязанность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6900" y="1262586"/>
            <a:ext cx="2465700" cy="16373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54700" y="1262586"/>
            <a:ext cx="2465700" cy="163737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52500" y="1262586"/>
            <a:ext cx="2465700" cy="1637379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534726" y="3365500"/>
            <a:ext cx="2465700" cy="10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4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Вечером за ужином родители рассказывают, как выбирали первую работу, какие ошибки допустили и что помогло им продвинуться дальше. Подросток слышит не абстрактные советы, а живой опыт, который делает выбор профессии более осознанным и реалистичным.
</a:t>
            </a:r>
            <a:endParaRPr lang="en-US" sz="1034" dirty="0"/>
          </a:p>
        </p:txBody>
      </p:sp>
      <p:sp>
        <p:nvSpPr>
          <p:cNvPr id="12" name="Text 2"/>
          <p:cNvSpPr txBox="1"/>
          <p:nvPr/>
        </p:nvSpPr>
        <p:spPr>
          <a:xfrm>
            <a:off x="534725" y="3022553"/>
            <a:ext cx="24657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7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Семейный разговор о будущем
</a:t>
            </a:r>
            <a:endParaRPr lang="en-US" sz="1237" dirty="0"/>
          </a:p>
        </p:txBody>
      </p:sp>
      <p:sp>
        <p:nvSpPr>
          <p:cNvPr id="13" name="Text 3"/>
          <p:cNvSpPr txBox="1"/>
          <p:nvPr/>
        </p:nvSpPr>
        <p:spPr>
          <a:xfrm>
            <a:off x="3354701" y="3365500"/>
            <a:ext cx="2465700" cy="10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4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Учитель предлагает ученику сравнить любимые предметы с требованиями разных специальностей и подумать о сильных сторонах. После короткой беседы становится понятнее, какие направления стоит изучить глубже и где можно попробовать себя через проект, кружок или практику.
</a:t>
            </a:r>
            <a:endParaRPr lang="en-US" sz="1034" dirty="0"/>
          </a:p>
        </p:txBody>
      </p:sp>
      <p:sp>
        <p:nvSpPr>
          <p:cNvPr id="14" name="Text 4"/>
          <p:cNvSpPr txBox="1"/>
          <p:nvPr/>
        </p:nvSpPr>
        <p:spPr>
          <a:xfrm>
            <a:off x="3354700" y="3022553"/>
            <a:ext cx="24657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совет и проба сил
</a:t>
            </a:r>
            <a:endParaRPr lang="en-US" sz="1300" dirty="0"/>
          </a:p>
        </p:txBody>
      </p:sp>
      <p:sp>
        <p:nvSpPr>
          <p:cNvPr id="15" name="Text 5"/>
          <p:cNvSpPr txBox="1"/>
          <p:nvPr/>
        </p:nvSpPr>
        <p:spPr>
          <a:xfrm>
            <a:off x="6152501" y="3365500"/>
            <a:ext cx="2465700" cy="10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4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экскурсии в компанию наставник показывает, как выглядит обычный рабочий день, какие задачи решаются в команде и какие навыки особенно важны. Такая встреча помогает увидеть профессию без романтизации и связать интерес с реальными условиями.
</a:t>
            </a:r>
            <a:endParaRPr lang="en-US" sz="1034" dirty="0"/>
          </a:p>
        </p:txBody>
      </p:sp>
      <p:sp>
        <p:nvSpPr>
          <p:cNvPr id="16" name="Text 6"/>
          <p:cNvSpPr txBox="1"/>
          <p:nvPr/>
        </p:nvSpPr>
        <p:spPr>
          <a:xfrm>
            <a:off x="6152500" y="3022553"/>
            <a:ext cx="24657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Наставник на рабочем месте
</a:t>
            </a:r>
            <a:endParaRPr lang="en-US" sz="1300" dirty="0"/>
          </a:p>
        </p:txBody>
      </p:sp>
      <p:sp>
        <p:nvSpPr>
          <p:cNvPr id="17" name="Text 7"/>
          <p:cNvSpPr txBox="1"/>
          <p:nvPr/>
        </p:nvSpPr>
        <p:spPr>
          <a:xfrm>
            <a:off x="436500" y="276250"/>
            <a:ext cx="7225500" cy="7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взрослые помогают выбрать профессию
</a:t>
            </a:r>
            <a:endParaRPr lang="en-US" sz="3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00615" y="2477750"/>
            <a:ext cx="4395871" cy="1402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0000" y="1647575"/>
            <a:ext cx="3602100" cy="6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маршрута различаются по срокам, глубине подготовки и скорости выхода к профессии, поэтому выбор зависит от целей и требований конкретной сферы.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768511" y="1647575"/>
            <a:ext cx="3542700" cy="6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Университет, колледж и краткосрочные курсы решают разные задачи; правильный путь определяется не престижем, а тем, какой результат нужен именно для выбранной профессии.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1211575" y="4168425"/>
            <a:ext cx="70857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Типовые образовательные траектории в системе образования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000" dirty="0"/>
          </a:p>
        </p:txBody>
      </p:sp>
      <p:sp>
        <p:nvSpPr>
          <p:cNvPr id="9" name="Text 4"/>
          <p:cNvSpPr txBox="1"/>
          <p:nvPr/>
        </p:nvSpPr>
        <p:spPr>
          <a:xfrm>
            <a:off x="885950" y="785900"/>
            <a:ext cx="74112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42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образовательных маршрутов после 10 класса
</a:t>
            </a:r>
            <a:endParaRPr lang="en-US" sz="254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0825" y="1452342"/>
            <a:ext cx="7902300" cy="31133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370025" y="216900"/>
            <a:ext cx="7296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32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подготовить ответ на тему будущей профессии
</a:t>
            </a:r>
            <a:endParaRPr lang="en-US" sz="2232" dirty="0"/>
          </a:p>
        </p:txBody>
      </p:sp>
      <p:sp>
        <p:nvSpPr>
          <p:cNvPr id="7" name="Text 2"/>
          <p:cNvSpPr txBox="1"/>
          <p:nvPr/>
        </p:nvSpPr>
        <p:spPr>
          <a:xfrm>
            <a:off x="370025" y="748175"/>
            <a:ext cx="7296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построения короткого монолога для учебного или экзаменационного ответа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885950" y="2670888"/>
            <a:ext cx="2016600" cy="126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Автоматизация уже меняет многие профессии: часть задач выполняют цифровые системы, а сотрудникам требуется быстрее адаптироваться к новым инструментам и форматам работы.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6346575" y="2670888"/>
            <a:ext cx="2016600" cy="126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Долгосрочно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Lifelong learning превращается в норму: знания нужно регулярно обновлять, чтобы сохранять конкурентоспособность и менять направление, если интересы или рынок труда меняются.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563700" y="2670888"/>
            <a:ext cx="2016600" cy="126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Ближайшие годы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Спрос растёт на специалистов, которые умеют анализировать информацию, общаться с людьми и работать в команде. Технические навыки становятся важными, но не заменяют гибкость мышления.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85950" y="785900"/>
            <a:ext cx="7411200" cy="72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 работы: новые профессии и развитие навыков
</a:t>
            </a:r>
            <a:endParaRPr lang="en-US" sz="2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1325" y="2434175"/>
            <a:ext cx="6486000" cy="1023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 раздела: как понять, что работа подходит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41325" y="3623600"/>
            <a:ext cx="6486000" cy="7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Подходящая работа сочетает интерес к делу, реальные способности, понятные требования и перспективы развития. Unit 5 учит говорить о будущем, анализировать выбор и уверенно описывать свой путь.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2026-05-31T15:06:29Z</dcterms:created>
  <dcterms:modified xsi:type="dcterms:W3CDTF">2026-05-31T15:06:29Z</dcterms:modified>
</cp:coreProperties>
</file>