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9675" y="271314"/>
            <a:ext cx="8603700" cy="45959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3591125"/>
            <a:ext cx="44277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2154203"/>
            <a:ext cx="4427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Обыденность, доведённая до ужаса: повесть о человеке, которого не услышали.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965700"/>
            <a:ext cx="54894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 Кафка. «Превращение»: абсурд бытия
</a:t>
            </a:r>
            <a:endParaRPr lang="en-US" sz="279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8329" y="142875"/>
            <a:ext cx="4053193" cy="490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1255775"/>
            <a:ext cx="4032000" cy="26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Кафка и модернистская тревога начала XX века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«Превращение» возникло в атмосфере кризиса ценностей, бюрократии и городской обезличенности. Кафка соединяет точность бытовой детали с гротеском, превращая частную историю Грегора Замзы в образ модернистского мира, где тревога и отчуждение становятся нормой.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513300"/>
            <a:ext cx="80346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начинается повесть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297179" y="2049125"/>
            <a:ext cx="2128500" cy="101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Обычное утро
</a:t>
            </a:r>
            <a:pPr algn="l" indent="0" marL="0">
              <a:lnSpc>
                <a:spcPct val="100000"/>
              </a:lnSpc>
              <a:buNone/>
            </a:pPr>
            <a:r>
              <a:rPr lang="en-US" sz="9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Грегор Замза просыпается и обнаруживает, что превратился в насекомое. С первых строк фантастическое событие подано как факт, требующий не объяснения, а немедленного решения.
</a:t>
            </a:r>
            <a:endParaRPr lang="en-US" sz="1333" dirty="0"/>
          </a:p>
        </p:txBody>
      </p:sp>
      <p:sp>
        <p:nvSpPr>
          <p:cNvPr id="9" name="Text 3"/>
          <p:cNvSpPr txBox="1"/>
          <p:nvPr/>
        </p:nvSpPr>
        <p:spPr>
          <a:xfrm>
            <a:off x="3531229" y="3279650"/>
            <a:ext cx="2128500" cy="101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Мысли о работе
</a:t>
            </a:r>
            <a:pPr algn="l" indent="0" marL="0">
              <a:lnSpc>
                <a:spcPct val="100000"/>
              </a:lnSpc>
              <a:buNone/>
            </a:pPr>
            <a:r>
              <a:rPr lang="en-US" sz="13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ужас случившегося, Грегор прежде всего беспокоится об опоздании, поезде и реакции начальства. Его сознание ещё живёт прежним ритмом долга и дисциплины.
</a:t>
            </a:r>
            <a:endParaRPr lang="en-US" sz="1310" dirty="0"/>
          </a:p>
        </p:txBody>
      </p:sp>
      <p:sp>
        <p:nvSpPr>
          <p:cNvPr id="10" name="Text 4"/>
          <p:cNvSpPr txBox="1"/>
          <p:nvPr/>
        </p:nvSpPr>
        <p:spPr>
          <a:xfrm>
            <a:off x="5761104" y="2049125"/>
            <a:ext cx="2128500" cy="101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Реакция дома
</a:t>
            </a:r>
            <a:pPr algn="l" indent="0" marL="0">
              <a:lnSpc>
                <a:spcPct val="100000"/>
              </a:lnSpc>
              <a:buNone/>
            </a:pPr>
            <a:r>
              <a:rPr lang="en-US" sz="13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Семейный быт не разрушается мгновенно: в него вторгается абсурд, который близкие сначала пытаются не осознать. Так начинается постепенная нормализация невозможного.
</a:t>
            </a:r>
            <a:endParaRPr lang="en-US" sz="130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2135" y="105275"/>
            <a:ext cx="3998430" cy="4962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71900" y="563550"/>
            <a:ext cx="40026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Грегор Замза как человек долга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941881" y="1789307"/>
            <a:ext cx="36327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превращения Грегор живёт почти исключительно ради работы: он содержит семью, выплачивает долги и не принадлежит себе, подчиняясь чужому распорядку и постоянному контролю.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41881" y="3049307"/>
            <a:ext cx="36327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превращения его личность для семьи быстро меркнет. Его воспринимают не как человека, а как источник неудобства, а замкнутая комната подчёркивает его несвободу.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57900" y="17050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Отец первым выбирает прямое подавление: его поведение строится на страхе, угрозе и восстановлении порядка силой, а не на попытке понять сына.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Замзы и скрытый механизм насилия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49033" y="2872072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Мать колеблется между жалостью и ужасом: она сочувствует Грегору, но не способна защитить его и постепенно уступает давлению семейной нормы.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59830" y="40391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Грета сначала проявляет заботу, однако затем устает и начинает мыслить категориями пользы. Её разрыв с братом показывает, как сострадание сменяется расчётом.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меняются отношения в семье Замзы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 одномоментный разрыв, а постепенное привыкание к бесчеловечности, когда забота ослабевает быстрее, чем растёт страх.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дольше длится кризис, тем меньше в семье сочувствия и тем сильнее желание вернуть удобный порядок.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2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Ф. Кафки «Превращение» (1915); последовательность событий по тексту
</a:t>
            </a:r>
            <a:endParaRPr lang="en-US" sz="72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39750" y="2070575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Комната отделяет Грегора от семьи и становится пространством стыда, где любое движение героя воспринимается как нарушение привычного порядка и нормы.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66900" y="273325"/>
            <a:ext cx="85935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Комната Грегора как символ замкнутого мира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39800" y="3391862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Попытка сохранить мебель выглядит двусмысленно: в ней есть след памяти о прежнем Грегоре, но нет настоящего понимания его положения.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140800" y="2070562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Темнота, пыль, старая мебель и теснота не только создают атмосферу запустения, но и визуализируют постепенное исчезновение человеческого присутствия.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5140800" y="3388000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Комната превращается в модель тюрьмы и одновременно в знак внутреннего распада личности, лишённой выхода к миру и к себе.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5381" y="2822176"/>
            <a:ext cx="3287100" cy="11166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Символические детали и их значение в повести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детали связывают бытовой уровень повествования с философским смыслом и раскрывают скрытую логику отчуждения.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предметы работают как символы: они показывают, что частная история героя имеет обобщённый, философский смысл.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Ф. Кафка. «Превращение»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363" y="1601732"/>
            <a:ext cx="397575" cy="530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50" y="2453340"/>
            <a:ext cx="520200" cy="52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0050" y="3299997"/>
            <a:ext cx="520200" cy="520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5347" y="4141705"/>
            <a:ext cx="397575" cy="530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Кафка рассказывает историю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073273" y="1592301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Деловая интонация
</a:t>
            </a:r>
            <a:pPr algn="l" indent="0" marL="0">
              <a:lnSpc>
                <a:spcPct val="100000"/>
              </a:lnSpc>
              <a:buNone/>
            </a:pPr>
            <a:r>
              <a:rPr lang="en-US" sz="12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Повествование звучит сухо и почти официально: страшное событие описано так, будто речь идёт о рядовой домашней неприятности.
</a:t>
            </a:r>
            <a:endParaRPr lang="en-US" sz="1285" dirty="0"/>
          </a:p>
        </p:txBody>
      </p:sp>
      <p:sp>
        <p:nvSpPr>
          <p:cNvPr id="11" name="Text 3"/>
          <p:cNvSpPr txBox="1"/>
          <p:nvPr/>
        </p:nvSpPr>
        <p:spPr>
          <a:xfrm>
            <a:off x="1073273" y="2438960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бытовая деталь
</a:t>
            </a:r>
            <a:pPr algn="l" indent="0" marL="0">
              <a:lnSpc>
                <a:spcPct val="100000"/>
              </a:lnSpc>
              <a:buNone/>
            </a:pPr>
            <a:r>
              <a:rPr lang="en-US" sz="12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Кафка тщательно фиксирует предметы и действия, и именно эта точность делает абсурд убедительным, а ситуацию — особенно тревожной.
</a:t>
            </a:r>
            <a:endParaRPr lang="en-US" sz="1283" dirty="0"/>
          </a:p>
        </p:txBody>
      </p:sp>
      <p:sp>
        <p:nvSpPr>
          <p:cNvPr id="12" name="Text 4"/>
          <p:cNvSpPr txBox="1"/>
          <p:nvPr/>
        </p:nvSpPr>
        <p:spPr>
          <a:xfrm>
            <a:off x="1073273" y="3285618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пафоса и удивления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Рассказчик не подчеркивает чудовищность случившегося эмоциональными оценками, поэтому кошмар выглядит пугающе привычным и почти нормальным.
</a:t>
            </a:r>
            <a:endParaRPr lang="en-US" sz="1251" dirty="0"/>
          </a:p>
        </p:txBody>
      </p:sp>
      <p:sp>
        <p:nvSpPr>
          <p:cNvPr id="13" name="Text 5"/>
          <p:cNvSpPr txBox="1"/>
          <p:nvPr/>
        </p:nvSpPr>
        <p:spPr>
          <a:xfrm>
            <a:off x="1078007" y="4132276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внешнего порядка
</a:t>
            </a:r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героев, особенно в сценах с начальством и семьёй, передаёт логику контроля и дисциплины, где человеку отводится лишь служебная роль.
</a:t>
            </a:r>
            <a:endParaRPr lang="en-US" sz="125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превращения как процесс утраты человечности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по повести Ф. Кафки «Превращение»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50" y="3060000"/>
            <a:ext cx="4427700" cy="151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публикации сделал повесть одним из ранних художественных образцов модернистского осмысления абсурда существования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5220000" y="3060000"/>
            <a:ext cx="3653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Публикация повести в 1915 году обозначила новый способ говорить о человеческом одиночестве, в котором внутренний мир героя не получает ни понимания, ни защиты.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70050" y="270000"/>
            <a:ext cx="8603700" cy="21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1915
</a:t>
            </a:r>
            <a:endParaRPr lang="en-US" sz="10000" dirty="0"/>
          </a:p>
        </p:txBody>
      </p:sp>
      <p:sp>
        <p:nvSpPr>
          <p:cNvPr id="7" name="Text 3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270050" y="4653075"/>
            <a:ext cx="44277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Ф. Кафка, «Превращение»; М. И. Свердлов, интерпретация повести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900" y="2911410"/>
            <a:ext cx="2681400" cy="19665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1985" y="2898285"/>
            <a:ext cx="2681400" cy="196653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5979" y="2898289"/>
            <a:ext cx="2681400" cy="19665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Фигура отца в повести: власть, страх и унижение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69000" y="1902294"/>
            <a:ext cx="26790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Отец как источник открытой угрозы
</a:t>
            </a:r>
            <a:pPr algn="l" indent="0" marL="0">
              <a:lnSpc>
                <a:spcPct val="100000"/>
              </a:lnSpc>
              <a:buNone/>
            </a:pPr>
            <a:r>
              <a:rPr lang="en-US" sz="10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доме Замзы отец действует не как защитник, а как сила подавления. Его появление сразу меняет атмосферу: вместо разговора возникает принуждение, а пространство семьи превращается в место страха и подчинения.
</a:t>
            </a:r>
            <a:endParaRPr lang="en-US" sz="1026" dirty="0"/>
          </a:p>
        </p:txBody>
      </p:sp>
      <p:sp>
        <p:nvSpPr>
          <p:cNvPr id="10" name="Text 3"/>
          <p:cNvSpPr txBox="1"/>
          <p:nvPr/>
        </p:nvSpPr>
        <p:spPr>
          <a:xfrm>
            <a:off x="3233082" y="1902275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Яблоко как знак незаживающей травмы
</a:t>
            </a:r>
            <a:pPr algn="l" indent="0" marL="0">
              <a:lnSpc>
                <a:spcPct val="100000"/>
              </a:lnSpc>
              <a:buNone/>
            </a:pPr>
            <a:r>
              <a:rPr lang="en-US" sz="10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Атака отца оставляет на теле Грегора видимую рану, которая не заживает и становится постоянным напоминанием о насилии. Эта деталь переводит семейный конфликт в плоскость символической и физической травмы.
</a:t>
            </a:r>
            <a:endParaRPr lang="en-US" sz="1008" dirty="0"/>
          </a:p>
        </p:txBody>
      </p:sp>
      <p:sp>
        <p:nvSpPr>
          <p:cNvPr id="11" name="Text 4"/>
          <p:cNvSpPr txBox="1"/>
          <p:nvPr/>
        </p:nvSpPr>
        <p:spPr>
          <a:xfrm>
            <a:off x="6197075" y="1902281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Власть, основанная на унижении
</a:t>
            </a:r>
            <a:pPr algn="l" indent="0" marL="0">
              <a:lnSpc>
                <a:spcPct val="100000"/>
              </a:lnSpc>
              <a:buNone/>
            </a:pPr>
            <a:r>
              <a:rPr lang="en-US" sz="1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отца выходит за пределы частной истории. В нем угадывается модель власти, где порядок поддерживается не доверием и ответственностью, а страхом, наказанием и демонстрацией силы перед более слабым.
</a:t>
            </a:r>
            <a:endParaRPr lang="en-US" sz="102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Грегора в семье до и после превращения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 только изменение статуса Грегора, но и перераспределение власти в доме после утраты им трудовой функции.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превращения ценность героя резко падает, а семейная система быстро перестраивается вокруг удобства и контроля, а не сочувствия.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Ф. Кафка, «Превращение»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Грета Замза: от сочувствия к окончательному отвержению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793100" y="3726475"/>
            <a:ext cx="2128500" cy="11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Первоначальная забота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Грета первой берёт на себя уход за братом: приносит еду, убирает комнату и старается не причинять ему лишнего беспокойства. В этот момент она ещё сохраняет живое сострадание.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573950" y="3726475"/>
            <a:ext cx="2128500" cy="11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Усталость и переоценка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помощь превращается в обязанность. Грета начинает мыслить практично и всё чаще воспринимает брата как помеху для семьи, которой нужно вернуть нормальный уклад и экономическую устойчивость.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332400" y="3726475"/>
            <a:ext cx="2128500" cy="11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Окончательный разрыв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избавиться от Грегора становится пределом её внутреннего изменения. В этой реплике исчезает прежняя сестринская близость, а на первом плане остаются страх, усталость и желание покоя.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1750" y="1712975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Грегора не даёт ему ни свободы, ни самоуважения: бесконечные поездки, контроль начальства и отсутствие личного времени превращают жизнь в изнуряющую обязанность.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труда и обезличивания человека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773850" y="1715782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в мире повести ценится прежде всего как полезная функция. Пока Грегор приносит доход, он нужен семье; как только он перестаёт быть выгодным, его присутствие начинает раздражать.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005950" y="1712975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Превращение лишь делает явной уже существующую деградацию: герой настолько привык жить ради долга, что почти не имеет пространства для собственной воли и внутренней жизни.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3300" y="2495260"/>
            <a:ext cx="5170500" cy="140668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50" y="273325"/>
            <a:ext cx="86076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мотивы повести и их художественная функция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66900" y="2278175"/>
            <a:ext cx="28722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повторяющиеся детали связывают бытовой сюжет с философским смыслом.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66900" y="3119650"/>
            <a:ext cx="28722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мотивы создают систему знаков: каждое бытовое обстоятельство у Кафки одновременно обозначает психологическое состояние и общее отчуждение человека.
</a:t>
            </a:r>
            <a:endParaRPr lang="en-US" sz="990" dirty="0"/>
          </a:p>
        </p:txBody>
      </p:sp>
      <p:sp>
        <p:nvSpPr>
          <p:cNvPr id="8" name="Text 4"/>
          <p:cNvSpPr txBox="1"/>
          <p:nvPr/>
        </p:nvSpPr>
        <p:spPr>
          <a:xfrm>
            <a:off x="266900" y="4731750"/>
            <a:ext cx="28722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Ф. Кафка, «Превращение»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0125" y="1624291"/>
            <a:ext cx="50475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Смерть Грегора не приводит к трагическому потрясению семьи: на первый план выходит облегчение, словно исчезла не личность, а источник неудобства и стыда.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повести и смысл смерти Грегора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3118" y="2526467"/>
            <a:ext cx="50475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показывает жестокую логику повседневности, где страдание человека не вызывает морального ответа, если оно мешает привычному укладу и бытовому комфорту.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33118" y="3428636"/>
            <a:ext cx="50475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страшно, что память о Грегоре быстро уступает место планам на будущее. Семья мыслит не утратой, а возможностью снова жить без напряжения и забот.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33128" y="4248925"/>
            <a:ext cx="50475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Таким образом, концовка не снимает трагизм, а усиливает его: человеческая ценность оказывается слабее желания вернуться к удобной и внешне нормальной жизни.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динамика финала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сочувствия к облегчению происходит почти незаметно: эмоциональная шкала меняется вместе с бытовым восстановлением порядка.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финале моральная перспектива искажается: исчезновение Грегора воспринимается не как утрата, а как освобождение семьи от проблемы.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Ф. Кафка, «Превращение»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169" y="1950452"/>
            <a:ext cx="218400" cy="174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5221" y="1950452"/>
            <a:ext cx="218400" cy="1747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6494" y="3553858"/>
            <a:ext cx="218400" cy="194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65544" y="3541725"/>
            <a:ext cx="218400" cy="218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Актуальность «Превращения» для современного школьника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101762" y="1832088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по полезности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58224" y="2389425"/>
            <a:ext cx="34653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помогает увидеть, как легко человека начинают измерять успеваемостью, результатами и удобством для других, а не его внутренней ценностью и переживаниями.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388815" y="1832088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Одиночество внутри близких отношений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845274" y="2389425"/>
            <a:ext cx="34653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точно передаёт опыт изоляции, когда человек остаётся рядом с семьёй или классом, но не чувствует настоящего понимания, поддержки и принятия.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1090087" y="3445200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Нужда в сочувствии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546550" y="4002525"/>
            <a:ext cx="34653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Кафка показывает, что без элементарного сострадания повседневная жизнь быстро становится жестокой. Это делает повесть важной для разговора о внимании к слабому и уязвимому.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5389137" y="3445200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 зрелое чтение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4845600" y="4002525"/>
            <a:ext cx="34653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учит замечать скрытый смысл за необычным сюжетом и задаёт сложные вопросы о долге, вине, страхе и границах человеческой ответственности.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42000" y="1345900"/>
            <a:ext cx="4860000" cy="22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Абсурд, который раскрывает правду о человеке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«Превращение» убеждает: абсурд у Кафки — не просто фантастический приём, а точное изображение мира, где личность легко становится лишней, а сочувствие уступает удобству.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2026-05-23T18:14:42Z</dcterms:created>
  <dcterms:modified xsi:type="dcterms:W3CDTF">2026-05-23T18:14:42Z</dcterms:modified>
</cp:coreProperties>
</file>