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4793" y="691675"/>
            <a:ext cx="2774764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 things high tech: технологии, которые формируют современный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1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меняют жизнь, язык и будущее каждого из нас.
</a:t>
            </a:r>
            <a:endParaRPr lang="en-US" sz="3945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high tech помогает понимать новости, статьи и интервью, где английская лексика описывает устройства, данные, сети и цифровые сервисы. Для 11 класса это удобный способ развивать чтение, обсуждение и аргументацию на актуальном материале.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High tech: язык современного мира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3250" y="1970332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9900" y="193657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41656" y="2564378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26600" y="1970328"/>
            <a:ext cx="337500" cy="270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и термины high tech
</a:t>
            </a:r>
            <a:endParaRPr lang="en-US" sz="2834" dirty="0"/>
          </a:p>
        </p:txBody>
      </p:sp>
      <p:sp>
        <p:nvSpPr>
          <p:cNvPr id="15" name="Text 2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Cloud computing, digital platform и online service описывают хранение и обработку данных через интернет. Такая лексика особенно важна в статьях о дистанционной работе, совместных проектах и цифровой инфраструктуре.
</a:t>
            </a:r>
            <a:pPr algn="ctr" indent="0" marL="0">
              <a:lnSpc>
                <a:spcPct val="100000"/>
              </a:lnSpc>
              <a:buNone/>
            </a:pPr>
            <a:r>
              <a:rPr lang="en-US" sz="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Облачные сервисы
</a:t>
            </a:r>
            <a:endParaRPr lang="en-US" sz="909" dirty="0"/>
          </a:p>
        </p:txBody>
      </p:sp>
      <p:sp>
        <p:nvSpPr>
          <p:cNvPr id="16" name="Text 3"/>
          <p:cNvSpPr txBox="1"/>
          <p:nvPr/>
        </p:nvSpPr>
        <p:spPr>
          <a:xfrm>
            <a:off x="3424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
</a:t>
            </a:r>
            <a:pPr algn="r" indent="0" marL="0">
              <a:lnSpc>
                <a:spcPct val="100000"/>
              </a:lnSpc>
              <a:buNone/>
            </a:pPr>
            <a:r>
              <a:rPr lang="en-US" sz="5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Artificial intelligence, machine learning и smart assistant — одни из самых частых терминов в современных текстах. Они описывают системы, которые анализируют данные, автоматизируют действия и помогают пользователю быстрее принимать решения.
</a:t>
            </a:r>
            <a:endParaRPr lang="en-US" sz="1217" dirty="0"/>
          </a:p>
        </p:txBody>
      </p:sp>
      <p:sp>
        <p:nvSpPr>
          <p:cNvPr id="17" name="Text 4"/>
          <p:cNvSpPr txBox="1"/>
          <p:nvPr/>
        </p:nvSpPr>
        <p:spPr>
          <a:xfrm>
            <a:off x="18826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
</a:t>
            </a:r>
            <a:pPr algn="r" indent="0" marL="0">
              <a:lnSpc>
                <a:spcPct val="100000"/>
              </a:lnSpc>
              <a:buNone/>
            </a:pPr>
            <a:r>
              <a:rPr lang="en-US" sz="5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Robotics связано с industrial robots, automation и precision work. Эти слова часто встречаются в материалах о производстве, логистике и сервисных технологиях, где машины выполняют повторяющиеся или опасные операции.
</a:t>
            </a:r>
            <a:endParaRPr lang="en-US" sz="1242" dirty="0"/>
          </a:p>
        </p:txBody>
      </p:sp>
      <p:sp>
        <p:nvSpPr>
          <p:cNvPr id="18" name="Text 5"/>
          <p:cNvSpPr txBox="1"/>
          <p:nvPr/>
        </p:nvSpPr>
        <p:spPr>
          <a:xfrm>
            <a:off x="54994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Cybersecurity включает biometric data, secure access, data protection и privacy. Эти выражения помогают говорить о защите аккаунтов, персональной информации и рисках, связанных с онлайн-коммуникацией.
</a:t>
            </a:r>
            <a:endParaRPr lang="en-US" sz="1242" dirty="0"/>
          </a:p>
        </p:txBody>
      </p:sp>
      <p:sp>
        <p:nvSpPr>
          <p:cNvPr id="19" name="Text 6"/>
          <p:cNvSpPr txBox="1"/>
          <p:nvPr/>
        </p:nvSpPr>
        <p:spPr>
          <a:xfrm>
            <a:off x="62962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устройства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Internet of Things, smart device и real-time communication показывают, как техника обменивается данными без постоянного участия человека. Эта область объединяет дома, города, транспорт и бытовые системы в единую сеть.
</a:t>
            </a:r>
            <a:endParaRPr lang="en-US" sz="133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технологии чаще всего обсуждаются в англоязычных источниках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новостях и учебных материалах чаще всего появляются темы, связанные с данными, мобильными устройствами и безопасностью. Это помогает понять, какой словарь встречается наиболее регулярно.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AI, защита данных и мобильные технологии; именно их лексику стоит знать особенно уверенно.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англоязычных новостных и образовательных материалов; частотность дана как относительная оценка.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5044" y="1258598"/>
            <a:ext cx="2373909" cy="2178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9494" y="1258598"/>
            <a:ext cx="2373909" cy="21782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Artificial intelligence: главный символ технологической эпохи
</a:t>
            </a:r>
            <a:endParaRPr lang="en-US" sz="1966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Поисковая строка, которая понимает запрос
</a:t>
            </a:r>
            <a:pPr algn="ctr" indent="0" marL="0">
              <a:lnSpc>
                <a:spcPct val="100000"/>
              </a:lnSpc>
              <a:buNone/>
            </a:pPr>
            <a:r>
              <a:rPr lang="en-US" sz="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Artificial intelligence уже давно работает за кулисами привычных сервисов: поисковых систем, переводчиков и рекомендательных алгоритмов. Когда платформа предлагает подходящее видео или текст, она использует data-driven decision-making и AI-powered tools, чтобы ответить быстрее и точнее.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помощник в повседневных задачах
</a:t>
            </a:r>
            <a:pPr algn="ctr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Smart assistant может напоминать о встречах, подбирать музыку и отвечать на простые вопросы в чате. За этим стоит сочетание automated response, обработки данных и обучаемых моделей, которые постепенно улучшают качество взаимодействия с пользователем.
</a:t>
            </a:r>
            <a:endParaRPr lang="en-US" sz="1039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и изображение создаются алгоритмом
</a:t>
            </a:r>
            <a:pPr algn="ctr" indent="0" marL="0">
              <a:lnSpc>
                <a:spcPct val="100000"/>
              </a:lnSpc>
              <a:buNone/>
            </a:pPr>
            <a:r>
              <a:rPr lang="en-US" sz="5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Large language model и генеративные системы изменили представление о том, как создается контент. Сегодня нейросеть может формулировать ответ, писать черновик текста или создавать изображение по описанию, превращая экран в пространство диалога человека и машины.
</a:t>
            </a:r>
            <a:endParaRPr lang="en-US" sz="100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0391" y="1479875"/>
            <a:ext cx="3517319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технологий по функциям и уровню развития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технологии по назначению, зрелости и практической пользе.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развиваются неравномерно: одни уже стали массовыми, другие пока остаются перспективными направлениями будущего.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современным англоязычным технологическим обзорам и учебным материалам.
</a:t>
            </a:r>
            <a:endParaRPr lang="en-US" sz="13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создается технологический продукт
</a:t>
            </a:r>
            <a:pPr algn="l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отражает типичный цикл разработки high-tech решения от идеи до обновлений после запуска.
</a:t>
            </a:r>
            <a:endParaRPr lang="en-US" sz="3188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Полупроводники и микрочипы как основа цифровой экономики
</a:t>
            </a:r>
            <a:endParaRPr lang="en-US" sz="2625" dirty="0"/>
          </a:p>
        </p:txBody>
      </p:sp>
      <p:sp>
        <p:nvSpPr>
          <p:cNvPr id="8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75675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всей электроники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Semiconductors and microchips управляют работой смартфонов, компьютеров, автомобилей и серверов. Без них невозможно ни хранение данных, ни управление устройствами, ни работа современных цифровых платформ.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2931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Сложнейшее производство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процессоры содержат миллиарды транзисторов, а их выпуск требует extremely precise manufacturing и advanced lithography. Даже небольшие ошибки на этапе производства могут повлиять на качество и скорость работы чипа.
</a:t>
            </a:r>
            <a:endParaRPr lang="en-US" sz="1774" dirty="0"/>
          </a:p>
        </p:txBody>
      </p:sp>
      <p:sp>
        <p:nvSpPr>
          <p:cNvPr id="11" name="Text 4"/>
          <p:cNvSpPr txBox="1"/>
          <p:nvPr/>
        </p:nvSpPr>
        <p:spPr>
          <a:xfrm>
            <a:off x="608296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Стратегическая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микрочипов быстро отражается на выпуске автомобилей, электроники и игровой техники. Поэтому микроэлектроника стала не просто отраслью промышленности, а важным элементом экономической и технологической безопасности.
</a:t>
            </a:r>
            <a:endParaRPr lang="en-US" sz="177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0848" y="1226200"/>
            <a:ext cx="3096353" cy="302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Robots, drones and autonomous systems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 сборка
</a:t>
            </a:r>
            <a:pPr algn="l" indent="0" marL="0">
              <a:lnSpc>
                <a:spcPct val="100000"/>
              </a:lnSpc>
              <a:buNone/>
            </a:pPr>
            <a:r>
              <a:rPr lang="en-US" sz="6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Industrial robots выполняют повторяющиеся операции на производственных линиях, где важны стабильность и точность. Они помогают ускорять выпуск продукции и снижать влияние человеческого фактора в монотонных процессах.
</a:t>
            </a:r>
            <a:endParaRPr lang="en-US" sz="1238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 и логистика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Warehouse robots перемещают товары, сортируют заказы и оптимизируют работу складов. Такие системы особенно полезны там, где требуется высокая скорость обработки и точное управление потоками продукции.
</a:t>
            </a:r>
            <a:endParaRPr lang="en-US" sz="1324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и мониторинг
</a:t>
            </a:r>
            <a:pPr algn="l" indent="0" marL="0">
              <a:lnSpc>
                <a:spcPct val="100000"/>
              </a:lnSpc>
              <a:buNone/>
            </a:pPr>
            <a:r>
              <a:rPr lang="en-US" sz="7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Drones используются для съемки, наблюдения и доставки в труднодоступные зоны. Они сокращают время выполнения задач и уменьшают риск для людей, когда условия работы связаны с опасностью или большой высотой.
</a:t>
            </a:r>
            <a:endParaRPr lang="en-US" sz="1264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Автономные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Autonomous systems применяются в транспорте и логистике, где важны расчёт маршрута, реакция на обстановку и экономия ресурсов. Их главное преимущество — higher speed, greater precision and reduced human risk.
</a:t>
            </a:r>
            <a:endParaRPr lang="en-US" sz="127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цифрового трафика и облачных сервисов
</a:t>
            </a:r>
            <a:endParaRPr lang="en-US" sz="280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связан не только с развлечениями, но и с учебой, работой и хранением файлов. Облачные платформы стали удобнее для совместного доступа и синхронизации данных.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используются онлайн-сервисы, тем выше спрос на скорость, надежность и масштабируемую инфраструктуру.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динамика по материалам англоязычных обзоров цифрового рынка; значения отражают относительный рост.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Cybersecurity: защита данных и цифровой безопасности
</a:t>
            </a:r>
            <a:endParaRPr lang="en-US" sz="2903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22677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7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личной информации хранится в сети, тем выше цена ошибки. Cybersecurity защищает аккаунты, переписку, платежи и учебные данные от несанкционированного доступа и потери.
</a:t>
            </a:r>
            <a:endParaRPr lang="en-US" sz="1416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27682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
</a:t>
            </a:r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наиболее распространённым рискам относятся phishing, malware, theft of passwords, data breaches и ransomware. Эти атаки часто маскируются под обычные письма, ссылки или файлы.
</a:t>
            </a:r>
            <a:endParaRPr lang="en-US" sz="1409" dirty="0"/>
          </a:p>
        </p:txBody>
      </p:sp>
      <p:sp>
        <p:nvSpPr>
          <p:cNvPr id="14" name="Text 4"/>
          <p:cNvSpPr txBox="1"/>
          <p:nvPr/>
        </p:nvSpPr>
        <p:spPr>
          <a:xfrm>
            <a:off x="783700" y="332687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меры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пароль, two-factor authentication, encryption и резервные копии значительно снижают риск. Не менее важно регулярно обновлять программы и проверять подозрительную активность.
</a:t>
            </a:r>
            <a:endParaRPr lang="en-US" sz="1345" dirty="0"/>
          </a:p>
        </p:txBody>
      </p:sp>
      <p:sp>
        <p:nvSpPr>
          <p:cNvPr id="15" name="Text 5"/>
          <p:cNvSpPr txBox="1"/>
          <p:nvPr/>
        </p:nvSpPr>
        <p:spPr>
          <a:xfrm>
            <a:off x="5065438" y="122677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школьникам
</a:t>
            </a:r>
            <a:pPr algn="l" indent="0" marL="0">
              <a:lnSpc>
                <a:spcPct val="100000"/>
              </a:lnSpc>
              <a:buNone/>
            </a:pPr>
            <a:r>
              <a:rPr lang="en-US" sz="6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особенно уязвимы в соцсетях, мессенджерах и онлайн-играх, где часто просят личные данные. Осознанное поведение в сети помогает избежать кражи аккаунтов и финансовых потерь.
</a:t>
            </a:r>
            <a:endParaRPr lang="en-US" sz="1287" dirty="0"/>
          </a:p>
        </p:txBody>
      </p:sp>
      <p:sp>
        <p:nvSpPr>
          <p:cNvPr id="16" name="Text 6"/>
          <p:cNvSpPr txBox="1"/>
          <p:nvPr/>
        </p:nvSpPr>
        <p:spPr>
          <a:xfrm>
            <a:off x="5065438" y="227682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темы
</a:t>
            </a:r>
            <a:pPr algn="l" indent="0" marL="0">
              <a:lnSpc>
                <a:spcPct val="100000"/>
              </a:lnSpc>
              <a:buNone/>
            </a:pPr>
            <a:r>
              <a:rPr lang="en-US" sz="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англоязычных текстах по безопасности часто встречаются слова secure, monitor, recover, protect и breach. Знание этой лексики помогает понимать инструкции и предупреждения без перевода.
</a:t>
            </a:r>
            <a:endParaRPr lang="en-US" sz="142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1682" y="1479875"/>
            <a:ext cx="4954737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ограничения популярных технологий
</a:t>
            </a:r>
            <a:endParaRPr lang="en-US" sz="2438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технологии решают разные задачи и находятся на разных стадиях зрелости.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зрелые решения — AI и cloud services, тогда как AR/VR и robotics сильнее зависят от условий применения и стоимости внедрения.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общеизвестных характеристик технологий из учебных и научно-популярных материалов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57750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39000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39000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40375" y="1736750"/>
            <a:ext cx="299250" cy="34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High tech in medicine and biotechnology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диагностика
</a:t>
            </a:r>
            <a:pPr algn="l" indent="0" marL="0">
              <a:lnSpc>
                <a:spcPct val="100000"/>
              </a:lnSpc>
              <a:buNone/>
            </a:pPr>
            <a:r>
              <a:rPr lang="en-US" sz="58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помогают выявлять заболевания раньше, когда лечение обычно эффективнее. В англоязычных материалах это описывают через early diagnosis, screening и analysis of medical images.
</a:t>
            </a:r>
            <a:endParaRPr lang="en-US" sz="1174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лекарств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ускоряют поиск новых препаратов и проверку их свойств. Часто используются выражения drug development, laboratory research и clinical trial, подчёркивающие строгую научную проверку.
</a:t>
            </a:r>
            <a:endParaRPr lang="en-US" sz="1158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60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Удалённые консультации делают медицинскую помощь доступнее, особенно для жителей отдалённых районов. Для этой темы важны слова telemedicine, patient data и digital consultation.
</a:t>
            </a:r>
            <a:endParaRPr lang="en-US" sz="1210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Персонализированный подход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тесты и biosensors помогают подбирать лечение точнее и безопаснее. В текстах по теме часто встречаются genetic testing, personalized treatment и biomarker analysis.
</a:t>
            </a:r>
            <a:endParaRPr lang="en-US" sz="114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5829" y="1300825"/>
            <a:ext cx="2626141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Smart cities and the Internet of Things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Датчики в городской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6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Smart cities опираются на sensors, которые отслеживают транспорт, освещение, энергопотребление и безопасность. Это позволяет быстрее замечать проблемы и точнее управлять инфраструктурой.
</a:t>
            </a:r>
            <a:endParaRPr lang="en-US" sz="1257" dirty="0"/>
          </a:p>
        </p:txBody>
      </p:sp>
      <p:sp>
        <p:nvSpPr>
          <p:cNvPr id="12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Связанные устройства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Internet of Things объединяет устройства в единую сеть, чтобы они обменивались данными в real time. Такой подход делает услуги более точными и снижает потери ресурсов.
</a:t>
            </a:r>
            <a:endParaRPr lang="en-US" sz="1419" dirty="0"/>
          </a:p>
        </p:txBody>
      </p:sp>
      <p:sp>
        <p:nvSpPr>
          <p:cNvPr id="13" name="Text 4"/>
          <p:cNvSpPr txBox="1"/>
          <p:nvPr/>
        </p:nvSpPr>
        <p:spPr>
          <a:xfrm>
            <a:off x="655825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Более эффективное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Аналитика данных помогает уменьшать пробки, экономить энергию и улучшать работу общественных сервисов. В англоязычных текстах часто используются expressions connected city и smart infrastructure.
</a:t>
            </a:r>
            <a:endParaRPr lang="en-US" sz="1245" dirty="0"/>
          </a:p>
        </p:txBody>
      </p:sp>
      <p:sp>
        <p:nvSpPr>
          <p:cNvPr id="14" name="Text 5"/>
          <p:cNvSpPr txBox="1"/>
          <p:nvPr/>
        </p:nvSpPr>
        <p:spPr>
          <a:xfrm>
            <a:off x="3574700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Умный город показывает, как технологии работают не изолированно, а как система. Поэтому тема полезна для обсуждения транспорта, экологии, удобства жизни и цифровой ответственности.
</a:t>
            </a:r>
            <a:endParaRPr lang="en-US" sz="141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high tech сильнее всего влияет на повседневную жизнь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заметные изменения связаны с сервисами, которые работают ежедневно: обучение, платежи, навигация, медицина и цифровые развлечения.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уже встроены в базовые процессы жизни, а не существуют как отдельная сфера интересов или редкая новинка.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оценка распространённости цифровых технологий в ключевых сферах повседневной жизни; относительная шкала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Ethics, privacy and digital inequality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75675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Личные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 собирают большое количество информации о пользователях. Это удобно, но требует ответственности, прозрачности и понятных правил хранения и использования данных.
</a:t>
            </a:r>
            <a:endParaRPr lang="en-US" sz="1388" dirty="0"/>
          </a:p>
        </p:txBody>
      </p:sp>
      <p:sp>
        <p:nvSpPr>
          <p:cNvPr id="12" name="Text 3"/>
          <p:cNvSpPr txBox="1"/>
          <p:nvPr/>
        </p:nvSpPr>
        <p:spPr>
          <a:xfrm>
            <a:off x="3329317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Алгоритмическая предвзятость
</a:t>
            </a:r>
            <a:pPr algn="l" indent="0" marL="0">
              <a:lnSpc>
                <a:spcPct val="100000"/>
              </a:lnSpc>
              <a:buNone/>
            </a:pPr>
            <a:r>
              <a:rPr lang="en-US" sz="7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 может воспроизводить bias, если обучается на неполных или искажённых данных. Поэтому важно проверять решения алгоритмов и понимать их ограничения.
</a:t>
            </a:r>
            <a:endParaRPr lang="en-US" sz="1421" dirty="0"/>
          </a:p>
        </p:txBody>
      </p:sp>
      <p:sp>
        <p:nvSpPr>
          <p:cNvPr id="13" name="Text 4"/>
          <p:cNvSpPr txBox="1"/>
          <p:nvPr/>
        </p:nvSpPr>
        <p:spPr>
          <a:xfrm>
            <a:off x="6082971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Экранное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7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использование устройств влияет на концентрацию, сон и общение. Технологическая грамотность включает не только навыки работы с сервисами, но и умение соблюдать баланс.
</a:t>
            </a:r>
            <a:endParaRPr lang="en-US" sz="1401" dirty="0"/>
          </a:p>
        </p:txBody>
      </p:sp>
      <p:sp>
        <p:nvSpPr>
          <p:cNvPr id="14" name="Text 5"/>
          <p:cNvSpPr txBox="1"/>
          <p:nvPr/>
        </p:nvSpPr>
        <p:spPr>
          <a:xfrm>
            <a:off x="575675" y="2902488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Наблюдение и доступ
</a:t>
            </a:r>
            <a:pPr algn="l" indent="0" marL="0">
              <a:lnSpc>
                <a:spcPct val="100000"/>
              </a:lnSpc>
              <a:buNone/>
            </a:pPr>
            <a:r>
              <a:rPr lang="en-US" sz="7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surveillance и цифровое неравенство по-разному затрагивают людей и регионы. Для обсуждения здесь особенно важны слова fairness, privacy и digital literacy.
</a:t>
            </a:r>
            <a:endParaRPr lang="en-US" sz="1478" dirty="0"/>
          </a:p>
        </p:txBody>
      </p:sp>
      <p:sp>
        <p:nvSpPr>
          <p:cNvPr id="15" name="Text 6"/>
          <p:cNvSpPr txBox="1"/>
          <p:nvPr/>
        </p:nvSpPr>
        <p:spPr>
          <a:xfrm>
            <a:off x="3329317" y="2902488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Почему тема сложна
</a:t>
            </a:r>
            <a:pPr algn="l" indent="0" marL="0">
              <a:lnSpc>
                <a:spcPct val="100000"/>
              </a:lnSpc>
              <a:buNone/>
            </a:pPr>
            <a:r>
              <a:rPr lang="en-US" sz="7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приносят пользу, но не решают автоматически социальные проблемы. Поэтому школьникам важно уметь оценивать не только удобство, но и последствия цифровых решений.
</a:t>
            </a:r>
            <a:endParaRPr lang="en-US" sz="14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цифровой угрозы и 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13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что cybersecurity требует постоянного обновления и реакции на новые риски.
</a:t>
            </a:r>
            <a:endParaRPr lang="en-US" sz="2797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high tech: quantum computing, neural interfaces and 6G
</a:t>
            </a:r>
            <a:endParaRPr lang="en-US" sz="2569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статьи и лаборатории уже тестируют квантовые вычисления, нейроинтерфейсы и новые стандарты связи. Пока это в основном экспериментальные разработки и пилотные проекты.
</a:t>
            </a:r>
            <a:endParaRPr lang="en-US" sz="1382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годы
</a:t>
            </a:r>
            <a:pPr algn="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Ожидается рост практического применения там, где важны скорость обработки данных, точная передача сигналов и более естественное взаимодействие человека с устройством.
</a:t>
            </a:r>
            <a:endParaRPr lang="en-US" sz="1348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Долгосрочная перспектива
</a:t>
            </a:r>
            <a:pPr algn="l" indent="0" marL="0">
              <a:lnSpc>
                <a:spcPct val="100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направления могут стать основой следующего технологического скачка. В англоязычных прогнозах для них часто используют слова breakthrough, next generation и innovation.
</a:t>
            </a:r>
            <a:endParaRPr lang="en-US" sz="123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Навыки, востребованные в high-tech economy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экономика требует не только владения устройствами, но и умения учиться, анализировать информацию и работать с международными источниками.
</a:t>
            </a:r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в high tech зависит от сочетания технических и надпрофессиональных навыков; особенно важен английский язык как рабочий инструмент отрасли.
</a:t>
            </a:r>
            <a:endParaRPr lang="en-US" sz="1251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требований к цифровым и инженерным профессиям в современных учебных и профессиональных описаниях
</a:t>
            </a:r>
            <a:endParaRPr lang="en-US" sz="133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 things high tech: технологии, язык и 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16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High tech меняет то, как мы учимся, лечимся, общаемся и принимаем решения. Понимание этой сферы помогает не только освоить современную лексику, но и осмысленно участвовать в цифровом будущем.
</a:t>
            </a:r>
            <a:endParaRPr lang="en-US" sz="362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2026-05-31T20:04:52Z</dcterms:created>
  <dcterms:modified xsi:type="dcterms:W3CDTF">2026-05-31T20:04:52Z</dcterms:modified>
</cp:coreProperties>
</file>