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jpeg"/><Relationship Id="rId6" Type="http://schemas.openxmlformats.org/officeDocument/2006/relationships/image" Target="../media/image-13-6.jpe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9675" y="271314"/>
            <a:ext cx="8603700" cy="45959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3591125"/>
            <a:ext cx="44277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2154203"/>
            <a:ext cx="44277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связывают слова, мысли и предложения в единый текст.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965700"/>
            <a:ext cx="54894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как часть речи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8329" y="142875"/>
            <a:ext cx="4053193" cy="490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1255775"/>
            <a:ext cx="4032000" cy="26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союзы в 7 классе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делают речь точнее и связнее, помогают понимать строение предложений и уверенно выполнять грамматический разбор.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6900" y="273325"/>
            <a:ext cx="8606700" cy="63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союз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70050" y="1550525"/>
            <a:ext cx="47382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Служебная роль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не называет предмет, признак или действие, а только показывает связь между словами или частями предложения, помогая передать смысл высказывания.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70050" y="2244513"/>
            <a:ext cx="47382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Неизменяемость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союза нет форм по числам, родам и падежам. Он не изменяется и сохраняет одно и то же значение в разных предложениях.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70050" y="2938502"/>
            <a:ext cx="47382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член предложения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не отвечает на вопросы и не является членом предложения. Его задача — соединять элементы речи, а не называться в предложении.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270050" y="3632485"/>
            <a:ext cx="47382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и уточнение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помогает соединять однородные члены, связывать части сложного предложения и уточнять отношения между мыслями: причину, выбор, противопоставление.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270050" y="4326450"/>
            <a:ext cx="47382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в тексте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найти союз, нужно увидеть слово-связку и проверить, соединяет ли оно части высказывания. Это важный навык для 7 класса.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50" y="1636389"/>
            <a:ext cx="432900" cy="3463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50" y="2340791"/>
            <a:ext cx="432900" cy="3463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0050" y="3001904"/>
            <a:ext cx="432900" cy="432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3365" y="3706306"/>
            <a:ext cx="432900" cy="432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3365" y="4410702"/>
            <a:ext cx="432900" cy="432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союзов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938327" y="1575088"/>
            <a:ext cx="73473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Соединяет
</a:t>
            </a:r>
            <a:pPr algn="l" indent="0" marL="0">
              <a:lnSpc>
                <a:spcPct val="100000"/>
              </a:lnSpc>
              <a:buNone/>
            </a:pPr>
            <a:r>
              <a:rPr lang="en-US" sz="10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связывает слова, однородные члены и части сложного предложения, помогая выстроить логичную и понятную фразу.
</a:t>
            </a:r>
            <a:endParaRPr lang="en-US" sz="1053" dirty="0"/>
          </a:p>
        </p:txBody>
      </p:sp>
      <p:sp>
        <p:nvSpPr>
          <p:cNvPr id="12" name="Text 3"/>
          <p:cNvSpPr txBox="1"/>
          <p:nvPr/>
        </p:nvSpPr>
        <p:spPr>
          <a:xfrm>
            <a:off x="938327" y="2279490"/>
            <a:ext cx="73473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Служебная часть
</a:t>
            </a:r>
            <a:pPr algn="l" indent="0" marL="0">
              <a:lnSpc>
                <a:spcPct val="100000"/>
              </a:lnSpc>
              <a:buNone/>
            </a:pPr>
            <a:r>
              <a:rPr lang="en-US" sz="10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не обладает самостоятельным лексическим значением, поэтому относится к служебным частям речи и работает только в составе высказывания.
</a:t>
            </a:r>
            <a:endParaRPr lang="en-US" sz="1053" dirty="0"/>
          </a:p>
        </p:txBody>
      </p:sp>
      <p:sp>
        <p:nvSpPr>
          <p:cNvPr id="13" name="Text 4"/>
          <p:cNvSpPr txBox="1"/>
          <p:nvPr/>
        </p:nvSpPr>
        <p:spPr>
          <a:xfrm>
            <a:off x="938327" y="2983891"/>
            <a:ext cx="73473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окончаний
</a:t>
            </a:r>
            <a:pPr algn="l" indent="0" marL="0">
              <a:lnSpc>
                <a:spcPct val="100000"/>
              </a:lnSpc>
              <a:buNone/>
            </a:pPr>
            <a:r>
              <a:rPr lang="en-US" sz="10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союзов нет окончаний и грамматических форм, поэтому они не изменяются и пишутся в одной и той же форме.
</a:t>
            </a:r>
            <a:endParaRPr lang="en-US" sz="1053" dirty="0"/>
          </a:p>
        </p:txBody>
      </p:sp>
      <p:sp>
        <p:nvSpPr>
          <p:cNvPr id="14" name="Text 5"/>
          <p:cNvSpPr txBox="1"/>
          <p:nvPr/>
        </p:nvSpPr>
        <p:spPr>
          <a:xfrm>
            <a:off x="943169" y="3688293"/>
            <a:ext cx="73473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отношения
</a:t>
            </a:r>
            <a:pPr algn="l" indent="0" marL="0">
              <a:lnSpc>
                <a:spcPct val="100000"/>
              </a:lnSpc>
              <a:buNone/>
            </a:pPr>
            <a:r>
              <a:rPr lang="en-US" sz="10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смыслу союз может выражать соединение, противопоставление, выбор, причину, условие, цель или уступку.
</a:t>
            </a:r>
            <a:endParaRPr lang="en-US" sz="1053" dirty="0"/>
          </a:p>
        </p:txBody>
      </p:sp>
      <p:sp>
        <p:nvSpPr>
          <p:cNvPr id="15" name="Text 6"/>
          <p:cNvSpPr txBox="1"/>
          <p:nvPr/>
        </p:nvSpPr>
        <p:spPr>
          <a:xfrm>
            <a:off x="943169" y="4392688"/>
            <a:ext cx="73473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Помогает понять структуру
</a:t>
            </a:r>
            <a:pPr algn="l" indent="0" marL="0">
              <a:lnSpc>
                <a:spcPct val="100000"/>
              </a:lnSpc>
              <a:buNone/>
            </a:pPr>
            <a:r>
              <a:rPr lang="en-US" sz="10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показывает, как связаны части мысли между собой, и подсказывает, где в предложении проходит смысловая граница.
</a:t>
            </a:r>
            <a:endParaRPr lang="en-US" sz="105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0" y="3063541"/>
            <a:ext cx="9144000" cy="20806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в предложениях: примеры употребления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70050" y="1827207"/>
            <a:ext cx="17226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Однородные члены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предложении «Лиза читает и рисует» союз и соединяет два однородных сказуемых, показывая, что действия относятся к одному подлежащему.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565625" y="1827207"/>
            <a:ext cx="17226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сложного предложения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предложении «Прозвенел звонок, и урок начался» союз соединяет две грамматические основы и показывает последовательность событий.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850775" y="1827207"/>
            <a:ext cx="17226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Противопоставление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примере «День был тёплый, но ветреный» союз, но подчёркивает противопоставление признаков и помогает точнее передать впечатление.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7151225" y="1827207"/>
            <a:ext cx="17226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предложении «Мы остались дома, потому что начался дождь» союз потому что объясняет причину действия и делает мысль более полной.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5381" y="3044539"/>
            <a:ext cx="3287100" cy="6719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и составные союзы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 главное различие между двумя видами союзов: числом слов в их составе и характером смысловой связи.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признак — количество слов: простой союз состоит из одного слова, составной — из нескольких слов, но выражает одно значение.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6900" y="273325"/>
            <a:ext cx="8606700" cy="63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союзы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57" y="1550529"/>
            <a:ext cx="4937672" cy="6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элемент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союзы состоят из одного слова: и, а, но, да, или, что, если, когда. Именно поэтому их легко заметить в тексте.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270057" y="2426066"/>
            <a:ext cx="4937672" cy="6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речь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союзы особенно часто встречаются в устной речи, диалогах и коротких учебных текстах, где важны ясность и краткость.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270057" y="3301604"/>
            <a:ext cx="4937672" cy="6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Перечисление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союз и помогает перечислять предметы, действия и признаки, не перегружая предложение и сохраняя плавность речи.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270057" y="4177136"/>
            <a:ext cx="4937672" cy="6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и выбор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а, но и или удобны для сравнения, противопоставления и выбора между вариантами, когда нужно точно выразить мысль.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0000" y="513300"/>
            <a:ext cx="80346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Составные союзы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43131" y="2774925"/>
            <a:ext cx="16071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слов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Составной союз состоит из двух или нескольких слов, но передаёт одно общее значение, например: потому что, так как, для того чтобы.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701675" y="2774925"/>
            <a:ext cx="16071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союзы чаще выражают причину, цель, условие или уступку, поэтому помогают сделать речь более точной и осмысленной.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852925" y="2774937"/>
            <a:ext cx="16071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Раздельное написание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 составе такого союза пишутся раздельно. Это важно помнить, чтобы не допустить орфографической ошибки при письме.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7004175" y="2774937"/>
            <a:ext cx="16071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в контексте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узнать составной союз, нужно посмотреть, сохраняется ли единое значение связи. Если да, слова работают вместе как один союз.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союзы встречаются чаще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основные группы союзов, которые особенно часто нужны для связи мыслей в учебных текстах.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заметны соединительные союзы: они чаще всего связывают однородные члены и простые предложения.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78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для наглядности; не является статистическим исследованием
</a:t>
            </a:r>
            <a:endParaRPr lang="en-US" sz="778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отличить простой союз от составного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быстро определить вид союза по количеству слов и смыслу связи.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2135" y="105275"/>
            <a:ext cx="3998430" cy="4962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568550" y="475588"/>
            <a:ext cx="40026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в простом предложении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849300" y="1875175"/>
            <a:ext cx="36327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однородных членов
</a:t>
            </a:r>
            <a:pPr algn="l" indent="0" marL="0">
              <a:lnSpc>
                <a:spcPct val="100000"/>
              </a:lnSpc>
              <a:buNone/>
            </a:pPr>
            <a:r>
              <a:rPr lang="en-US" sz="2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простом предложении союз соединяет однородные члены и помогает перечислять предметы, действия или признаки без лишних повторов. Благодаря этому высказывание звучит естественно и читается легче.
</a:t>
            </a:r>
            <a:endParaRPr lang="en-US" sz="1231" dirty="0"/>
          </a:p>
        </p:txBody>
      </p:sp>
      <p:sp>
        <p:nvSpPr>
          <p:cNvPr id="12" name="Text 3"/>
          <p:cNvSpPr txBox="1"/>
          <p:nvPr/>
        </p:nvSpPr>
        <p:spPr>
          <a:xfrm>
            <a:off x="4849300" y="2582475"/>
            <a:ext cx="36327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в действии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предложении «На столе лежали тетради и учебники» союз и показывает, что речь идёт сразу о двух предметах. Он связывает их как равноправные элементы одной мысли.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849300" y="3289787"/>
            <a:ext cx="36327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Запятая и союз и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однородные члены соединены одиночным союзом и, запятая обычно не ставится. Это правило делает запись короче и помогает не перегружать простое предложение лишними знаками.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4849300" y="3997087"/>
            <a:ext cx="36327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для речи
</a:t>
            </a:r>
            <a:pPr algn="l" indent="0" marL="0">
              <a:lnSpc>
                <a:spcPct val="100000"/>
              </a:lnSpc>
              <a:buNone/>
            </a:pPr>
            <a:r>
              <a:rPr lang="en-US" sz="2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делают простое предложение плавным, помогают сопоставлять и выбирать нужный вариант. Без них фраза звучала бы короче, но связь между частями мысли стала бы менее заметной.
</a:t>
            </a:r>
            <a:endParaRPr lang="en-US" sz="127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0" y="3063541"/>
            <a:ext cx="9144000" cy="20806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в сложном предложении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70050" y="1827207"/>
            <a:ext cx="17226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частей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сложном предложении союз соединяет части с разными грамматическими основами. Он показывает, что между событиями есть смысловая связь, а не просто соседство двух фраз.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565625" y="1827207"/>
            <a:ext cx="17226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событий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союзу часто можно понять, что произошло раньше, а что позже. Например, союз и в предложении «Наступила ночь, и улицы опустели» помогает увидеть последовательность действий.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850775" y="1827207"/>
            <a:ext cx="17226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отношения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в сложном предложении выражают время, причину, условие, цель или противопоставление. Именно поэтому по ним легче понять, как одна часть объясняет или дополняет другую.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7151225" y="1827207"/>
            <a:ext cx="17226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без паузы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помогает объединить части так, чтобы текст звучал связно и логично. Читатель сразу видит, что мысли относятся друг к другу и образуют одно высказывание.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5900" y="2882903"/>
            <a:ext cx="1994700" cy="199080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71731" y="2869624"/>
            <a:ext cx="1994700" cy="199080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76749" y="2869629"/>
            <a:ext cx="1994700" cy="199080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81775" y="2869629"/>
            <a:ext cx="1994700" cy="199080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значения выражают союзы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67475" y="1856319"/>
            <a:ext cx="1992900" cy="8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мысли идут рядом
</a:t>
            </a:r>
            <a:pPr algn="l" indent="0" marL="0">
              <a:lnSpc>
                <a:spcPct val="100000"/>
              </a:lnSpc>
              <a:buNone/>
            </a:pPr>
            <a:r>
              <a:rPr lang="en-US" sz="9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ребята собрали рюкзаки, и класс отправился на экскурсию. Союз и показывает простое соединение событий: одно действие следует за другим, а рассказ звучит последовательно и понятно.
</a:t>
            </a:r>
            <a:endParaRPr lang="en-US" sz="950" dirty="0"/>
          </a:p>
        </p:txBody>
      </p:sp>
      <p:sp>
        <p:nvSpPr>
          <p:cNvPr id="12" name="Text 3"/>
          <p:cNvSpPr txBox="1"/>
          <p:nvPr/>
        </p:nvSpPr>
        <p:spPr>
          <a:xfrm>
            <a:off x="2472559" y="1856299"/>
            <a:ext cx="1992900" cy="8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нужно сравнить или выбрать
</a:t>
            </a:r>
            <a:pPr algn="l" indent="0" marL="0">
              <a:lnSpc>
                <a:spcPct val="100000"/>
              </a:lnSpc>
              <a:buNone/>
            </a:pPr>
            <a:r>
              <a:rPr lang="en-US" sz="9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полке стояли красные и синие папки, а на столе лежал только один альбом. Союзы а, но, или помогают сопоставлять предметы, противопоставлять их или предлагать выбор.
</a:t>
            </a:r>
            <a:endParaRPr lang="en-US" sz="912" dirty="0"/>
          </a:p>
        </p:txBody>
      </p:sp>
      <p:sp>
        <p:nvSpPr>
          <p:cNvPr id="13" name="Text 4"/>
          <p:cNvSpPr txBox="1"/>
          <p:nvPr/>
        </p:nvSpPr>
        <p:spPr>
          <a:xfrm>
            <a:off x="4677577" y="1856304"/>
            <a:ext cx="1992900" cy="8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произошло именно так
</a:t>
            </a:r>
            <a:pPr algn="l" indent="0" marL="0">
              <a:lnSpc>
                <a:spcPct val="100000"/>
              </a:lnSpc>
              <a:buNone/>
            </a:pPr>
            <a:r>
              <a:rPr lang="en-US" sz="10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 остались дома, потому что начался сильный дождь, а на улице быстро потемнело. Союзы потому что и так как вводят причину и объясняют, откуда берётся действие или решение.
</a:t>
            </a:r>
            <a:endParaRPr lang="en-US" sz="1017" dirty="0"/>
          </a:p>
        </p:txBody>
      </p:sp>
      <p:sp>
        <p:nvSpPr>
          <p:cNvPr id="14" name="Text 5"/>
          <p:cNvSpPr txBox="1"/>
          <p:nvPr/>
        </p:nvSpPr>
        <p:spPr>
          <a:xfrm>
            <a:off x="6882602" y="1856304"/>
            <a:ext cx="1992900" cy="8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чего и при каком условии
</a:t>
            </a:r>
            <a:pPr algn="l" indent="0" marL="0">
              <a:lnSpc>
                <a:spcPct val="100000"/>
              </a:lnSpc>
              <a:buNone/>
            </a:pPr>
            <a:r>
              <a:rPr lang="en-US" sz="10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 открыл учебник, чтобы повторить правило, и вышел раньше, если автобус приходил вовремя. Союзы чтобы и если показывают цель и условие, помогая точнее передать замысел высказывания.
</a:t>
            </a:r>
            <a:endParaRPr lang="en-US" sz="100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050" y="3253473"/>
            <a:ext cx="8599500" cy="162080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40000" y="513300"/>
            <a:ext cx="80346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не путать союз с похожими словами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543125" y="2179125"/>
            <a:ext cx="16071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Проверяйте связь
</a:t>
            </a:r>
            <a:pPr algn="l" indent="0" marL="0">
              <a:lnSpc>
                <a:spcPct val="100000"/>
              </a:lnSpc>
              <a:buNone/>
            </a:pPr>
            <a:r>
              <a:rPr lang="en-US" sz="1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соединяет слова или части предложения, поэтому его можно заменить другим союзом без разрушения грамматики. Если замена возможна, перед вами, скорее всего, именно союз.
</a:t>
            </a:r>
            <a:endParaRPr lang="en-US" sz="1133" dirty="0"/>
          </a:p>
        </p:txBody>
      </p:sp>
      <p:sp>
        <p:nvSpPr>
          <p:cNvPr id="12" name="Text 3"/>
          <p:cNvSpPr txBox="1"/>
          <p:nvPr/>
        </p:nvSpPr>
        <p:spPr>
          <a:xfrm>
            <a:off x="2701671" y="2179125"/>
            <a:ext cx="16071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Смотрите на вопросы
</a:t>
            </a:r>
            <a:pPr algn="l" indent="0" marL="0">
              <a:lnSpc>
                <a:spcPct val="100000"/>
              </a:lnSpc>
              <a:buNone/>
            </a:pPr>
            <a:r>
              <a:rPr lang="en-US" sz="1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не отвечает на вопросы и не является членом предложения. Если слово выполняет роль подлежащего, дополнения или обстоятельства, оно относится к другой части речи.
</a:t>
            </a:r>
            <a:endParaRPr lang="en-US" sz="1133" dirty="0"/>
          </a:p>
        </p:txBody>
      </p:sp>
      <p:sp>
        <p:nvSpPr>
          <p:cNvPr id="13" name="Text 4"/>
          <p:cNvSpPr txBox="1"/>
          <p:nvPr/>
        </p:nvSpPr>
        <p:spPr>
          <a:xfrm>
            <a:off x="4852923" y="2179133"/>
            <a:ext cx="16071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Осторожно со словом поэтому
</a:t>
            </a:r>
            <a:pPr algn="l" indent="0" marL="0">
              <a:lnSpc>
                <a:spcPct val="100000"/>
              </a:lnSpc>
              <a:buNone/>
            </a:pPr>
            <a:r>
              <a:rPr lang="en-US" sz="1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поэтому чаще выступает как наречие, а не как союз. Оно обычно указывает на следствие и связано с предыдущим сообщением, но не соединяет части предложения как служебное слово.
</a:t>
            </a:r>
            <a:endParaRPr lang="en-US" sz="966" dirty="0"/>
          </a:p>
        </p:txBody>
      </p:sp>
      <p:sp>
        <p:nvSpPr>
          <p:cNvPr id="14" name="Text 5"/>
          <p:cNvSpPr txBox="1"/>
          <p:nvPr/>
        </p:nvSpPr>
        <p:spPr>
          <a:xfrm>
            <a:off x="7004175" y="2179133"/>
            <a:ext cx="16071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Разбирайте слово что
</a:t>
            </a:r>
            <a:pPr algn="l" indent="0" marL="0">
              <a:lnSpc>
                <a:spcPct val="100000"/>
              </a:lnSpc>
              <a:buNone/>
            </a:pPr>
            <a:r>
              <a:rPr lang="en-US" sz="1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что может входить в состав союза, например в причине или изъяснении, а может быть местоимением. Чтобы не ошибиться, нужно смотреть на его роль в предложении.
</a:t>
            </a:r>
            <a:endParaRPr lang="en-US" sz="113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по значению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группы союзов помогают передавать не только связь, но и точный смысл отношений между частями высказывания.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видно, что союзов с разными значениями много, но чаще всего в речи встречаются соединительные и противительные формы.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74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языка; примеры союзов из учебного материала
</a:t>
            </a:r>
            <a:endParaRPr lang="en-US" sz="77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03300" y="2320375"/>
            <a:ext cx="5170500" cy="17564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50" y="273325"/>
            <a:ext cx="86076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союзов в примерах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66900" y="2278175"/>
            <a:ext cx="28722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сопоставить форму союза, его вид и значение на простых школьных примерах.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66900" y="3119650"/>
            <a:ext cx="28722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показывают, что вид союза определяется количеством слов, а значение — тем, какую связь он выражает в предложении.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66900" y="4731750"/>
            <a:ext cx="28722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разбора союза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анализе союза в предложении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6900" y="273325"/>
            <a:ext cx="8606700" cy="63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изучении союзов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70050" y="1550525"/>
            <a:ext cx="47382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Слитное написание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 — писать составные союзы слитно. Нужно помнить, что слова в сочетаниях потому что, для того чтобы, несмотря на то что пишутся раздельно.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70050" y="2244513"/>
            <a:ext cx="47382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с союзными словами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слова похожи на союзы, но выполняют другую роль. Чтобы не ошибиться, важно определять, соединяет ли слово части предложения или является членом предложения.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70050" y="2938502"/>
            <a:ext cx="47382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Неверная роль в предложении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иногда принимают за самостоятельный член предложения, хотя он не отвечает на вопросы и не обозначает предмет, признак или действие. Его задача — связывать.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270050" y="3632485"/>
            <a:ext cx="47382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Похожее звучание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что, чтобы, зато и потому что легко перепутать между собой. При разборе нужно смотреть не только на форму, но и на смысл всей фразы.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270050" y="4326450"/>
            <a:ext cx="47382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Замена без проверки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проверять, можно ли заменить слово другим союзом без потери смысла. Если замена невозможна, перед нами, вероятно, не союз, а другое слово.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0" y="3063541"/>
            <a:ext cx="9144000" cy="20806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в живой речи и тексте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70050" y="1827207"/>
            <a:ext cx="17226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Связный рассказ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помогают выстраивать мысли по порядку, чтобы рассказ не распадался на отдельные фразы. Благодаря им текст читается как единое и понятное сообщение.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565625" y="1827207"/>
            <a:ext cx="17226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отношения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письменной речи союзы уточняют причину, цель, противопоставление и выбор. Читатель быстрее понимает, почему произошло событие и как связаны между собой части текста.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850775" y="1827207"/>
            <a:ext cx="17226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диалог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разговоре союзы делают речь похожей на обычный живой диалог. С ними фразы звучат естественно, а переход от одной мысли к другой получается мягким.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7151225" y="1827207"/>
            <a:ext cx="17226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 для чтения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союзы выделены в тексте, легче заметить смысловые связи между предложениями. Это помогает быстрее понять содержание и правильно пересказать прочитанное.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42000" y="1345900"/>
            <a:ext cx="4860000" cy="22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Союз: маленькое слово с большой ролью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незаметны на первый взгляд, но именно они связывают слова, части предложений и мысли. Умение находить их помогает читать, писать и говорить точнее, увереннее и грамотнее.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2026-05-28T16:01:21Z</dcterms:created>
  <dcterms:modified xsi:type="dcterms:W3CDTF">2026-05-28T16:01:21Z</dcterms:modified>
</cp:coreProperties>
</file>