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8288000" cy="10287000"/>
  <p:notesSz cx="10287000" cy="18288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33699" y="239467"/>
            <a:ext cx="12839703" cy="959216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63675" y="4258175"/>
            <a:ext cx="16960500" cy="47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4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А.В. Вампилов. «Старший сын»: чтение пьесы о семье, доверии и нравственном выборе
</a:t>
            </a:r>
            <a:pPr algn="ctr" indent="0" marL="0">
              <a:lnSpc>
                <a:spcPct val="100000"/>
              </a:lnSpc>
              <a:buNone/>
            </a:pPr>
            <a:r>
              <a:rPr lang="en-US" sz="608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34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Пьеса о случайной встрече, которая меняет людей и возвращает им близость.
</a:t>
            </a:r>
            <a:pPr algn="ctr" indent="0" marL="0">
              <a:lnSpc>
                <a:spcPct val="100000"/>
              </a:lnSpc>
              <a:buNone/>
            </a:pPr>
            <a:r>
              <a:rPr lang="en-US" sz="34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318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47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DCA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220254" y="0"/>
            <a:ext cx="8063092" cy="10282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700" dirty="0"/>
          </a:p>
        </p:txBody>
      </p:sp>
      <p:sp>
        <p:nvSpPr>
          <p:cNvPr id="5" name="Text 1"/>
          <p:cNvSpPr txBox="1"/>
          <p:nvPr/>
        </p:nvSpPr>
        <p:spPr>
          <a:xfrm>
            <a:off x="724925" y="1390500"/>
            <a:ext cx="8408100" cy="75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Вампилов и драматургия 1960-х
</a:t>
            </a:r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Александр Вампилов показал в повседневном сюжете скрытую нравственную драму. Его пьесы говорят о доверии, семейных отношениях и внутреннем выборе обычного человека, поэтому остаются особенно понятными современному читателю.
</a:t>
            </a:r>
            <a:endParaRPr lang="en-US" sz="5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89FA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72850" y="1117750"/>
            <a:ext cx="123423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464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устроены жанр, время и конфликт пьесы
</a:t>
            </a:r>
            <a:endParaRPr lang="en-US" sz="4644" dirty="0"/>
          </a:p>
        </p:txBody>
      </p:sp>
      <p:sp>
        <p:nvSpPr>
          <p:cNvPr id="8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700" dirty="0"/>
          </a:p>
        </p:txBody>
      </p:sp>
      <p:sp>
        <p:nvSpPr>
          <p:cNvPr id="9" name="Text 2"/>
          <p:cNvSpPr txBox="1"/>
          <p:nvPr/>
        </p:nvSpPr>
        <p:spPr>
          <a:xfrm>
            <a:off x="1981375" y="3585950"/>
            <a:ext cx="5442600" cy="23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Лирическая комедия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Пьеса соединяет мягкий юмор с психологической глубиной: смешное здесь быстро переходит в серьёзное, а бытовая ситуация оборачивается нравственным испытанием.
</a:t>
            </a:r>
            <a:endParaRPr lang="en-US" sz="3000" dirty="0"/>
          </a:p>
        </p:txBody>
      </p:sp>
      <p:sp>
        <p:nvSpPr>
          <p:cNvPr id="10" name="Text 3"/>
          <p:cNvSpPr txBox="1"/>
          <p:nvPr/>
        </p:nvSpPr>
        <p:spPr>
          <a:xfrm>
            <a:off x="8588550" y="3585950"/>
            <a:ext cx="5442600" cy="23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Случайное знакомство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Встреча Бусыгина и Сильвы с семьёй Сарафановых кажется случайной, но именно она запускает цепь событий, которые меняют каждого героя.
</a:t>
            </a:r>
            <a:endParaRPr lang="en-US" sz="3000" dirty="0"/>
          </a:p>
        </p:txBody>
      </p:sp>
      <p:sp>
        <p:nvSpPr>
          <p:cNvPr id="11" name="Text 4"/>
          <p:cNvSpPr txBox="1"/>
          <p:nvPr/>
        </p:nvSpPr>
        <p:spPr>
          <a:xfrm>
            <a:off x="5157875" y="7280275"/>
            <a:ext cx="5442600" cy="23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ночь в одной квартире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Действие почти не выходит за пределы дома Сарафановых. Замкнутое пространство усиливает чувство тесноты, неотвратимости и эмоциональной напряжённости.
</a:t>
            </a:r>
            <a:endParaRPr lang="en-US" sz="3000" dirty="0"/>
          </a:p>
        </p:txBody>
      </p:sp>
      <p:sp>
        <p:nvSpPr>
          <p:cNvPr id="12" name="Text 5"/>
          <p:cNvSpPr txBox="1"/>
          <p:nvPr/>
        </p:nvSpPr>
        <p:spPr>
          <a:xfrm>
            <a:off x="11853275" y="7280275"/>
            <a:ext cx="5442600" cy="23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Внутренний конфликт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столкновение происходит не между врагами, а внутри самих персонажей: между правдой и ложью, одиночеством и потребностью быть нужным.
</a:t>
            </a:r>
            <a:endParaRPr lang="en-US" sz="3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56250" y="2245954"/>
            <a:ext cx="10121400" cy="56411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396800" y="895200"/>
            <a:ext cx="6364800" cy="84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персонажи и их роль в сюжете
</a:t>
            </a:r>
            <a:pPr algn="l" indent="0" marL="0">
              <a:lnSpc>
                <a:spcPct val="120000"/>
              </a:lnSpc>
              <a:buNone/>
            </a:pPr>
            <a:r>
              <a:rPr lang="en-US" sz="2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герой раскрывает отдельную сторону темы семьи, доверия и одиночества.
</a:t>
            </a:r>
            <a:pPr algn="l" indent="0" marL="0">
              <a:lnSpc>
                <a:spcPct val="150041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персонажей строится на контрастах и помогает увидеть, что семейная тема в пьесе шире кровного родства.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2273375" y="9886100"/>
            <a:ext cx="82044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454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А.В. Вампилов, пьеса «Старший сын»
</a:t>
            </a:r>
            <a:endParaRPr lang="en-US" sz="1454" dirty="0"/>
          </a:p>
        </p:txBody>
      </p:sp>
      <p:sp>
        <p:nvSpPr>
          <p:cNvPr id="6" name="Text 2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A1E2E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980784" y="2400"/>
            <a:ext cx="8304081" cy="10282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24925" y="1390500"/>
            <a:ext cx="8408100" cy="75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Сарафановых как художественный образ
</a:t>
            </a:r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Тесное пространство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Квартира выглядит скромной и усталой, но не безжизненной. В ней чувствуется теснота обычного быта, которая подчёркивает уязвимость семьи и нехватку настоящего общения.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Тёплый приют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этом дом остаётся местом, где возможны доверие и участие. Именно здесь случайные гости впервые ощущают не холод чужого жилья, а надежду на человеческое тепло.
</a:t>
            </a:r>
            <a:endParaRPr lang="en-US" sz="5000" dirty="0"/>
          </a:p>
        </p:txBody>
      </p:sp>
      <p:sp>
        <p:nvSpPr>
          <p:cNvPr id="5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855991" y="973064"/>
            <a:ext cx="10121400" cy="834087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21200" y="777850"/>
            <a:ext cx="6723600" cy="834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случайности к нравственной близости
</a:t>
            </a:r>
            <a:pPr algn="l" indent="0" marL="0">
              <a:lnSpc>
                <a:spcPct val="120000"/>
              </a:lnSpc>
              <a:buNone/>
            </a:pPr>
            <a:r>
              <a:rPr lang="en-US" sz="32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 пьесы развивается от бытовой неурядицы к внутреннему сближению героев.
</a:t>
            </a:r>
            <a:endParaRPr lang="en-US" sz="5000" dirty="0"/>
          </a:p>
        </p:txBody>
      </p:sp>
      <p:sp>
        <p:nvSpPr>
          <p:cNvPr id="6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CCD8B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201000" y="817850"/>
            <a:ext cx="11886000" cy="17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Бусыгин: путь от иронии к сочувствию
</a:t>
            </a:r>
            <a:endParaRPr lang="en-US" sz="5000" dirty="0"/>
          </a:p>
        </p:txBody>
      </p:sp>
      <p:sp>
        <p:nvSpPr>
          <p:cNvPr id="4" name="Text 1"/>
          <p:cNvSpPr txBox="1"/>
          <p:nvPr/>
        </p:nvSpPr>
        <p:spPr>
          <a:xfrm>
            <a:off x="3157450" y="3379600"/>
            <a:ext cx="5866800" cy="24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Бусыгин воспринимает происходящее как удобный случай и держится с заметной насмешкой. Он как будто наблюдает со стороны, не желая брать на себя лишнюю ответственность.
</a:t>
            </a:r>
            <a:endParaRPr lang="en-US" sz="2400" dirty="0"/>
          </a:p>
        </p:txBody>
      </p:sp>
      <p:sp>
        <p:nvSpPr>
          <p:cNvPr id="5" name="Text 2"/>
          <p:cNvSpPr txBox="1"/>
          <p:nvPr/>
        </p:nvSpPr>
        <p:spPr>
          <a:xfrm>
            <a:off x="3157400" y="7031800"/>
            <a:ext cx="5866800" cy="28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финале Бусыгин выглядит уже не случайным гостем, а человеком, который повзрослел внутренне. Его выбор связан не с выгодой, а с сочувствием и нравственным долгом.
</a:t>
            </a:r>
            <a:endParaRPr lang="en-US" sz="2400" dirty="0"/>
          </a:p>
        </p:txBody>
      </p:sp>
      <p:sp>
        <p:nvSpPr>
          <p:cNvPr id="6" name="Text 3"/>
          <p:cNvSpPr txBox="1"/>
          <p:nvPr/>
        </p:nvSpPr>
        <p:spPr>
          <a:xfrm>
            <a:off x="10724150" y="3371450"/>
            <a:ext cx="5866800" cy="28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Однако по мере развития действия он начинает слышать не только слова, но и скрытую боль других людей. Чужая семейная драма перестаёт быть для него шуткой.
</a:t>
            </a:r>
            <a:endParaRPr lang="en-US" sz="2400" dirty="0"/>
          </a:p>
        </p:txBody>
      </p:sp>
      <p:sp>
        <p:nvSpPr>
          <p:cNvPr id="7" name="Text 4"/>
          <p:cNvSpPr txBox="1"/>
          <p:nvPr/>
        </p:nvSpPr>
        <p:spPr>
          <a:xfrm>
            <a:off x="17560320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E2D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36075" y="405700"/>
            <a:ext cx="13187700" cy="161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Сарафанов: трагикомический образ отца
</a:t>
            </a:r>
            <a:endParaRPr lang="en-US" sz="5000" dirty="0"/>
          </a:p>
        </p:txBody>
      </p:sp>
      <p:sp>
        <p:nvSpPr>
          <p:cNvPr id="6" name="Text 1"/>
          <p:cNvSpPr txBox="1"/>
          <p:nvPr/>
        </p:nvSpPr>
        <p:spPr>
          <a:xfrm>
            <a:off x="1255100" y="2504000"/>
            <a:ext cx="5006400" cy="171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Сарафанов производит впечатление мягкого и одинокого человека, которому особенно нужна близость детей. Его доверчивость делает образ трогательным, а не смешным.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1255100" y="5988850"/>
            <a:ext cx="5006400" cy="171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Сарафанов не умеет защищаться от боли, поэтому легко верит в спасительную версию о старшем сыне. В этой вере проявляется его глубокая потребность быть признанным.
</a:t>
            </a:r>
            <a:endParaRPr lang="en-US" sz="2000" dirty="0"/>
          </a:p>
        </p:txBody>
      </p:sp>
      <p:sp>
        <p:nvSpPr>
          <p:cNvPr id="8" name="Text 3"/>
          <p:cNvSpPr txBox="1"/>
          <p:nvPr/>
        </p:nvSpPr>
        <p:spPr>
          <a:xfrm>
            <a:off x="11939950" y="4296750"/>
            <a:ext cx="5006400" cy="171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прошлом героя есть несостоявшаяся связь с музыкой, и эта деталь говорит о несбывшейся жизненной мечте. Он кажется человеком, чья судьба сложилась не так, как хотелось.
</a:t>
            </a:r>
            <a:endParaRPr lang="en-US" sz="2000" dirty="0"/>
          </a:p>
        </p:txBody>
      </p:sp>
      <p:sp>
        <p:nvSpPr>
          <p:cNvPr id="9" name="Text 4"/>
          <p:cNvSpPr txBox="1"/>
          <p:nvPr/>
        </p:nvSpPr>
        <p:spPr>
          <a:xfrm>
            <a:off x="11939950" y="7764375"/>
            <a:ext cx="5006400" cy="171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Комизм его поведения всегда соседствует с печалью. Именно поэтому герой вызывает не насмешку, а сочувствие: он слишком нуждается в человеческом тепле и подтверждении собственной значимости.
</a:t>
            </a:r>
            <a:endParaRPr lang="en-US" sz="2000" dirty="0"/>
          </a:p>
        </p:txBody>
      </p:sp>
      <p:sp>
        <p:nvSpPr>
          <p:cNvPr id="10" name="Text 5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E4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08950" y="2756271"/>
            <a:ext cx="9453600" cy="526258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461100" y="2888875"/>
            <a:ext cx="4800600" cy="526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резкие переломы связаны не с внешним событием, а с изменением отношения героев друг к другу.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Пик напряжения возникает там, где ложь может разрушить доверие; развязка приходит через принятие человеческой связи.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700" dirty="0"/>
          </a:p>
        </p:txBody>
      </p:sp>
      <p:sp>
        <p:nvSpPr>
          <p:cNvPr id="8" name="Text 2"/>
          <p:cNvSpPr txBox="1"/>
          <p:nvPr/>
        </p:nvSpPr>
        <p:spPr>
          <a:xfrm>
            <a:off x="1092450" y="438150"/>
            <a:ext cx="16103100" cy="160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Эмоциональная динамика пьесы по ходу действия
</a:t>
            </a:r>
            <a:endParaRPr lang="en-US" sz="5000" dirty="0"/>
          </a:p>
        </p:txBody>
      </p:sp>
      <p:sp>
        <p:nvSpPr>
          <p:cNvPr id="9" name="Text 3"/>
          <p:cNvSpPr txBox="1"/>
          <p:nvPr/>
        </p:nvSpPr>
        <p:spPr>
          <a:xfrm>
            <a:off x="7811749" y="8183125"/>
            <a:ext cx="89508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454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тексту пьесы А.В. Вампилова «Старший сын»
</a:t>
            </a:r>
            <a:endParaRPr lang="en-US" sz="1454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CCD8B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89125" y="3234319"/>
            <a:ext cx="711300" cy="711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446825" y="3234319"/>
            <a:ext cx="711300" cy="711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68125" y="6651824"/>
            <a:ext cx="753300" cy="60264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491281" y="6582569"/>
            <a:ext cx="622388" cy="7113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207850" y="791650"/>
            <a:ext cx="13872300" cy="162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Нина и Васенька: два разных пути взросления
</a:t>
            </a:r>
            <a:endParaRPr lang="en-US" sz="5000" dirty="0"/>
          </a:p>
        </p:txBody>
      </p:sp>
      <p:sp>
        <p:nvSpPr>
          <p:cNvPr id="8" name="Text 1"/>
          <p:cNvSpPr txBox="1"/>
          <p:nvPr/>
        </p:nvSpPr>
        <p:spPr>
          <a:xfrm>
            <a:off x="2006875" y="3234250"/>
            <a:ext cx="6855300" cy="7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Нина и ответственность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978425" y="4301425"/>
            <a:ext cx="7883700" cy="162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Нина умеет сохранять порядок и не терять самообладания. Она раньше других понимает, что взросление связано с долгом, а не только с возрастом.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10464575" y="3234250"/>
            <a:ext cx="6855300" cy="7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Васенька и чувство
</a:t>
            </a:r>
            <a:endParaRPr lang="en-US" sz="2800" dirty="0"/>
          </a:p>
        </p:txBody>
      </p:sp>
      <p:sp>
        <p:nvSpPr>
          <p:cNvPr id="11" name="Text 4"/>
          <p:cNvSpPr txBox="1"/>
          <p:nvPr/>
        </p:nvSpPr>
        <p:spPr>
          <a:xfrm>
            <a:off x="9436125" y="4301450"/>
            <a:ext cx="7883700" cy="162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Васенька живёт переживаниями, ревностью и мечтой о любви. Его эмоциональность делает его уязвимым и часто мешает трезво оценивать происходящее.
</a:t>
            </a:r>
            <a:endParaRPr lang="en-US" sz="2400" dirty="0"/>
          </a:p>
        </p:txBody>
      </p:sp>
      <p:sp>
        <p:nvSpPr>
          <p:cNvPr id="12" name="Text 5"/>
          <p:cNvSpPr txBox="1"/>
          <p:nvPr/>
        </p:nvSpPr>
        <p:spPr>
          <a:xfrm>
            <a:off x="2006875" y="6597425"/>
            <a:ext cx="6855300" cy="7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способы жить в семье
</a:t>
            </a:r>
            <a:endParaRPr lang="en-US" sz="2800" dirty="0"/>
          </a:p>
        </p:txBody>
      </p:sp>
      <p:sp>
        <p:nvSpPr>
          <p:cNvPr id="13" name="Text 6"/>
          <p:cNvSpPr txBox="1"/>
          <p:nvPr/>
        </p:nvSpPr>
        <p:spPr>
          <a:xfrm>
            <a:off x="978425" y="7671225"/>
            <a:ext cx="7883700" cy="162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Нина выбирает рассудительность, а Васенька — порыв. Их сопоставление показывает, что семья испытывает человека не меньше, чем внешний мир.
</a:t>
            </a:r>
            <a:endParaRPr lang="en-US" sz="2400" dirty="0"/>
          </a:p>
        </p:txBody>
      </p:sp>
      <p:sp>
        <p:nvSpPr>
          <p:cNvPr id="14" name="Text 7"/>
          <p:cNvSpPr txBox="1"/>
          <p:nvPr/>
        </p:nvSpPr>
        <p:spPr>
          <a:xfrm>
            <a:off x="10464575" y="6597425"/>
            <a:ext cx="6855300" cy="7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 взросления
</a:t>
            </a:r>
            <a:endParaRPr lang="en-US" sz="2800" dirty="0"/>
          </a:p>
        </p:txBody>
      </p:sp>
      <p:sp>
        <p:nvSpPr>
          <p:cNvPr id="15" name="Text 8"/>
          <p:cNvSpPr txBox="1"/>
          <p:nvPr/>
        </p:nvSpPr>
        <p:spPr>
          <a:xfrm>
            <a:off x="9436125" y="7671225"/>
            <a:ext cx="7883700" cy="162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героя проходят проверку на зрелость, но по-разному. Пьеса убеждает, что взрослый человек отвечает не только за себя, но и за последствия своих слов.
</a:t>
            </a:r>
            <a:endParaRPr lang="en-US" sz="2400" dirty="0"/>
          </a:p>
        </p:txBody>
      </p:sp>
      <p:sp>
        <p:nvSpPr>
          <p:cNvPr id="16" name="Text 9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855991" y="3334226"/>
            <a:ext cx="10121400" cy="32299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1200" y="777850"/>
            <a:ext cx="6723600" cy="834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конфликты пьесы
</a:t>
            </a:r>
            <a:pPr algn="l" indent="0" marL="0">
              <a:lnSpc>
                <a:spcPct val="120000"/>
              </a:lnSpc>
              <a:buNone/>
            </a:pPr>
            <a:r>
              <a:rPr lang="en-US" sz="32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противопоставления показывают, как бытовая история превращается в нравственный экзамен для героев.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пьесе внешний комизм постоянно переходит в серьёзный разговор о доверии, ответственности и потребности человека быть нужным.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9026589" y="9760300"/>
            <a:ext cx="89508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454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 В. Вампилов, «Старший сын»
</a:t>
            </a:r>
            <a:endParaRPr lang="en-US" sz="1454" dirty="0"/>
          </a:p>
        </p:txBody>
      </p:sp>
      <p:sp>
        <p:nvSpPr>
          <p:cNvPr id="6" name="Text 2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7075" y="1879782"/>
            <a:ext cx="8490900" cy="43117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319050" y="1879807"/>
            <a:ext cx="8490900" cy="431178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2524" y="9607900"/>
            <a:ext cx="2706000" cy="4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669325" y="6327889"/>
            <a:ext cx="8212200" cy="261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Скрипка как память о несбывшемся
</a:t>
            </a:r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полутёмной комнате скрипка звучит не только как предмет прошлого, но и как знак нереализованной мечты. Через этот образ раскрывается внутренняя тонкость Сарафанова и его потребность сохранить достоинство, несмотря на неудачи и одиночество.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9458400" y="6327889"/>
            <a:ext cx="8212200" cy="261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Тишина, в которой слышны чувства
</a:t>
            </a:r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Нотные листы, вечерний свет и пауза между репликами создают атмосферу сосредоточенного ожидания. В такой тишине особенно заметно, что в семье Сарафановых важны не громкие слова, а способность услышать другого и откликнуться на его боль.
</a:t>
            </a:r>
            <a:endParaRPr lang="en-US" sz="2800" dirty="0"/>
          </a:p>
        </p:txBody>
      </p:sp>
      <p:sp>
        <p:nvSpPr>
          <p:cNvPr id="10" name="Text 3"/>
          <p:cNvSpPr txBox="1"/>
          <p:nvPr/>
        </p:nvSpPr>
        <p:spPr>
          <a:xfrm>
            <a:off x="2207850" y="399425"/>
            <a:ext cx="13872300" cy="129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музыки и тишины в пьесе
</a:t>
            </a:r>
            <a:endParaRPr lang="en-US" sz="5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CCD8B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376250" y="2760275"/>
            <a:ext cx="7388400" cy="544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несколько часов герои проходят путь от случайного обмана к нравственной ответственности и душевной близости.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700" dirty="0"/>
          </a:p>
        </p:txBody>
      </p:sp>
      <p:sp>
        <p:nvSpPr>
          <p:cNvPr id="6" name="Text 2"/>
          <p:cNvSpPr txBox="1"/>
          <p:nvPr/>
        </p:nvSpPr>
        <p:spPr>
          <a:xfrm>
            <a:off x="1185425" y="3135575"/>
            <a:ext cx="8397600" cy="460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 ночь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20004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20004"/>
              </a:lnSpc>
              <a:buNone/>
            </a:pPr>
            <a:r>
              <a:rPr lang="en-US" sz="4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хватает, чтобы шутка о родстве превратилась в серьёзное испытание доверия.
</a:t>
            </a:r>
            <a:endParaRPr lang="en-US" sz="9000" dirty="0"/>
          </a:p>
        </p:txBody>
      </p:sp>
      <p:sp>
        <p:nvSpPr>
          <p:cNvPr id="7" name="Text 3"/>
          <p:cNvSpPr txBox="1"/>
          <p:nvPr/>
        </p:nvSpPr>
        <p:spPr>
          <a:xfrm>
            <a:off x="1690025" y="8689000"/>
            <a:ext cx="7388400" cy="91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 В. Вампилов, «Старший сын»
</a:t>
            </a:r>
            <a:endParaRPr lang="en-US" sz="2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E4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08950" y="2756271"/>
            <a:ext cx="9453600" cy="526258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461100" y="2888875"/>
            <a:ext cx="4800600" cy="526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ценностей помогает увидеть, что у каждого персонажа свой способ искать признание, опору и внутреннюю устойчивость.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пьесе ни одна ценность не существует отдельно: семейность, долг и чувство взаимно проверяют друг друга в конфликте.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700" dirty="0"/>
          </a:p>
        </p:txBody>
      </p:sp>
      <p:sp>
        <p:nvSpPr>
          <p:cNvPr id="8" name="Text 2"/>
          <p:cNvSpPr txBox="1"/>
          <p:nvPr/>
        </p:nvSpPr>
        <p:spPr>
          <a:xfrm>
            <a:off x="1092450" y="438150"/>
            <a:ext cx="16103100" cy="160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Ценности героев в системе пьесы
</a:t>
            </a:r>
            <a:endParaRPr lang="en-US" sz="5000" dirty="0"/>
          </a:p>
        </p:txBody>
      </p:sp>
      <p:sp>
        <p:nvSpPr>
          <p:cNvPr id="9" name="Text 3"/>
          <p:cNvSpPr txBox="1"/>
          <p:nvPr/>
        </p:nvSpPr>
        <p:spPr>
          <a:xfrm>
            <a:off x="7811749" y="8183125"/>
            <a:ext cx="89508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454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 В. Вампилов, «Старший сын»
</a:t>
            </a:r>
            <a:endParaRPr lang="en-US" sz="1454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855991" y="973064"/>
            <a:ext cx="10121400" cy="834087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21200" y="777850"/>
            <a:ext cx="6723600" cy="834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принимается нравственное решение в пьесе
</a:t>
            </a:r>
            <a:pPr algn="l" indent="0" marL="0">
              <a:lnSpc>
                <a:spcPct val="120000"/>
              </a:lnSpc>
              <a:buNone/>
            </a:pPr>
            <a:r>
              <a:rPr lang="en-US" sz="32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 случайная шутка становится испытанием совести и ответственности.
</a:t>
            </a:r>
            <a:endParaRPr lang="en-US" sz="5000" dirty="0"/>
          </a:p>
        </p:txBody>
      </p:sp>
      <p:sp>
        <p:nvSpPr>
          <p:cNvPr id="6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DCA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758325" y="7982825"/>
            <a:ext cx="9434700" cy="150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Лирическая интонация соединяет комическое и серьёзное, поэтому обычный семейный разговор приобретает нравственную глубину и превращается в размышление о доверии, сострадании и выборе.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080675" y="6196850"/>
            <a:ext cx="9434700" cy="150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фразы, паузы и недосказанность создают сильный подтекст. Читатель и зритель должны улавливать не только сказанное, но и то, что герои боятся произнести прямо.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7405500" y="4520675"/>
            <a:ext cx="9434700" cy="139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Юмор в пьесе мягкий и часто возникает из бытовых недоразумений, но он не разряжает смысл, а делает драматические ситуации психологически убедительнее и человечнее.
</a:t>
            </a:r>
            <a:endParaRPr lang="en-US" sz="2379" dirty="0"/>
          </a:p>
        </p:txBody>
      </p:sp>
      <p:sp>
        <p:nvSpPr>
          <p:cNvPr id="8" name="Text 3"/>
          <p:cNvSpPr txBox="1"/>
          <p:nvPr/>
        </p:nvSpPr>
        <p:spPr>
          <a:xfrm>
            <a:off x="7708425" y="2844500"/>
            <a:ext cx="9434700" cy="139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Вампилов строит диалог на обычной разговорной речи, поэтому герои звучат естественно и узнаваемо. За простыми репликами постепенно открываются скрытые переживания и напряжение.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934350" y="597875"/>
            <a:ext cx="16419300" cy="15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Художественный язык пьесы
</a:t>
            </a:r>
            <a:endParaRPr lang="en-US" sz="5500" dirty="0"/>
          </a:p>
        </p:txBody>
      </p:sp>
      <p:sp>
        <p:nvSpPr>
          <p:cNvPr id="10" name="Text 5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E4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08950" y="2756271"/>
            <a:ext cx="9453600" cy="526258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461100" y="2888875"/>
            <a:ext cx="4800600" cy="526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показывает не «лучших» и «худших», а разные способы переживать одиночество, любовь и ответственность в одной семье.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Характеры героев выстроены так, чтобы конфликт рождался из различий, а не из случайной внешней интриги.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700" dirty="0"/>
          </a:p>
        </p:txBody>
      </p:sp>
      <p:sp>
        <p:nvSpPr>
          <p:cNvPr id="8" name="Text 2"/>
          <p:cNvSpPr txBox="1"/>
          <p:nvPr/>
        </p:nvSpPr>
        <p:spPr>
          <a:xfrm>
            <a:off x="1092450" y="438150"/>
            <a:ext cx="16103100" cy="160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Черты героев как основа их характеров
</a:t>
            </a:r>
            <a:endParaRPr lang="en-US" sz="5000" dirty="0"/>
          </a:p>
        </p:txBody>
      </p:sp>
      <p:sp>
        <p:nvSpPr>
          <p:cNvPr id="9" name="Text 3"/>
          <p:cNvSpPr txBox="1"/>
          <p:nvPr/>
        </p:nvSpPr>
        <p:spPr>
          <a:xfrm>
            <a:off x="7811749" y="8183125"/>
            <a:ext cx="89508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454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 В. Вампилов, «Старший сын»
</a:t>
            </a:r>
            <a:endParaRPr lang="en-US" sz="1454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E2D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77475" y="428100"/>
            <a:ext cx="16432200" cy="226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пьеса остаётся близкой современному читателю
</a:t>
            </a:r>
            <a:endParaRPr lang="en-US" sz="5000" dirty="0"/>
          </a:p>
        </p:txBody>
      </p:sp>
      <p:sp>
        <p:nvSpPr>
          <p:cNvPr id="9" name="Text 1"/>
          <p:cNvSpPr txBox="1"/>
          <p:nvPr/>
        </p:nvSpPr>
        <p:spPr>
          <a:xfrm>
            <a:off x="1504900" y="3665975"/>
            <a:ext cx="4323900" cy="41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Пьеса говорит о том, что особенно знакомо подросткам и взрослым: нехватке внимания, страхе быть ненужным и желании услышать в ответ искреннюю поддержку.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6457900" y="3665975"/>
            <a:ext cx="4323900" cy="41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Вампилов убеждает, что семья держится не только на формальном родстве, но и на ежедневной заботе, участии и готовности взять на себя ответственность за другого человека.
</a:t>
            </a:r>
            <a:endParaRPr lang="en-US" sz="2800" dirty="0"/>
          </a:p>
        </p:txBody>
      </p:sp>
      <p:sp>
        <p:nvSpPr>
          <p:cNvPr id="11" name="Text 3"/>
          <p:cNvSpPr txBox="1"/>
          <p:nvPr/>
        </p:nvSpPr>
        <p:spPr>
          <a:xfrm>
            <a:off x="11487100" y="3665975"/>
            <a:ext cx="4323900" cy="41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поэтому конфликт пьесы воспринимается как живой и сегодня: он заставляет задуматься, что делает людей по-настоящему близкими и почему доверие важнее внешних обстоятельств.
</a:t>
            </a:r>
            <a:endParaRPr lang="en-US" sz="2800" dirty="0"/>
          </a:p>
        </p:txBody>
      </p:sp>
      <p:sp>
        <p:nvSpPr>
          <p:cNvPr id="12" name="Text 4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56250" y="3451591"/>
            <a:ext cx="10121400" cy="32299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396800" y="895200"/>
            <a:ext cx="6364800" cy="84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для анализа и обсуждения
</a:t>
            </a:r>
            <a:pPr algn="l" indent="0" marL="0">
              <a:lnSpc>
                <a:spcPct val="120000"/>
              </a:lnSpc>
              <a:buNone/>
            </a:pPr>
            <a:r>
              <a:rPr lang="en-US" sz="2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помогают перейти от пересказа сюжета к осмыслению характеров, мотивов и главной идеи пьесы.
</a:t>
            </a:r>
            <a:pPr algn="l" indent="0" marL="0">
              <a:lnSpc>
                <a:spcPct val="150041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вопросы связывают композицию, психологию героев и нравственный смысл произведения в единый анализ.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2273375" y="9886100"/>
            <a:ext cx="82044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454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 В. Вампилов, «Старший сын»
</a:t>
            </a:r>
            <a:endParaRPr lang="en-US" sz="1454" dirty="0"/>
          </a:p>
        </p:txBody>
      </p:sp>
      <p:sp>
        <p:nvSpPr>
          <p:cNvPr id="6" name="Text 2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334450" y="1830500"/>
            <a:ext cx="15619200" cy="53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семья в пьесе Вампилова создаётся не только кровным родством
</a:t>
            </a:r>
            <a:pPr algn="l" indent="0" marL="0">
              <a:lnSpc>
                <a:spcPct val="100000"/>
              </a:lnSpc>
              <a:buNone/>
            </a:pPr>
            <a:r>
              <a:rPr lang="en-US" sz="5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«Старший сын» показывает, что доверие, участие и личная ответственность способны создать настоящую семью даже там, где связь началась со случайной выдумки. Это история о человеческом тепле, которое сильнее формальных границ.
</a:t>
            </a:r>
            <a:endParaRPr lang="en-US" sz="55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2026-05-23T12:00:54Z</dcterms:created>
  <dcterms:modified xsi:type="dcterms:W3CDTF">2026-05-23T12:00:54Z</dcterms:modified>
</cp:coreProperties>
</file>