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jpe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slideLayout" Target="../slideLayouts/slideLayout1.xml"/><Relationship Id="rId11"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png"/><Relationship Id="rId4" Type="http://schemas.openxmlformats.org/officeDocument/2006/relationships/image" Target="../media/image-15-4.jpeg"/><Relationship Id="rId5" Type="http://schemas.openxmlformats.org/officeDocument/2006/relationships/image" Target="../media/image-15-5.png"/><Relationship Id="rId6" Type="http://schemas.openxmlformats.org/officeDocument/2006/relationships/image" Target="../media/image-15-6.jpe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image" Target="../media/image-17-8.png"/><Relationship Id="rId9" Type="http://schemas.openxmlformats.org/officeDocument/2006/relationships/image" Target="../media/image-17-9.png"/><Relationship Id="rId10" Type="http://schemas.openxmlformats.org/officeDocument/2006/relationships/image" Target="../media/image-17-10.png"/><Relationship Id="rId11" Type="http://schemas.openxmlformats.org/officeDocument/2006/relationships/image" Target="../media/image-17-11.png"/><Relationship Id="rId12" Type="http://schemas.openxmlformats.org/officeDocument/2006/relationships/image" Target="../media/image-17-12.png"/><Relationship Id="rId13" Type="http://schemas.openxmlformats.org/officeDocument/2006/relationships/image" Target="../media/image-17-13.png"/><Relationship Id="rId14" Type="http://schemas.openxmlformats.org/officeDocument/2006/relationships/slideLayout" Target="../slideLayouts/slideLayout1.xml"/><Relationship Id="rId1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44145" y="-1"/>
            <a:ext cx="4199185" cy="514349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06525" y="721050"/>
            <a:ext cx="7251600" cy="3721200"/>
          </a:xfrm>
          <a:prstGeom prst="rect">
            <a:avLst/>
          </a:prstGeom>
          <a:noFill/>
          <a:ln/>
        </p:spPr>
        <p:txBody>
          <a:bodyPr wrap="square" lIns="0" tIns="0" rIns="0" bIns="0" rtlCol="0" anchor="ctr"/>
          <a:lstStyle/>
          <a:p>
            <a:pPr algn="l" indent="0" marL="0">
              <a:lnSpc>
                <a:spcPct val="100000"/>
              </a:lnSpc>
              <a:buNone/>
            </a:pPr>
            <a:r>
              <a:rPr lang="en-US" sz="3500" b="1" dirty="0">
                <a:solidFill>
                  <a:srgbClr val="FFFFFF"/>
                </a:solidFill>
                <a:latin typeface="Arial" pitchFamily="34" charset="0"/>
                <a:ea typeface="Arial" pitchFamily="34" charset="-122"/>
                <a:cs typeface="Arial" pitchFamily="34" charset="-120"/>
              </a:rPr>
              <a:t>Famous Russian Writers: Writers Whose Books Are Known Worldwide
</a:t>
            </a:r>
            <a:pPr algn="l" indent="0" marL="0">
              <a:lnSpc>
                <a:spcPct val="100000"/>
              </a:lnSpc>
              <a:buNone/>
            </a:pPr>
            <a:r>
              <a:rPr lang="en-US" sz="3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Русская литература известна во многих странах и учит важным жизненным вопросам.
</a:t>
            </a:r>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endParaRPr lang="en-US" sz="3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511" y="0"/>
            <a:ext cx="3795578" cy="5141100"/>
          </a:xfrm>
          <a:prstGeom prst="rect">
            <a:avLst/>
          </a:prstGeom>
        </p:spPr>
      </p:pic>
      <p:sp>
        <p:nvSpPr>
          <p:cNvPr id="4" name="Text 0"/>
          <p:cNvSpPr txBox="1"/>
          <p:nvPr/>
        </p:nvSpPr>
        <p:spPr>
          <a:xfrm>
            <a:off x="4383150" y="596425"/>
            <a:ext cx="4202100" cy="37299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Why Russian Writers Matter in English Lessons
</a:t>
            </a:r>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Russian writers connect literature, history, and culture. Their names and books are often read in English classes because translations, films, and stage versions have made them famous far beyond Russia, while their themes feel familiar to teenagers everywhere.
</a:t>
            </a:r>
            <a:endParaRPr lang="en-US" sz="2500" dirty="0"/>
          </a:p>
        </p:txBody>
      </p:sp>
      <p:sp>
        <p:nvSpPr>
          <p:cNvPr id="5" name="Text 1"/>
          <p:cNvSpPr txBox="1"/>
          <p:nvPr/>
        </p:nvSpPr>
        <p:spPr>
          <a:xfrm>
            <a:off x="855339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5339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3</a:t>
            </a:r>
            <a:endParaRPr lang="en-US" sz="1100" dirty="0"/>
          </a:p>
        </p:txBody>
      </p:sp>
      <p:sp>
        <p:nvSpPr>
          <p:cNvPr id="8" name="Text 1"/>
          <p:cNvSpPr txBox="1"/>
          <p:nvPr/>
        </p:nvSpPr>
        <p:spPr>
          <a:xfrm>
            <a:off x="673325" y="263525"/>
            <a:ext cx="8223600" cy="672600"/>
          </a:xfrm>
          <a:prstGeom prst="rect">
            <a:avLst/>
          </a:prstGeom>
          <a:noFill/>
          <a:ln/>
        </p:spPr>
        <p:txBody>
          <a:bodyPr wrap="square" lIns="0" tIns="0" rIns="0" bIns="0" rtlCol="0" anchor="t"/>
          <a:lstStyle/>
          <a:p>
            <a:pPr algn="l" indent="0" marL="0">
              <a:lnSpc>
                <a:spcPct val="100000"/>
              </a:lnSpc>
              <a:buNone/>
            </a:pPr>
            <a:r>
              <a:rPr lang="en-US" sz="2000" b="1" dirty="0">
                <a:solidFill>
                  <a:srgbClr val="A6BFA5"/>
                </a:solidFill>
                <a:latin typeface="Arial" pitchFamily="34" charset="0"/>
                <a:ea typeface="Arial" pitchFamily="34" charset="-122"/>
                <a:cs typeface="Arial" pitchFamily="34" charset="-120"/>
              </a:rPr>
              <a:t>Alexander Pushkin: the Founder of Modern Russian Literature
</a:t>
            </a:r>
            <a:endParaRPr lang="en-US" sz="2000" dirty="0"/>
          </a:p>
        </p:txBody>
      </p:sp>
      <p:sp>
        <p:nvSpPr>
          <p:cNvPr id="9" name="Text 2"/>
          <p:cNvSpPr txBox="1"/>
          <p:nvPr/>
        </p:nvSpPr>
        <p:spPr>
          <a:xfrm>
            <a:off x="1099650" y="1171200"/>
            <a:ext cx="3580800" cy="1554900"/>
          </a:xfrm>
          <a:prstGeom prst="rect">
            <a:avLst/>
          </a:prstGeom>
          <a:noFill/>
          <a:ln/>
        </p:spPr>
        <p:txBody>
          <a:bodyPr wrap="square" lIns="0" tIns="0" rIns="0" bIns="0" rtlCol="0" anchor="t"/>
          <a:lstStyle/>
          <a:p>
            <a:pPr algn="l" indent="0" marL="0">
              <a:lnSpc>
                <a:spcPct val="100000"/>
              </a:lnSpc>
              <a:buNone/>
            </a:pPr>
            <a:r>
              <a:rPr lang="en-US" sz="1300" b="1" dirty="0">
                <a:solidFill>
                  <a:srgbClr val="A6BFA5"/>
                </a:solidFill>
                <a:latin typeface="Arial" pitchFamily="34" charset="0"/>
                <a:ea typeface="Arial" pitchFamily="34" charset="-122"/>
                <a:cs typeface="Arial" pitchFamily="34" charset="-120"/>
              </a:rPr>
              <a:t>Основатель языка
</a:t>
            </a:r>
            <a:pPr algn="l" indent="0" marL="0">
              <a:lnSpc>
                <a:spcPct val="100000"/>
              </a:lnSpc>
              <a:buNone/>
            </a:pPr>
            <a:r>
              <a:rPr lang="en-US" sz="4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Пушкин жил в 1799–1837 годах и помог сформировать современный литературный русский язык. Его тексты ценят за ясность, точность и живую интонацию.
</a:t>
            </a:r>
            <a:endParaRPr lang="en-US" sz="1300" dirty="0"/>
          </a:p>
        </p:txBody>
      </p:sp>
      <p:sp>
        <p:nvSpPr>
          <p:cNvPr id="10" name="Text 3"/>
          <p:cNvSpPr txBox="1"/>
          <p:nvPr/>
        </p:nvSpPr>
        <p:spPr>
          <a:xfrm>
            <a:off x="1099650" y="2938675"/>
            <a:ext cx="3580800" cy="1554900"/>
          </a:xfrm>
          <a:prstGeom prst="rect">
            <a:avLst/>
          </a:prstGeom>
          <a:noFill/>
          <a:ln/>
        </p:spPr>
        <p:txBody>
          <a:bodyPr wrap="square" lIns="0" tIns="0" rIns="0" bIns="0" rtlCol="0" anchor="t"/>
          <a:lstStyle/>
          <a:p>
            <a:pPr algn="l" indent="0" marL="0">
              <a:lnSpc>
                <a:spcPct val="100000"/>
              </a:lnSpc>
              <a:buNone/>
            </a:pPr>
            <a:r>
              <a:rPr lang="en-US" sz="1300" b="1" dirty="0">
                <a:solidFill>
                  <a:srgbClr val="A6BFA5"/>
                </a:solidFill>
                <a:latin typeface="Arial" pitchFamily="34" charset="0"/>
                <a:ea typeface="Arial" pitchFamily="34" charset="-122"/>
                <a:cs typeface="Arial" pitchFamily="34" charset="-120"/>
              </a:rPr>
              <a:t>Известные произведения
</a:t>
            </a:r>
            <a:pPr algn="l" indent="0" marL="0">
              <a:lnSpc>
                <a:spcPct val="100000"/>
              </a:lnSpc>
              <a:buNone/>
            </a:pPr>
            <a:r>
              <a:rPr lang="en-US" sz="4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Среди самых известных книг Пушкина — «Eugene Onegin», «The Captain’s Daughter», «Ruslan and Ludmila» и «The Tales of Belkin». Они показывают разные стороны его таланта.
</a:t>
            </a:r>
            <a:endParaRPr lang="en-US" sz="1300" dirty="0"/>
          </a:p>
        </p:txBody>
      </p:sp>
      <p:sp>
        <p:nvSpPr>
          <p:cNvPr id="11" name="Text 4"/>
          <p:cNvSpPr txBox="1"/>
          <p:nvPr/>
        </p:nvSpPr>
        <p:spPr>
          <a:xfrm>
            <a:off x="5316125" y="1171200"/>
            <a:ext cx="3580800" cy="1554900"/>
          </a:xfrm>
          <a:prstGeom prst="rect">
            <a:avLst/>
          </a:prstGeom>
          <a:noFill/>
          <a:ln/>
        </p:spPr>
        <p:txBody>
          <a:bodyPr wrap="square" lIns="0" tIns="0" rIns="0" bIns="0" rtlCol="0" anchor="t"/>
          <a:lstStyle/>
          <a:p>
            <a:pPr algn="l" indent="0" marL="0">
              <a:lnSpc>
                <a:spcPct val="100000"/>
              </a:lnSpc>
              <a:buNone/>
            </a:pPr>
            <a:r>
              <a:rPr lang="en-US" sz="1300" b="1" dirty="0">
                <a:solidFill>
                  <a:srgbClr val="A6BFA5"/>
                </a:solidFill>
                <a:latin typeface="Arial" pitchFamily="34" charset="0"/>
                <a:ea typeface="Arial" pitchFamily="34" charset="-122"/>
                <a:cs typeface="Arial" pitchFamily="34" charset="-120"/>
              </a:rPr>
              <a:t>Разные жанры
</a:t>
            </a:r>
            <a:pPr algn="l" indent="0" marL="0">
              <a:lnSpc>
                <a:spcPct val="100000"/>
              </a:lnSpc>
              <a:buNone/>
            </a:pPr>
            <a:r>
              <a:rPr lang="en-US" sz="4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Он писал стихи, поэмы, сказки и прозу, поэтому его творчество помогает увидеть, насколько разнообразной может быть классическая литература. Это делает Пушкина особенно важным для школы.
</a:t>
            </a:r>
            <a:endParaRPr lang="en-US" sz="1300" dirty="0"/>
          </a:p>
        </p:txBody>
      </p:sp>
      <p:sp>
        <p:nvSpPr>
          <p:cNvPr id="12" name="Text 5"/>
          <p:cNvSpPr txBox="1"/>
          <p:nvPr/>
        </p:nvSpPr>
        <p:spPr>
          <a:xfrm>
            <a:off x="5316125" y="2938675"/>
            <a:ext cx="3580800" cy="1554900"/>
          </a:xfrm>
          <a:prstGeom prst="rect">
            <a:avLst/>
          </a:prstGeom>
          <a:noFill/>
          <a:ln/>
        </p:spPr>
        <p:txBody>
          <a:bodyPr wrap="square" lIns="0" tIns="0" rIns="0" bIns="0" rtlCol="0" anchor="t"/>
          <a:lstStyle/>
          <a:p>
            <a:pPr algn="l" indent="0" marL="0">
              <a:lnSpc>
                <a:spcPct val="100000"/>
              </a:lnSpc>
              <a:buNone/>
            </a:pPr>
            <a:r>
              <a:rPr lang="en-US" sz="1300" b="1" dirty="0">
                <a:solidFill>
                  <a:srgbClr val="A6BFA5"/>
                </a:solidFill>
                <a:latin typeface="Arial" pitchFamily="34" charset="0"/>
                <a:ea typeface="Arial" pitchFamily="34" charset="-122"/>
                <a:cs typeface="Arial" pitchFamily="34" charset="-120"/>
              </a:rPr>
              <a:t>Культурный образец
</a:t>
            </a:r>
            <a:pPr algn="l" indent="0" marL="0">
              <a:lnSpc>
                <a:spcPct val="100000"/>
              </a:lnSpc>
              <a:buNone/>
            </a:pPr>
            <a:r>
              <a:rPr lang="en-US" sz="4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Пушкин считается автором, с которого удобно начинать знакомство с русской литературой. Его язык звучит просто, но очень выразительно, поэтому его часто изучают как пример высокого стиля.
</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711" y="767025"/>
            <a:ext cx="3596877" cy="35922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4075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8" name="Text 1"/>
          <p:cNvSpPr txBox="1"/>
          <p:nvPr/>
        </p:nvSpPr>
        <p:spPr>
          <a:xfrm>
            <a:off x="360500" y="-60526"/>
            <a:ext cx="8433000" cy="5697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Leo Tolstoy: Epic Novels About Life, War, and Family
</a:t>
            </a:r>
            <a:endParaRPr lang="en-US" sz="2500" dirty="0"/>
          </a:p>
        </p:txBody>
      </p:sp>
      <p:sp>
        <p:nvSpPr>
          <p:cNvPr id="9" name="Text 2"/>
          <p:cNvSpPr txBox="1"/>
          <p:nvPr/>
        </p:nvSpPr>
        <p:spPr>
          <a:xfrm>
            <a:off x="4267219" y="767040"/>
            <a:ext cx="2202721" cy="1547705"/>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Великие романы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Толстой написал «War and Peace» и «Anna Karenina» — произведения, которые входят в число главных книг мировой литературы. В них много героев, событий и глубоких размышлений о человеке.
</a:t>
            </a:r>
            <a:endParaRPr lang="en-US" sz="1300" dirty="0"/>
          </a:p>
        </p:txBody>
      </p:sp>
      <p:sp>
        <p:nvSpPr>
          <p:cNvPr id="10" name="Text 3"/>
          <p:cNvSpPr txBox="1"/>
          <p:nvPr/>
        </p:nvSpPr>
        <p:spPr>
          <a:xfrm>
            <a:off x="4267219" y="2648285"/>
            <a:ext cx="2202721" cy="1547705"/>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История и семья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его романах соединяются война 1812 года, жизнь дворянства и семейные конфликты. Толстой показывает, как большие исторические события влияют на личную судьбу.
</a:t>
            </a:r>
            <a:endParaRPr lang="en-US" sz="1300" dirty="0"/>
          </a:p>
        </p:txBody>
      </p:sp>
      <p:sp>
        <p:nvSpPr>
          <p:cNvPr id="11" name="Text 4"/>
          <p:cNvSpPr txBox="1"/>
          <p:nvPr/>
        </p:nvSpPr>
        <p:spPr>
          <a:xfrm>
            <a:off x="6588144" y="767040"/>
            <a:ext cx="2202721" cy="1547705"/>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Нравственный выбор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Герои Толстого часто сомневаются, ошибаются и ищут правильный путь. Поэтому его книги учат думать о совести, ответственности и последствиях собственных поступков.
</a:t>
            </a:r>
            <a:endParaRPr lang="en-US" sz="1300" dirty="0"/>
          </a:p>
        </p:txBody>
      </p:sp>
      <p:sp>
        <p:nvSpPr>
          <p:cNvPr id="12" name="Text 5"/>
          <p:cNvSpPr txBox="1"/>
          <p:nvPr/>
        </p:nvSpPr>
        <p:spPr>
          <a:xfrm>
            <a:off x="6588144" y="2648285"/>
            <a:ext cx="2202721" cy="1547705"/>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Почему его читают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Толстой интересен читателям разных стран, потому что пишет о темах, которые понятны всем: мире, долге, любви и цене выбора. Именно поэтому его идеи остаются актуальными.
</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4075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8" name="Text 1"/>
          <p:cNvSpPr txBox="1"/>
          <p:nvPr/>
        </p:nvSpPr>
        <p:spPr>
          <a:xfrm>
            <a:off x="872075" y="684675"/>
            <a:ext cx="7421700" cy="746400"/>
          </a:xfrm>
          <a:prstGeom prst="rect">
            <a:avLst/>
          </a:prstGeom>
          <a:noFill/>
          <a:ln/>
        </p:spPr>
        <p:txBody>
          <a:bodyPr wrap="square" lIns="0" tIns="0" rIns="0" bIns="0" rtlCol="0" anchor="t"/>
          <a:lstStyle/>
          <a:p>
            <a:pPr algn="l" indent="0" marL="0">
              <a:lnSpc>
                <a:spcPct val="100000"/>
              </a:lnSpc>
              <a:buNone/>
            </a:pPr>
            <a:r>
              <a:rPr lang="en-US" sz="2000" b="1" dirty="0">
                <a:solidFill>
                  <a:srgbClr val="A6BFA5"/>
                </a:solidFill>
                <a:latin typeface="Arial" pitchFamily="34" charset="0"/>
                <a:ea typeface="Arial" pitchFamily="34" charset="-122"/>
                <a:cs typeface="Arial" pitchFamily="34" charset="-120"/>
              </a:rPr>
              <a:t>Fyodor Dostoevsky: Psychology, Conscience, and Moral Choice
</a:t>
            </a:r>
            <a:endParaRPr lang="en-US" sz="2000" dirty="0"/>
          </a:p>
        </p:txBody>
      </p:sp>
      <p:sp>
        <p:nvSpPr>
          <p:cNvPr id="9" name="Text 2"/>
          <p:cNvSpPr txBox="1"/>
          <p:nvPr/>
        </p:nvSpPr>
        <p:spPr>
          <a:xfrm>
            <a:off x="1277700" y="1957950"/>
            <a:ext cx="3073800" cy="926700"/>
          </a:xfrm>
          <a:prstGeom prst="rect">
            <a:avLst/>
          </a:prstGeom>
          <a:noFill/>
          <a:ln/>
        </p:spPr>
        <p:txBody>
          <a:bodyPr wrap="square" lIns="0" tIns="0" rIns="0" bIns="0" rtlCol="0" anchor="t"/>
          <a:lstStyle/>
          <a:p>
            <a:pPr algn="l" indent="0" marL="0">
              <a:lnSpc>
                <a:spcPct val="100000"/>
              </a:lnSpc>
              <a:buNone/>
            </a:pPr>
            <a:r>
              <a:rPr lang="en-US" sz="1100" b="1" dirty="0">
                <a:solidFill>
                  <a:srgbClr val="A6BFA5"/>
                </a:solidFill>
                <a:latin typeface="Arial" pitchFamily="34" charset="0"/>
                <a:ea typeface="Arial" pitchFamily="34" charset="-122"/>
                <a:cs typeface="Arial" pitchFamily="34" charset="-120"/>
              </a:rPr>
              <a:t>Внутренний мир героя
</a:t>
            </a:r>
            <a:pPr algn="l" indent="0" marL="0">
              <a:lnSpc>
                <a:spcPct val="100000"/>
              </a:lnSpc>
              <a:buNone/>
            </a:pPr>
            <a:r>
              <a:rPr lang="en-US" sz="2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Достоевский внимательно изучал мысли и переживания человека. Его романы показывают не только события, но и то, что происходит в душе героя, когда ему трудно сделать выбор.
</a:t>
            </a:r>
            <a:endParaRPr lang="en-US" sz="1100" dirty="0"/>
          </a:p>
        </p:txBody>
      </p:sp>
      <p:sp>
        <p:nvSpPr>
          <p:cNvPr id="10" name="Text 3"/>
          <p:cNvSpPr txBox="1"/>
          <p:nvPr/>
        </p:nvSpPr>
        <p:spPr>
          <a:xfrm>
            <a:off x="1277700" y="3295450"/>
            <a:ext cx="3073800" cy="926700"/>
          </a:xfrm>
          <a:prstGeom prst="rect">
            <a:avLst/>
          </a:prstGeom>
          <a:noFill/>
          <a:ln/>
        </p:spPr>
        <p:txBody>
          <a:bodyPr wrap="square" lIns="0" tIns="0" rIns="0" bIns="0" rtlCol="0" anchor="t"/>
          <a:lstStyle/>
          <a:p>
            <a:pPr algn="l" indent="0" marL="0">
              <a:lnSpc>
                <a:spcPct val="100000"/>
              </a:lnSpc>
              <a:buNone/>
            </a:pPr>
            <a:r>
              <a:rPr lang="en-US" sz="1100" b="1" dirty="0">
                <a:solidFill>
                  <a:srgbClr val="A6BFA5"/>
                </a:solidFill>
                <a:latin typeface="Arial" pitchFamily="34" charset="0"/>
                <a:ea typeface="Arial" pitchFamily="34" charset="-122"/>
                <a:cs typeface="Arial" pitchFamily="34" charset="-120"/>
              </a:rPr>
              <a:t>Главные книги
</a:t>
            </a:r>
            <a:pPr algn="l" indent="0" marL="0">
              <a:lnSpc>
                <a:spcPct val="100000"/>
              </a:lnSpc>
              <a:buNone/>
            </a:pPr>
            <a:r>
              <a:rPr lang="en-US" sz="2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К самым известным произведениям относятся «Crime and Punishment», «The Idiot» и «The Brothers Karamazov». В них особенно важны напряжённые разговоры и сложные характеры персонажей.
</a:t>
            </a:r>
            <a:endParaRPr lang="en-US" sz="1100" dirty="0"/>
          </a:p>
        </p:txBody>
      </p:sp>
      <p:sp>
        <p:nvSpPr>
          <p:cNvPr id="11" name="Text 4"/>
          <p:cNvSpPr txBox="1"/>
          <p:nvPr/>
        </p:nvSpPr>
        <p:spPr>
          <a:xfrm>
            <a:off x="5219975" y="1957950"/>
            <a:ext cx="3073800" cy="926700"/>
          </a:xfrm>
          <a:prstGeom prst="rect">
            <a:avLst/>
          </a:prstGeom>
          <a:noFill/>
          <a:ln/>
        </p:spPr>
        <p:txBody>
          <a:bodyPr wrap="square" lIns="0" tIns="0" rIns="0" bIns="0" rtlCol="0" anchor="t"/>
          <a:lstStyle/>
          <a:p>
            <a:pPr algn="l" indent="0" marL="0">
              <a:lnSpc>
                <a:spcPct val="100000"/>
              </a:lnSpc>
              <a:buNone/>
            </a:pPr>
            <a:r>
              <a:rPr lang="en-US" sz="1100" b="1" dirty="0">
                <a:solidFill>
                  <a:srgbClr val="A6BFA5"/>
                </a:solidFill>
                <a:latin typeface="Arial" pitchFamily="34" charset="0"/>
                <a:ea typeface="Arial" pitchFamily="34" charset="-122"/>
                <a:cs typeface="Arial" pitchFamily="34" charset="-120"/>
              </a:rPr>
              <a:t>Сильные темы
</a:t>
            </a:r>
            <a:pPr algn="l" indent="0" marL="0">
              <a:lnSpc>
                <a:spcPct val="100000"/>
              </a:lnSpc>
              <a:buNone/>
            </a:pPr>
            <a:r>
              <a:rPr lang="en-US" sz="2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В книгах часто звучат темы вины, веры, свободы, страха и надежды. Достоевский показывает, что даже один поступок может изменить жизнь человека и отношения с другими.
</a:t>
            </a:r>
            <a:endParaRPr lang="en-US" sz="1100" dirty="0"/>
          </a:p>
        </p:txBody>
      </p:sp>
      <p:sp>
        <p:nvSpPr>
          <p:cNvPr id="12" name="Text 5"/>
          <p:cNvSpPr txBox="1"/>
          <p:nvPr/>
        </p:nvSpPr>
        <p:spPr>
          <a:xfrm>
            <a:off x="5219975" y="3295450"/>
            <a:ext cx="3073800" cy="926700"/>
          </a:xfrm>
          <a:prstGeom prst="rect">
            <a:avLst/>
          </a:prstGeom>
          <a:noFill/>
          <a:ln/>
        </p:spPr>
        <p:txBody>
          <a:bodyPr wrap="square" lIns="0" tIns="0" rIns="0" bIns="0" rtlCol="0" anchor="t"/>
          <a:lstStyle/>
          <a:p>
            <a:pPr algn="l" indent="0" marL="0">
              <a:lnSpc>
                <a:spcPct val="100000"/>
              </a:lnSpc>
              <a:buNone/>
            </a:pPr>
            <a:r>
              <a:rPr lang="en-US" sz="1100" b="1" dirty="0">
                <a:solidFill>
                  <a:srgbClr val="A6BFA5"/>
                </a:solidFill>
                <a:latin typeface="Arial" pitchFamily="34" charset="0"/>
                <a:ea typeface="Arial" pitchFamily="34" charset="-122"/>
                <a:cs typeface="Arial" pitchFamily="34" charset="-120"/>
              </a:rPr>
              <a:t>Серьёзные последствия
</a:t>
            </a:r>
            <a:pPr algn="l" indent="0" marL="0">
              <a:lnSpc>
                <a:spcPct val="100000"/>
              </a:lnSpc>
              <a:buNone/>
            </a:pPr>
            <a:r>
              <a:rPr lang="en-US" sz="2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Герои Достоевского оказываются в трудных ситуациях, где нельзя отделаться простым ответом. Именно поэтому его романы помогают учиться размышлять о совести и ответственности.
</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01115" y="517000"/>
            <a:ext cx="4893520" cy="3621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6</a:t>
            </a:r>
            <a:endParaRPr lang="en-US" sz="1100" dirty="0"/>
          </a:p>
        </p:txBody>
      </p:sp>
      <p:sp>
        <p:nvSpPr>
          <p:cNvPr id="5" name="Text 1"/>
          <p:cNvSpPr txBox="1"/>
          <p:nvPr/>
        </p:nvSpPr>
        <p:spPr>
          <a:xfrm>
            <a:off x="4100775" y="4274962"/>
            <a:ext cx="4814700" cy="307800"/>
          </a:xfrm>
          <a:prstGeom prst="rect">
            <a:avLst/>
          </a:prstGeom>
          <a:noFill/>
          <a:ln/>
        </p:spPr>
        <p:txBody>
          <a:bodyPr wrap="square" lIns="0" tIns="0" rIns="0" bIns="0" rtlCol="0" anchor="t"/>
          <a:lstStyle/>
          <a:p>
            <a:pPr algn="r" indent="0" marL="0">
              <a:lnSpc>
                <a:spcPct val="100000"/>
              </a:lnSpc>
              <a:buNone/>
            </a:pPr>
            <a:r>
              <a:rPr lang="en-US" sz="800" i="1" dirty="0">
                <a:solidFill>
                  <a:srgbClr val="000000"/>
                </a:solidFill>
                <a:latin typeface="Arial" pitchFamily="34" charset="0"/>
                <a:ea typeface="Arial" pitchFamily="34" charset="-122"/>
                <a:cs typeface="Arial" pitchFamily="34" charset="-120"/>
              </a:rPr>
              <a:t>Иллюстративное распределение по материалам презентации
</a:t>
            </a:r>
            <a:endParaRPr lang="en-US" sz="800" dirty="0"/>
          </a:p>
        </p:txBody>
      </p:sp>
      <p:sp>
        <p:nvSpPr>
          <p:cNvPr id="6" name="Text 2"/>
          <p:cNvSpPr txBox="1"/>
          <p:nvPr/>
        </p:nvSpPr>
        <p:spPr>
          <a:xfrm>
            <a:off x="158750" y="517050"/>
            <a:ext cx="3571200" cy="3621300"/>
          </a:xfrm>
          <a:prstGeom prst="rect">
            <a:avLst/>
          </a:prstGeom>
          <a:noFill/>
          <a:ln/>
        </p:spPr>
        <p:txBody>
          <a:bodyPr wrap="square" lIns="0" tIns="0" rIns="0" bIns="0" rtlCol="0" anchor="ctr"/>
          <a:lstStyle/>
          <a:p>
            <a:pPr algn="l" indent="0" marL="0">
              <a:lnSpc>
                <a:spcPct val="120000"/>
              </a:lnSpc>
              <a:buNone/>
            </a:pPr>
            <a:r>
              <a:rPr lang="en-US" sz="1800" b="1" dirty="0">
                <a:solidFill>
                  <a:srgbClr val="A6BFA5"/>
                </a:solidFill>
                <a:latin typeface="Arial" pitchFamily="34" charset="0"/>
                <a:ea typeface="Arial" pitchFamily="34" charset="-122"/>
                <a:cs typeface="Arial" pitchFamily="34" charset="-120"/>
              </a:rPr>
              <a:t>The Most Famous Russian Writers and Their Main Strengths
</a:t>
            </a:r>
            <a:pPr algn="l" indent="0" marL="0">
              <a:lnSpc>
                <a:spcPct val="120000"/>
              </a:lnSpc>
              <a:buNone/>
            </a:pPr>
            <a:r>
              <a:rPr lang="en-US" sz="2000" b="1"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Диаграмма показывает не рейтинг, а разные литературные направления, в которых русские авторы стали особенно сильны.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Русская литература известна разнообразием: каждый автор выделяется своей темой, жанром и художественным приёмом.
</a:t>
            </a:r>
            <a:endParaRPr 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08344" y="1830853"/>
            <a:ext cx="311063" cy="355500"/>
          </a:xfrm>
          <a:prstGeom prst="rect">
            <a:avLst/>
          </a:prstGeom>
        </p:spPr>
      </p:pic>
      <p:pic>
        <p:nvPicPr>
          <p:cNvPr id="4" name="Image 2" descr="preencoded.png">    </p:cNvPr>
          <p:cNvPicPr>
            <a:picLocks noChangeAspect="1"/>
          </p:cNvPicPr>
          <p:nvPr/>
        </p:nvPicPr>
        <p:blipFill>
          <a:blip r:embed="rId3"/>
          <a:stretch>
            <a:fillRect/>
          </a:stretch>
        </p:blipFill>
        <p:spPr>
          <a:xfrm>
            <a:off x="4905713" y="1857883"/>
            <a:ext cx="376800" cy="301440"/>
          </a:xfrm>
          <a:prstGeom prst="rect">
            <a:avLst/>
          </a:prstGeom>
        </p:spPr>
      </p:pic>
      <p:pic>
        <p:nvPicPr>
          <p:cNvPr id="5" name="Image 3" descr="preencoded.png">    </p:cNvPr>
          <p:cNvPicPr>
            <a:picLocks noChangeAspect="1"/>
          </p:cNvPicPr>
          <p:nvPr/>
        </p:nvPicPr>
        <p:blipFill>
          <a:blip r:embed="rId4"/>
          <a:stretch>
            <a:fillRect/>
          </a:stretch>
        </p:blipFill>
        <p:spPr>
          <a:xfrm>
            <a:off x="586124" y="3512438"/>
            <a:ext cx="355500" cy="355500"/>
          </a:xfrm>
          <a:prstGeom prst="rect">
            <a:avLst/>
          </a:prstGeom>
        </p:spPr>
      </p:pic>
      <p:pic>
        <p:nvPicPr>
          <p:cNvPr id="6" name="Image 4" descr="preencoded.png">    </p:cNvPr>
          <p:cNvPicPr>
            <a:picLocks noChangeAspect="1"/>
          </p:cNvPicPr>
          <p:nvPr/>
        </p:nvPicPr>
        <p:blipFill>
          <a:blip r:embed="rId5"/>
          <a:stretch>
            <a:fillRect/>
          </a:stretch>
        </p:blipFill>
        <p:spPr>
          <a:xfrm>
            <a:off x="4916361" y="3512438"/>
            <a:ext cx="355500" cy="355500"/>
          </a:xfrm>
          <a:prstGeom prst="rect">
            <a:avLst/>
          </a:prstGeom>
        </p:spPr>
      </p:pic>
      <p:sp>
        <p:nvSpPr>
          <p:cNvPr id="7" name="Text 0"/>
          <p:cNvSpPr txBox="1"/>
          <p:nvPr/>
        </p:nvSpPr>
        <p:spPr>
          <a:xfrm>
            <a:off x="697950" y="692900"/>
            <a:ext cx="7748100" cy="6723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Anton Chekhov: Master of Short Stories and Plays
</a:t>
            </a:r>
            <a:endParaRPr lang="en-US" sz="2500" dirty="0"/>
          </a:p>
        </p:txBody>
      </p:sp>
      <p:sp>
        <p:nvSpPr>
          <p:cNvPr id="8" name="Text 1"/>
          <p:cNvSpPr txBox="1"/>
          <p:nvPr/>
        </p:nvSpPr>
        <p:spPr>
          <a:xfrm>
            <a:off x="1094925" y="1830750"/>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Короткая форма
</a:t>
            </a:r>
            <a:endParaRPr lang="en-US" sz="1400" dirty="0"/>
          </a:p>
        </p:txBody>
      </p:sp>
      <p:sp>
        <p:nvSpPr>
          <p:cNvPr id="9" name="Text 2"/>
          <p:cNvSpPr txBox="1"/>
          <p:nvPr/>
        </p:nvSpPr>
        <p:spPr>
          <a:xfrm>
            <a:off x="580700" y="2364500"/>
            <a:ext cx="3501900" cy="8037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Чехов прославился короткими рассказами, где в нескольких сценах раскрывает характер человека. Его тексты учат замечать детали и понимать, что важное не всегда говорится прямо.
</a:t>
            </a:r>
            <a:endParaRPr lang="en-US" sz="1200" dirty="0"/>
          </a:p>
        </p:txBody>
      </p:sp>
      <p:sp>
        <p:nvSpPr>
          <p:cNvPr id="10" name="Text 3"/>
          <p:cNvSpPr txBox="1"/>
          <p:nvPr/>
        </p:nvSpPr>
        <p:spPr>
          <a:xfrm>
            <a:off x="5425150" y="1830750"/>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Пьесы для сцены
</a:t>
            </a:r>
            <a:endParaRPr lang="en-US" sz="1400" dirty="0"/>
          </a:p>
        </p:txBody>
      </p:sp>
      <p:sp>
        <p:nvSpPr>
          <p:cNvPr id="11" name="Text 4"/>
          <p:cNvSpPr txBox="1"/>
          <p:nvPr/>
        </p:nvSpPr>
        <p:spPr>
          <a:xfrm>
            <a:off x="4910925" y="2364500"/>
            <a:ext cx="3501900" cy="8037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В пьесах «The Cherry Orchard», «Three Sisters» и «The Seagull» Чехов показывает жизнь без громких событий, но с сильными переживаниями. Именно поэтому его часто ставят в театре.
</a:t>
            </a:r>
            <a:endParaRPr lang="en-US" sz="1200" dirty="0"/>
          </a:p>
        </p:txBody>
      </p:sp>
      <p:sp>
        <p:nvSpPr>
          <p:cNvPr id="12" name="Text 5"/>
          <p:cNvSpPr txBox="1"/>
          <p:nvPr/>
        </p:nvSpPr>
        <p:spPr>
          <a:xfrm>
            <a:off x="1094925" y="3512325"/>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Живые диалоги
</a:t>
            </a:r>
            <a:endParaRPr lang="en-US" sz="1400" dirty="0"/>
          </a:p>
        </p:txBody>
      </p:sp>
      <p:sp>
        <p:nvSpPr>
          <p:cNvPr id="13" name="Text 6"/>
          <p:cNvSpPr txBox="1"/>
          <p:nvPr/>
        </p:nvSpPr>
        <p:spPr>
          <a:xfrm>
            <a:off x="580700" y="4049400"/>
            <a:ext cx="3501900" cy="8037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Писатель умел передавать паузы, недосказанность и обычную разговорную речь. Из-за этого герои Чехова звучат очень естественно и напоминают реальных людей, которых можно встретить рядом.
</a:t>
            </a:r>
            <a:endParaRPr lang="en-US" sz="1200" dirty="0"/>
          </a:p>
        </p:txBody>
      </p:sp>
      <p:sp>
        <p:nvSpPr>
          <p:cNvPr id="14" name="Text 7"/>
          <p:cNvSpPr txBox="1"/>
          <p:nvPr/>
        </p:nvSpPr>
        <p:spPr>
          <a:xfrm>
            <a:off x="5425150" y="3512325"/>
            <a:ext cx="2987700" cy="355500"/>
          </a:xfrm>
          <a:prstGeom prst="rect">
            <a:avLst/>
          </a:prstGeom>
          <a:noFill/>
          <a:ln/>
        </p:spPr>
        <p:txBody>
          <a:bodyPr wrap="square" lIns="0" tIns="0" rIns="0" bIns="0" rtlCol="0" anchor="ctr"/>
          <a:lstStyle/>
          <a:p>
            <a:pPr algn="l" indent="0" marL="0">
              <a:lnSpc>
                <a:spcPct val="90000"/>
              </a:lnSpc>
              <a:buNone/>
            </a:pPr>
            <a:r>
              <a:rPr lang="en-US" sz="1400" dirty="0">
                <a:solidFill>
                  <a:srgbClr val="000000"/>
                </a:solidFill>
                <a:latin typeface="Arial" pitchFamily="34" charset="0"/>
                <a:ea typeface="Arial" pitchFamily="34" charset="-122"/>
                <a:cs typeface="Arial" pitchFamily="34" charset="-120"/>
              </a:rPr>
              <a:t>Скрытые чувства
</a:t>
            </a:r>
            <a:endParaRPr lang="en-US" sz="1400" dirty="0"/>
          </a:p>
        </p:txBody>
      </p:sp>
      <p:sp>
        <p:nvSpPr>
          <p:cNvPr id="15" name="Text 8"/>
          <p:cNvSpPr txBox="1"/>
          <p:nvPr/>
        </p:nvSpPr>
        <p:spPr>
          <a:xfrm>
            <a:off x="4910925" y="4049425"/>
            <a:ext cx="3501900" cy="8037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В рассказе «A Lady with a Dog» особенно заметны тонкие эмоции и внутренние перемены героев. Чехов показывает, как тихая история может быть очень глубокой и трогательной.
</a:t>
            </a:r>
            <a:endParaRPr lang="en-US" sz="1200" dirty="0"/>
          </a:p>
        </p:txBody>
      </p:sp>
      <p:sp>
        <p:nvSpPr>
          <p:cNvPr id="16" name="Text 9"/>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00775" y="1289590"/>
            <a:ext cx="4894200" cy="212321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58750" y="669450"/>
            <a:ext cx="3571200" cy="3621300"/>
          </a:xfrm>
          <a:prstGeom prst="rect">
            <a:avLst/>
          </a:prstGeom>
          <a:noFill/>
          <a:ln/>
        </p:spPr>
        <p:txBody>
          <a:bodyPr wrap="square" lIns="0" tIns="0" rIns="0" bIns="0" rtlCol="0" anchor="ctr"/>
          <a:lstStyle/>
          <a:p>
            <a:pPr algn="l" indent="0" marL="0">
              <a:lnSpc>
                <a:spcPct val="120000"/>
              </a:lnSpc>
              <a:buNone/>
            </a:pPr>
            <a:r>
              <a:rPr lang="en-US" sz="1800" b="1" dirty="0">
                <a:solidFill>
                  <a:srgbClr val="A6BFA5"/>
                </a:solidFill>
                <a:latin typeface="Arial" pitchFamily="34" charset="0"/>
                <a:ea typeface="Arial" pitchFamily="34" charset="-122"/>
                <a:cs typeface="Arial" pitchFamily="34" charset="-120"/>
              </a:rPr>
              <a:t>Key Russian Writers: Years of Life and Best-Known Works
</a:t>
            </a:r>
            <a:pPr algn="l" indent="0" marL="0">
              <a:lnSpc>
                <a:spcPct val="120000"/>
              </a:lnSpc>
              <a:buNone/>
            </a:pPr>
            <a:r>
              <a:rPr lang="en-US" sz="2000" b="1"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Краткая таблица помогает быстро запомнить самых известных авторов, их годы жизни и главные произведения.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Даже в кратком виде видно, что русская литература сильна и в языке, и в философских вопросах, и в изображении человеческих чувств.
</a:t>
            </a:r>
            <a:endParaRPr lang="en-US" sz="1800" dirty="0"/>
          </a:p>
        </p:txBody>
      </p:sp>
      <p:sp>
        <p:nvSpPr>
          <p:cNvPr id="5" name="Text 1"/>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6" name="Text 2"/>
          <p:cNvSpPr txBox="1"/>
          <p:nvPr/>
        </p:nvSpPr>
        <p:spPr>
          <a:xfrm>
            <a:off x="5915400" y="4290700"/>
            <a:ext cx="3000000" cy="307800"/>
          </a:xfrm>
          <a:prstGeom prst="rect">
            <a:avLst/>
          </a:prstGeom>
          <a:noFill/>
          <a:ln/>
        </p:spPr>
        <p:txBody>
          <a:bodyPr wrap="square" lIns="0" tIns="0" rIns="0" bIns="0" rtlCol="0" anchor="t"/>
          <a:lstStyle/>
          <a:p>
            <a:pPr algn="r" indent="0" marL="0">
              <a:lnSpc>
                <a:spcPct val="100000"/>
              </a:lnSpc>
              <a:buNone/>
            </a:pPr>
            <a:r>
              <a:rPr lang="en-US" sz="800" i="1" dirty="0">
                <a:solidFill>
                  <a:srgbClr val="000000"/>
                </a:solidFill>
                <a:latin typeface="Arial" pitchFamily="34" charset="0"/>
                <a:ea typeface="Arial" pitchFamily="34" charset="-122"/>
                <a:cs typeface="Arial" pitchFamily="34" charset="-120"/>
              </a:rPr>
              <a:t>Материалы презентации и общеизвестные сведения о русских классиках
</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3234676"/>
            <a:ext cx="3043800" cy="1890485"/>
          </a:xfrm>
          <a:prstGeom prst="rect">
            <a:avLst/>
          </a:prstGeom>
        </p:spPr>
      </p:pic>
      <p:pic>
        <p:nvPicPr>
          <p:cNvPr id="4" name="Image 2" descr="preencoded.png">    </p:cNvPr>
          <p:cNvPicPr>
            <a:picLocks noChangeAspect="1"/>
          </p:cNvPicPr>
          <p:nvPr/>
        </p:nvPicPr>
        <p:blipFill>
          <a:blip r:embed="rId3"/>
          <a:stretch>
            <a:fillRect/>
          </a:stretch>
        </p:blipFill>
        <p:spPr>
          <a:xfrm>
            <a:off x="6096000" y="3234676"/>
            <a:ext cx="3043800" cy="1890485"/>
          </a:xfrm>
          <a:prstGeom prst="rect">
            <a:avLst/>
          </a:prstGeom>
        </p:spPr>
      </p:pic>
      <p:pic>
        <p:nvPicPr>
          <p:cNvPr id="5" name="Image 3" descr="preencoded.png">    </p:cNvPr>
          <p:cNvPicPr>
            <a:picLocks noChangeAspect="1"/>
          </p:cNvPicPr>
          <p:nvPr/>
        </p:nvPicPr>
        <p:blipFill>
          <a:blip r:embed="rId4"/>
          <a:stretch>
            <a:fillRect/>
          </a:stretch>
        </p:blipFill>
        <p:spPr>
          <a:xfrm>
            <a:off x="3038475" y="1358251"/>
            <a:ext cx="3043800" cy="1890485"/>
          </a:xfrm>
          <a:prstGeom prst="rect">
            <a:avLst/>
          </a:prstGeom>
        </p:spPr>
      </p:pic>
      <p:sp>
        <p:nvSpPr>
          <p:cNvPr id="6"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9</a:t>
            </a:r>
            <a:endParaRPr lang="en-US" sz="1100" dirty="0"/>
          </a:p>
        </p:txBody>
      </p:sp>
      <p:sp>
        <p:nvSpPr>
          <p:cNvPr id="7" name="Text 1"/>
          <p:cNvSpPr txBox="1"/>
          <p:nvPr/>
        </p:nvSpPr>
        <p:spPr>
          <a:xfrm>
            <a:off x="164698" y="1517221"/>
            <a:ext cx="2654700" cy="1559100"/>
          </a:xfrm>
          <a:prstGeom prst="rect">
            <a:avLst/>
          </a:prstGeom>
          <a:noFill/>
          <a:ln/>
        </p:spPr>
        <p:txBody>
          <a:bodyPr wrap="square" lIns="0" tIns="0" rIns="0" bIns="0" rtlCol="0" anchor="ctr"/>
          <a:lstStyle/>
          <a:p>
            <a:pPr algn="l" indent="0" marL="0">
              <a:lnSpc>
                <a:spcPct val="90000"/>
              </a:lnSpc>
              <a:buNone/>
            </a:pPr>
            <a:r>
              <a:rPr lang="en-US" sz="1300" dirty="0">
                <a:solidFill>
                  <a:srgbClr val="000000"/>
                </a:solidFill>
                <a:latin typeface="Arial" pitchFamily="34" charset="0"/>
                <a:ea typeface="Arial" pitchFamily="34" charset="-122"/>
                <a:cs typeface="Arial" pitchFamily="34" charset="-120"/>
              </a:rPr>
              <a:t>Город, где всё идёт не так
</a:t>
            </a:r>
            <a:pPr algn="l" indent="0" marL="0">
              <a:lnSpc>
                <a:spcPct val="9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В «The Government Inspector» Гоголь показывает провинциальный город, жители которого путаются, боятся и стараются произвести хорошее впечатление. Из-за этого комическая ситуация становится похожей на зеркало общественных слабостей и человеческой глупости.
</a:t>
            </a:r>
            <a:endParaRPr lang="en-US" sz="1300" dirty="0"/>
          </a:p>
        </p:txBody>
      </p:sp>
      <p:sp>
        <p:nvSpPr>
          <p:cNvPr id="8" name="Text 2"/>
          <p:cNvSpPr txBox="1"/>
          <p:nvPr/>
        </p:nvSpPr>
        <p:spPr>
          <a:xfrm>
            <a:off x="6260698" y="1517221"/>
            <a:ext cx="2654700" cy="1559100"/>
          </a:xfrm>
          <a:prstGeom prst="rect">
            <a:avLst/>
          </a:prstGeom>
          <a:noFill/>
          <a:ln/>
        </p:spPr>
        <p:txBody>
          <a:bodyPr wrap="square" lIns="0" tIns="0" rIns="0" bIns="0" rtlCol="0" anchor="ctr"/>
          <a:lstStyle/>
          <a:p>
            <a:pPr algn="l" indent="0" marL="0">
              <a:lnSpc>
                <a:spcPct val="90000"/>
              </a:lnSpc>
              <a:buNone/>
            </a:pPr>
            <a:r>
              <a:rPr lang="en-US" sz="1300" dirty="0">
                <a:solidFill>
                  <a:srgbClr val="000000"/>
                </a:solidFill>
                <a:latin typeface="Arial" pitchFamily="34" charset="0"/>
                <a:ea typeface="Arial" pitchFamily="34" charset="-122"/>
                <a:cs typeface="Arial" pitchFamily="34" charset="-120"/>
              </a:rPr>
              <a:t>Сатира, которая запоминается
</a:t>
            </a:r>
            <a:pPr algn="l" indent="0" marL="0">
              <a:lnSpc>
                <a:spcPct val="9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Произведения Гоголя легко узнаются по ярким образам и необычной атмосфере. Он умеет высмеивать недостатки общества, не теряя интереса к героям, поэтому его книги читают и обсуждают до сих пор.
</a:t>
            </a:r>
            <a:endParaRPr lang="en-US" sz="1300" dirty="0"/>
          </a:p>
        </p:txBody>
      </p:sp>
      <p:sp>
        <p:nvSpPr>
          <p:cNvPr id="9" name="Text 3"/>
          <p:cNvSpPr txBox="1"/>
          <p:nvPr/>
        </p:nvSpPr>
        <p:spPr>
          <a:xfrm>
            <a:off x="3184123" y="3378871"/>
            <a:ext cx="2654700" cy="1559100"/>
          </a:xfrm>
          <a:prstGeom prst="rect">
            <a:avLst/>
          </a:prstGeom>
          <a:noFill/>
          <a:ln/>
        </p:spPr>
        <p:txBody>
          <a:bodyPr wrap="square" lIns="0" tIns="0" rIns="0" bIns="0" rtlCol="0" anchor="ctr"/>
          <a:lstStyle/>
          <a:p>
            <a:pPr algn="l" indent="0" marL="0">
              <a:lnSpc>
                <a:spcPct val="90000"/>
              </a:lnSpc>
              <a:buNone/>
            </a:pPr>
            <a:r>
              <a:rPr lang="en-US" sz="1300" dirty="0">
                <a:solidFill>
                  <a:srgbClr val="000000"/>
                </a:solidFill>
                <a:latin typeface="Arial" pitchFamily="34" charset="0"/>
                <a:ea typeface="Arial" pitchFamily="34" charset="-122"/>
                <a:cs typeface="Arial" pitchFamily="34" charset="-120"/>
              </a:rPr>
              <a:t>Странные и смешные герои
</a:t>
            </a:r>
            <a:pPr algn="l" indent="0" marL="0">
              <a:lnSpc>
                <a:spcPct val="90000"/>
              </a:lnSpc>
              <a:buNone/>
            </a:pPr>
            <a:r>
              <a:rPr lang="en-US" sz="1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0" dirty="0">
                <a:solidFill>
                  <a:srgbClr val="000000"/>
                </a:solidFill>
                <a:latin typeface="Arial" pitchFamily="34" charset="0"/>
                <a:ea typeface="Arial" pitchFamily="34" charset="-122"/>
                <a:cs typeface="Arial" pitchFamily="34" charset="-120"/>
              </a:rPr>
              <a:t>В «Dead Souls», «The Nose» и «The Overcoat» появляются необычные персонажи и неожиданные события. Гоголь соединяет смешное и тревожное так, что читатель одновременно улыбается и задумывается о человеке.
</a:t>
            </a:r>
            <a:endParaRPr lang="en-US" sz="1300" dirty="0"/>
          </a:p>
        </p:txBody>
      </p:sp>
      <p:sp>
        <p:nvSpPr>
          <p:cNvPr id="10" name="Text 4"/>
          <p:cNvSpPr txBox="1"/>
          <p:nvPr/>
        </p:nvSpPr>
        <p:spPr>
          <a:xfrm>
            <a:off x="543450" y="563725"/>
            <a:ext cx="8057100" cy="384900"/>
          </a:xfrm>
          <a:prstGeom prst="rect">
            <a:avLst/>
          </a:prstGeom>
          <a:noFill/>
          <a:ln/>
        </p:spPr>
        <p:txBody>
          <a:bodyPr wrap="square" lIns="0" tIns="0" rIns="0" bIns="0" rtlCol="0" anchor="ctr"/>
          <a:lstStyle/>
          <a:p>
            <a:pPr algn="l" indent="0" marL="0">
              <a:lnSpc>
                <a:spcPct val="120000"/>
              </a:lnSpc>
              <a:buNone/>
            </a:pPr>
            <a:r>
              <a:rPr lang="en-US" sz="2207" b="1" dirty="0">
                <a:solidFill>
                  <a:srgbClr val="FFFFFF"/>
                </a:solidFill>
                <a:latin typeface="Arial" pitchFamily="34" charset="0"/>
                <a:ea typeface="Arial" pitchFamily="34" charset="-122"/>
                <a:cs typeface="Arial" pitchFamily="34" charset="-120"/>
              </a:rPr>
              <a:t>Nikolai Gogol: Satire, Fantasy, and Unforgettable Characters
</a:t>
            </a:r>
            <a:endParaRPr lang="en-US" sz="2207"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436875" y="207975"/>
            <a:ext cx="8230500" cy="838500"/>
          </a:xfrm>
          <a:prstGeom prst="rect">
            <a:avLst/>
          </a:prstGeom>
          <a:noFill/>
          <a:ln/>
        </p:spPr>
        <p:txBody>
          <a:bodyPr wrap="square" lIns="0" tIns="0" rIns="0" bIns="0" rtlCol="0" anchor="ctr"/>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Ivan Turgenev: Nature, Generations, and Change
</a:t>
            </a:r>
            <a:endParaRPr lang="en-US" sz="2500" dirty="0"/>
          </a:p>
        </p:txBody>
      </p:sp>
      <p:sp>
        <p:nvSpPr>
          <p:cNvPr id="12" name="Text 1"/>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10</a:t>
            </a:r>
            <a:endParaRPr lang="en-US" sz="1100" dirty="0"/>
          </a:p>
        </p:txBody>
      </p:sp>
      <p:sp>
        <p:nvSpPr>
          <p:cNvPr id="13" name="Text 2"/>
          <p:cNvSpPr txBox="1"/>
          <p:nvPr/>
        </p:nvSpPr>
        <p:spPr>
          <a:xfrm>
            <a:off x="436875" y="1907500"/>
            <a:ext cx="4030200" cy="106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романе «Fathers and Sons» Тургенев показывает, как люди по-разному смотрят на традиции, новые идеи и будущее. Эта тема понятна и сегодня, потому что споры поколений бывают в каждой семье.
</a:t>
            </a:r>
            <a:endParaRPr lang="en-US" sz="900" dirty="0"/>
          </a:p>
        </p:txBody>
      </p:sp>
      <p:sp>
        <p:nvSpPr>
          <p:cNvPr id="14" name="Text 3"/>
          <p:cNvSpPr txBox="1"/>
          <p:nvPr/>
        </p:nvSpPr>
        <p:spPr>
          <a:xfrm>
            <a:off x="1027060" y="1361525"/>
            <a:ext cx="3440100" cy="4131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Конфликт поколений
</a:t>
            </a:r>
            <a:endParaRPr lang="en-US" sz="1100" dirty="0"/>
          </a:p>
        </p:txBody>
      </p:sp>
      <p:sp>
        <p:nvSpPr>
          <p:cNvPr id="15" name="Text 4"/>
          <p:cNvSpPr txBox="1"/>
          <p:nvPr/>
        </p:nvSpPr>
        <p:spPr>
          <a:xfrm>
            <a:off x="4637100" y="1907500"/>
            <a:ext cx="4030200" cy="106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Писатель не делает героев слишком громкими или резкими. Он показывает их сомнения, симпатию и внутреннюю неуверенность, поэтому его произведения кажутся очень живыми и правдивыми.
</a:t>
            </a:r>
            <a:endParaRPr lang="en-US" sz="900" dirty="0"/>
          </a:p>
        </p:txBody>
      </p:sp>
      <p:sp>
        <p:nvSpPr>
          <p:cNvPr id="16" name="Text 5"/>
          <p:cNvSpPr txBox="1"/>
          <p:nvPr/>
        </p:nvSpPr>
        <p:spPr>
          <a:xfrm>
            <a:off x="5227285" y="1361525"/>
            <a:ext cx="3440100" cy="4131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Тонкие чувства
</a:t>
            </a:r>
            <a:endParaRPr lang="en-US" sz="1100" dirty="0"/>
          </a:p>
        </p:txBody>
      </p:sp>
      <p:sp>
        <p:nvSpPr>
          <p:cNvPr id="17" name="Text 6"/>
          <p:cNvSpPr txBox="1"/>
          <p:nvPr/>
        </p:nvSpPr>
        <p:spPr>
          <a:xfrm>
            <a:off x="436875" y="3617550"/>
            <a:ext cx="4030200" cy="106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цикле «A Sportsman’s Sketches» особенно заметны русские пейзажи, деревенская жизнь и внимание к природе. Тургенев пишет так, что окружающий мир становится важной частью настроения рассказа.
</a:t>
            </a:r>
            <a:endParaRPr lang="en-US" sz="900" dirty="0"/>
          </a:p>
        </p:txBody>
      </p:sp>
      <p:sp>
        <p:nvSpPr>
          <p:cNvPr id="18" name="Text 7"/>
          <p:cNvSpPr txBox="1"/>
          <p:nvPr/>
        </p:nvSpPr>
        <p:spPr>
          <a:xfrm>
            <a:off x="1027060" y="3071575"/>
            <a:ext cx="3440100" cy="4131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Любовь к природе
</a:t>
            </a:r>
            <a:endParaRPr lang="en-US" sz="1100" dirty="0"/>
          </a:p>
        </p:txBody>
      </p:sp>
      <p:sp>
        <p:nvSpPr>
          <p:cNvPr id="19" name="Text 8"/>
          <p:cNvSpPr txBox="1"/>
          <p:nvPr/>
        </p:nvSpPr>
        <p:spPr>
          <a:xfrm>
            <a:off x="4637100" y="3617550"/>
            <a:ext cx="4030200" cy="106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«A Nest of Gentlefolk» Тургенев размышляет о переменах в обществе и о том, как люди приспосабливаются к новому времени. Его книги помогают увидеть изменения спокойно и внимательно.
</a:t>
            </a:r>
            <a:endParaRPr lang="en-US" sz="900" dirty="0"/>
          </a:p>
        </p:txBody>
      </p:sp>
      <p:sp>
        <p:nvSpPr>
          <p:cNvPr id="20" name="Text 9"/>
          <p:cNvSpPr txBox="1"/>
          <p:nvPr/>
        </p:nvSpPr>
        <p:spPr>
          <a:xfrm>
            <a:off x="5227285" y="3071575"/>
            <a:ext cx="3440100" cy="413100"/>
          </a:xfrm>
          <a:prstGeom prst="rect">
            <a:avLst/>
          </a:prstGeom>
          <a:noFill/>
          <a:ln/>
        </p:spPr>
        <p:txBody>
          <a:bodyPr wrap="square" lIns="0" tIns="0" rIns="0" bIns="0" rtlCol="0" anchor="ctr"/>
          <a:lstStyle/>
          <a:p>
            <a:pPr algn="l" indent="0" marL="0">
              <a:lnSpc>
                <a:spcPct val="100000"/>
              </a:lnSpc>
              <a:buNone/>
            </a:pPr>
            <a:r>
              <a:rPr lang="en-US" sz="1100" b="1" dirty="0">
                <a:solidFill>
                  <a:srgbClr val="FFFFFF"/>
                </a:solidFill>
                <a:latin typeface="Arial" pitchFamily="34" charset="0"/>
                <a:ea typeface="Arial" pitchFamily="34" charset="-122"/>
                <a:cs typeface="Arial" pitchFamily="34" charset="-120"/>
              </a:rPr>
              <a:t>Общество в движении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4675" y="1132744"/>
            <a:ext cx="8376000" cy="3354212"/>
          </a:xfrm>
          <a:prstGeom prst="rect">
            <a:avLst/>
          </a:prstGeom>
        </p:spPr>
      </p:pic>
      <p:sp>
        <p:nvSpPr>
          <p:cNvPr id="4" name="Text 0"/>
          <p:cNvSpPr txBox="1"/>
          <p:nvPr/>
        </p:nvSpPr>
        <p:spPr>
          <a:xfrm>
            <a:off x="354675" y="152650"/>
            <a:ext cx="8376000" cy="384900"/>
          </a:xfrm>
          <a:prstGeom prst="rect">
            <a:avLst/>
          </a:prstGeom>
          <a:noFill/>
          <a:ln/>
        </p:spPr>
        <p:txBody>
          <a:bodyPr wrap="square" lIns="0" tIns="0" rIns="0" bIns="0" rtlCol="0" anchor="t"/>
          <a:lstStyle/>
          <a:p>
            <a:pPr algn="l" indent="0" marL="0">
              <a:lnSpc>
                <a:spcPct val="120000"/>
              </a:lnSpc>
              <a:buNone/>
            </a:pPr>
            <a:r>
              <a:rPr lang="en-US" sz="2500" b="1" dirty="0">
                <a:solidFill>
                  <a:srgbClr val="A6BFA5"/>
                </a:solidFill>
                <a:latin typeface="Arial" pitchFamily="34" charset="0"/>
                <a:ea typeface="Arial" pitchFamily="34" charset="-122"/>
                <a:cs typeface="Arial" pitchFamily="34" charset="-120"/>
              </a:rPr>
              <a:t>Как русский писатель становится известным в мире
</a:t>
            </a:r>
            <a:endParaRPr lang="en-US" sz="2500" dirty="0"/>
          </a:p>
        </p:txBody>
      </p:sp>
      <p:sp>
        <p:nvSpPr>
          <p:cNvPr id="5" name="Text 1"/>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11</a:t>
            </a:r>
            <a:endParaRPr lang="en-US" sz="1100" dirty="0"/>
          </a:p>
        </p:txBody>
      </p:sp>
      <p:sp>
        <p:nvSpPr>
          <p:cNvPr id="6" name="Text 2"/>
          <p:cNvSpPr txBox="1"/>
          <p:nvPr/>
        </p:nvSpPr>
        <p:spPr>
          <a:xfrm>
            <a:off x="354675" y="642225"/>
            <a:ext cx="8376000" cy="384900"/>
          </a:xfrm>
          <a:prstGeom prst="rect">
            <a:avLst/>
          </a:prstGeom>
          <a:noFill/>
          <a:ln/>
        </p:spPr>
        <p:txBody>
          <a:bodyPr wrap="square" lIns="0" tIns="0" rIns="0" bIns="0" rtlCol="0" anchor="t"/>
          <a:lstStyle/>
          <a:p>
            <a:pPr algn="l" indent="0" marL="0">
              <a:lnSpc>
                <a:spcPct val="100000"/>
              </a:lnSpc>
              <a:buNone/>
            </a:pPr>
            <a:r>
              <a:rPr lang="en-US" sz="1514" dirty="0">
                <a:solidFill>
                  <a:srgbClr val="000000"/>
                </a:solidFill>
                <a:latin typeface="Arial" pitchFamily="34" charset="0"/>
                <a:ea typeface="Arial" pitchFamily="34" charset="-122"/>
                <a:cs typeface="Arial" pitchFamily="34" charset="-120"/>
              </a:rPr>
              <a:t>Путь от оригинального текста к международному признанию: перевод, публикация, отклик критиков, интерес театра и кино, включение в учебные курсы.
</a:t>
            </a:r>
            <a:endParaRPr lang="en-US" sz="1514"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77475" y="816525"/>
            <a:ext cx="8385300" cy="7464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Михаил Булгаков и литература XX века
</a:t>
            </a:r>
            <a:endParaRPr lang="en-US" sz="2500" dirty="0"/>
          </a:p>
        </p:txBody>
      </p:sp>
      <p:sp>
        <p:nvSpPr>
          <p:cNvPr id="7" name="Text 1"/>
          <p:cNvSpPr txBox="1"/>
          <p:nvPr/>
        </p:nvSpPr>
        <p:spPr>
          <a:xfrm>
            <a:off x="5651575" y="2121150"/>
            <a:ext cx="3111300" cy="1031400"/>
          </a:xfrm>
          <a:prstGeom prst="rect">
            <a:avLst/>
          </a:prstGeom>
          <a:noFill/>
          <a:ln/>
        </p:spPr>
        <p:txBody>
          <a:bodyPr wrap="square" lIns="0" tIns="0" rIns="0" bIns="0" rtlCol="0" anchor="t"/>
          <a:lstStyle/>
          <a:p>
            <a:pPr algn="l" indent="0" marL="0">
              <a:lnSpc>
                <a:spcPct val="80000"/>
              </a:lnSpc>
              <a:buNone/>
            </a:pPr>
            <a:r>
              <a:rPr lang="en-US" sz="1500" b="1" dirty="0">
                <a:solidFill>
                  <a:srgbClr val="A6BFA5"/>
                </a:solidFill>
                <a:latin typeface="Arial" pitchFamily="34" charset="0"/>
                <a:ea typeface="Arial" pitchFamily="34" charset="-122"/>
                <a:cs typeface="Arial" pitchFamily="34" charset="-120"/>
              </a:rPr>
              <a:t>После смерти
</a:t>
            </a:r>
            <a:pPr algn="l" indent="0" marL="0">
              <a:lnSpc>
                <a:spcPct val="80000"/>
              </a:lnSpc>
              <a:buNone/>
            </a:pPr>
            <a:r>
              <a:rPr lang="en-US" sz="1000" b="1" dirty="0">
                <a:solidFill>
                  <a:srgbClr val="A6BFA5"/>
                </a:solidFill>
                <a:latin typeface="Arial" pitchFamily="34" charset="0"/>
                <a:ea typeface="Arial" pitchFamily="34" charset="-122"/>
                <a:cs typeface="Arial" pitchFamily="34" charset="-120"/>
              </a:rPr>
              <a:t>
</a:t>
            </a:r>
            <a:pPr algn="l" indent="0" marL="0">
              <a:lnSpc>
                <a:spcPct val="80000"/>
              </a:lnSpc>
              <a:buNone/>
            </a:pPr>
            <a:r>
              <a:rPr lang="en-US" sz="1000" dirty="0">
                <a:solidFill>
                  <a:srgbClr val="000000"/>
                </a:solidFill>
                <a:latin typeface="Arial" pitchFamily="34" charset="0"/>
                <a:ea typeface="Arial" pitchFamily="34" charset="-122"/>
                <a:cs typeface="Arial" pitchFamily="34" charset="-120"/>
              </a:rPr>
              <a:t>Многие тексты Булгакова получили широкую известность позже, когда были напечатаны, поставлены в театре и экранизированы. Сегодня его читают как одного из самых ярких авторов XX века.
</a:t>
            </a:r>
            <a:endParaRPr lang="en-US" sz="1500" dirty="0"/>
          </a:p>
        </p:txBody>
      </p:sp>
      <p:sp>
        <p:nvSpPr>
          <p:cNvPr id="8" name="Text 2"/>
          <p:cNvSpPr txBox="1"/>
          <p:nvPr/>
        </p:nvSpPr>
        <p:spPr>
          <a:xfrm>
            <a:off x="1347200" y="2121025"/>
            <a:ext cx="3111300" cy="1031400"/>
          </a:xfrm>
          <a:prstGeom prst="rect">
            <a:avLst/>
          </a:prstGeom>
          <a:noFill/>
          <a:ln/>
        </p:spPr>
        <p:txBody>
          <a:bodyPr wrap="square" lIns="0" tIns="0" rIns="0" bIns="0" rtlCol="0" anchor="t"/>
          <a:lstStyle/>
          <a:p>
            <a:pPr algn="l" indent="0" marL="0">
              <a:lnSpc>
                <a:spcPct val="80000"/>
              </a:lnSpc>
              <a:buNone/>
            </a:pPr>
            <a:r>
              <a:rPr lang="en-US" sz="1500" b="1" dirty="0">
                <a:solidFill>
                  <a:srgbClr val="A6BFA5"/>
                </a:solidFill>
                <a:latin typeface="Arial" pitchFamily="34" charset="0"/>
                <a:ea typeface="Arial" pitchFamily="34" charset="-122"/>
                <a:cs typeface="Arial" pitchFamily="34" charset="-120"/>
              </a:rPr>
              <a:t>1891–1920-е
</a:t>
            </a:r>
            <a:pPr algn="l" indent="0" marL="0">
              <a:lnSpc>
                <a:spcPct val="80000"/>
              </a:lnSpc>
              <a:buNone/>
            </a:pPr>
            <a:r>
              <a:rPr lang="en-US" sz="10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Булгаков формируется как писатель в эпоху больших перемен. В ранних произведениях уже заметны его интерес к сатире, фантастике и наблюдательность к жизни общества.
</a:t>
            </a:r>
            <a:endParaRPr lang="en-US" sz="1500" dirty="0"/>
          </a:p>
        </p:txBody>
      </p:sp>
      <p:sp>
        <p:nvSpPr>
          <p:cNvPr id="9" name="Text 3"/>
          <p:cNvSpPr txBox="1"/>
          <p:nvPr/>
        </p:nvSpPr>
        <p:spPr>
          <a:xfrm>
            <a:off x="3501400" y="3877275"/>
            <a:ext cx="3111300" cy="1031400"/>
          </a:xfrm>
          <a:prstGeom prst="rect">
            <a:avLst/>
          </a:prstGeom>
          <a:noFill/>
          <a:ln/>
        </p:spPr>
        <p:txBody>
          <a:bodyPr wrap="square" lIns="0" tIns="0" rIns="0" bIns="0" rtlCol="0" anchor="t"/>
          <a:lstStyle/>
          <a:p>
            <a:pPr algn="l" indent="0" marL="0">
              <a:lnSpc>
                <a:spcPct val="80000"/>
              </a:lnSpc>
              <a:buNone/>
            </a:pPr>
            <a:r>
              <a:rPr lang="en-US" sz="1500" b="1" dirty="0">
                <a:solidFill>
                  <a:srgbClr val="A6BFA5"/>
                </a:solidFill>
                <a:latin typeface="Arial" pitchFamily="34" charset="0"/>
                <a:ea typeface="Arial" pitchFamily="34" charset="-122"/>
                <a:cs typeface="Arial" pitchFamily="34" charset="-120"/>
              </a:rPr>
              <a:t>1920–1930-е
</a:t>
            </a:r>
            <a:pPr algn="l" indent="0" marL="0">
              <a:lnSpc>
                <a:spcPct val="80000"/>
              </a:lnSpc>
              <a:buNone/>
            </a:pPr>
            <a:r>
              <a:rPr lang="en-US" sz="1000" b="1" dirty="0">
                <a:solidFill>
                  <a:srgbClr val="A6BFA5"/>
                </a:solidFill>
                <a:latin typeface="Arial" pitchFamily="34" charset="0"/>
                <a:ea typeface="Arial" pitchFamily="34" charset="-122"/>
                <a:cs typeface="Arial" pitchFamily="34" charset="-120"/>
              </a:rPr>
              <a:t>
</a:t>
            </a:r>
            <a:pPr algn="l" indent="0" marL="0">
              <a:lnSpc>
                <a:spcPct val="80000"/>
              </a:lnSpc>
              <a:buNone/>
            </a:pPr>
            <a:r>
              <a:rPr lang="en-US" sz="1000" dirty="0">
                <a:solidFill>
                  <a:srgbClr val="000000"/>
                </a:solidFill>
                <a:latin typeface="Arial" pitchFamily="34" charset="0"/>
                <a:ea typeface="Arial" pitchFamily="34" charset="-122"/>
                <a:cs typeface="Arial" pitchFamily="34" charset="-120"/>
              </a:rPr>
              <a:t>Создаются «Собачье сердце» и «Белая гвардия», а затем начинается работа над «Мастером и Маргаритой». Писатель часто сталкивается с трудностями публикации и цензурой.
</a:t>
            </a:r>
            <a:endParaRPr lang="en-US" sz="1500" dirty="0"/>
          </a:p>
        </p:txBody>
      </p:sp>
      <p:sp>
        <p:nvSpPr>
          <p:cNvPr id="10" name="Text 4"/>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12</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511" y="0"/>
            <a:ext cx="3795578"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5339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13</a:t>
            </a:r>
            <a:endParaRPr lang="en-US" sz="1100" dirty="0"/>
          </a:p>
        </p:txBody>
      </p:sp>
      <p:sp>
        <p:nvSpPr>
          <p:cNvPr id="8" name="Text 1"/>
          <p:cNvSpPr txBox="1"/>
          <p:nvPr/>
        </p:nvSpPr>
        <p:spPr>
          <a:xfrm>
            <a:off x="4425350" y="263525"/>
            <a:ext cx="4471500" cy="926700"/>
          </a:xfrm>
          <a:prstGeom prst="rect">
            <a:avLst/>
          </a:prstGeom>
          <a:noFill/>
          <a:ln/>
        </p:spPr>
        <p:txBody>
          <a:bodyPr wrap="square" lIns="0" tIns="0" rIns="0" bIns="0" rtlCol="0" anchor="t"/>
          <a:lstStyle/>
          <a:p>
            <a:pPr algn="l" indent="0" marL="0">
              <a:lnSpc>
                <a:spcPct val="100000"/>
              </a:lnSpc>
              <a:buNone/>
            </a:pPr>
            <a:r>
              <a:rPr lang="en-US" sz="2000" b="1" dirty="0">
                <a:solidFill>
                  <a:srgbClr val="A6BFA5"/>
                </a:solidFill>
                <a:latin typeface="Arial" pitchFamily="34" charset="0"/>
                <a:ea typeface="Arial" pitchFamily="34" charset="-122"/>
                <a:cs typeface="Arial" pitchFamily="34" charset="-120"/>
              </a:rPr>
              <a:t>Русские поэты, известные за пределами России
</a:t>
            </a:r>
            <a:endParaRPr lang="en-US" sz="2000" dirty="0"/>
          </a:p>
        </p:txBody>
      </p:sp>
      <p:sp>
        <p:nvSpPr>
          <p:cNvPr id="9" name="Text 2"/>
          <p:cNvSpPr txBox="1"/>
          <p:nvPr/>
        </p:nvSpPr>
        <p:spPr>
          <a:xfrm>
            <a:off x="4851675" y="1368275"/>
            <a:ext cx="3815700" cy="1062300"/>
          </a:xfrm>
          <a:prstGeom prst="rect">
            <a:avLst/>
          </a:prstGeom>
          <a:noFill/>
          <a:ln/>
        </p:spPr>
        <p:txBody>
          <a:bodyPr wrap="square" lIns="0" tIns="0" rIns="0" bIns="0" rtlCol="0" anchor="t"/>
          <a:lstStyle/>
          <a:p>
            <a:pPr algn="l" indent="0" marL="0">
              <a:lnSpc>
                <a:spcPct val="100000"/>
              </a:lnSpc>
              <a:buNone/>
            </a:pPr>
            <a:r>
              <a:rPr lang="en-US" sz="1200" b="1" dirty="0">
                <a:solidFill>
                  <a:srgbClr val="A6BFA5"/>
                </a:solidFill>
                <a:latin typeface="Arial" pitchFamily="34" charset="0"/>
                <a:ea typeface="Arial" pitchFamily="34" charset="-122"/>
                <a:cs typeface="Arial" pitchFamily="34" charset="-120"/>
              </a:rPr>
              <a:t>Сергей Есенин
</a:t>
            </a:r>
            <a:pPr algn="l" indent="0" marL="0">
              <a:lnSpc>
                <a:spcPct val="100000"/>
              </a:lnSpc>
              <a:buNone/>
            </a:pPr>
            <a:r>
              <a:rPr lang="en-US" sz="3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Есенин писал о природе, родной земле и тихой человеческой грусти. Его стихи легко запоминаются, поэтому в переводах они часто звучат особенно лирично и близко читателю.
</a:t>
            </a:r>
            <a:endParaRPr lang="en-US" sz="1200" dirty="0"/>
          </a:p>
        </p:txBody>
      </p:sp>
      <p:sp>
        <p:nvSpPr>
          <p:cNvPr id="10" name="Text 3"/>
          <p:cNvSpPr txBox="1"/>
          <p:nvPr/>
        </p:nvSpPr>
        <p:spPr>
          <a:xfrm>
            <a:off x="4851675" y="2501425"/>
            <a:ext cx="3815700" cy="1062300"/>
          </a:xfrm>
          <a:prstGeom prst="rect">
            <a:avLst/>
          </a:prstGeom>
          <a:noFill/>
          <a:ln/>
        </p:spPr>
        <p:txBody>
          <a:bodyPr wrap="square" lIns="0" tIns="0" rIns="0" bIns="0" rtlCol="0" anchor="t"/>
          <a:lstStyle/>
          <a:p>
            <a:pPr algn="l" indent="0" marL="0">
              <a:lnSpc>
                <a:spcPct val="100000"/>
              </a:lnSpc>
              <a:buNone/>
            </a:pPr>
            <a:r>
              <a:rPr lang="en-US" sz="1200" b="1" dirty="0">
                <a:solidFill>
                  <a:srgbClr val="A6BFA5"/>
                </a:solidFill>
                <a:latin typeface="Arial" pitchFamily="34" charset="0"/>
                <a:ea typeface="Arial" pitchFamily="34" charset="-122"/>
                <a:cs typeface="Arial" pitchFamily="34" charset="-120"/>
              </a:rPr>
              <a:t>Владимир Маяковский
</a:t>
            </a:r>
            <a:pPr algn="l" indent="0" marL="0">
              <a:lnSpc>
                <a:spcPct val="100000"/>
              </a:lnSpc>
              <a:buNone/>
            </a:pPr>
            <a:r>
              <a:rPr lang="en-US" sz="3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Маяковский сделал поэзию энергичной и смелой. Он связывал стих с ритмом времени, городом и переменами, поэтому его тексты воспринимаются как голос сильной эпохи.
</a:t>
            </a:r>
            <a:endParaRPr lang="en-US" sz="1200" dirty="0"/>
          </a:p>
        </p:txBody>
      </p:sp>
      <p:sp>
        <p:nvSpPr>
          <p:cNvPr id="11" name="Text 4"/>
          <p:cNvSpPr txBox="1"/>
          <p:nvPr/>
        </p:nvSpPr>
        <p:spPr>
          <a:xfrm>
            <a:off x="4851675" y="3634575"/>
            <a:ext cx="3815700" cy="1062300"/>
          </a:xfrm>
          <a:prstGeom prst="rect">
            <a:avLst/>
          </a:prstGeom>
          <a:noFill/>
          <a:ln/>
        </p:spPr>
        <p:txBody>
          <a:bodyPr wrap="square" lIns="0" tIns="0" rIns="0" bIns="0" rtlCol="0" anchor="t"/>
          <a:lstStyle/>
          <a:p>
            <a:pPr algn="l" indent="0" marL="0">
              <a:lnSpc>
                <a:spcPct val="100000"/>
              </a:lnSpc>
              <a:buNone/>
            </a:pPr>
            <a:r>
              <a:rPr lang="en-US" sz="1200" b="1" dirty="0">
                <a:solidFill>
                  <a:srgbClr val="A6BFA5"/>
                </a:solidFill>
                <a:latin typeface="Arial" pitchFamily="34" charset="0"/>
                <a:ea typeface="Arial" pitchFamily="34" charset="-122"/>
                <a:cs typeface="Arial" pitchFamily="34" charset="-120"/>
              </a:rPr>
              <a:t>Анна Ахматова
</a:t>
            </a:r>
            <a:pPr algn="l" indent="0" marL="0">
              <a:lnSpc>
                <a:spcPct val="100000"/>
              </a:lnSpc>
              <a:buNone/>
            </a:pPr>
            <a:r>
              <a:rPr lang="en-US" sz="300" b="1" dirty="0">
                <a:solidFill>
                  <a:srgbClr val="A6BFA5"/>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Ахматова создала стихи о любви, памяти, стойкости и достоинстве. Её поэзия ценится за точность слова и внутреннюю силу, которая понятна читателям разных стран.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01115" y="517000"/>
            <a:ext cx="4893520" cy="3621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5" name="Text 1"/>
          <p:cNvSpPr txBox="1"/>
          <p:nvPr/>
        </p:nvSpPr>
        <p:spPr>
          <a:xfrm>
            <a:off x="4100775" y="4274962"/>
            <a:ext cx="4814700" cy="307800"/>
          </a:xfrm>
          <a:prstGeom prst="rect">
            <a:avLst/>
          </a:prstGeom>
          <a:noFill/>
          <a:ln/>
        </p:spPr>
        <p:txBody>
          <a:bodyPr wrap="square" lIns="0" tIns="0" rIns="0" bIns="0" rtlCol="0" anchor="t"/>
          <a:lstStyle/>
          <a:p>
            <a:pPr algn="r" indent="0" marL="0">
              <a:lnSpc>
                <a:spcPct val="100000"/>
              </a:lnSpc>
              <a:buNone/>
            </a:pPr>
            <a:r>
              <a:rPr lang="en-US" sz="800" i="1" dirty="0">
                <a:solidFill>
                  <a:srgbClr val="000000"/>
                </a:solidFill>
                <a:latin typeface="Arial" pitchFamily="34" charset="0"/>
                <a:ea typeface="Arial" pitchFamily="34" charset="-122"/>
                <a:cs typeface="Arial" pitchFamily="34" charset="-120"/>
              </a:rPr>
              <a:t>Обобщение на основе школьной и литературоведческой традиции; качественная оценка
</a:t>
            </a:r>
            <a:endParaRPr lang="en-US" sz="800" dirty="0"/>
          </a:p>
        </p:txBody>
      </p:sp>
      <p:sp>
        <p:nvSpPr>
          <p:cNvPr id="6" name="Text 2"/>
          <p:cNvSpPr txBox="1"/>
          <p:nvPr/>
        </p:nvSpPr>
        <p:spPr>
          <a:xfrm>
            <a:off x="158750" y="517050"/>
            <a:ext cx="3571200" cy="3621300"/>
          </a:xfrm>
          <a:prstGeom prst="rect">
            <a:avLst/>
          </a:prstGeom>
          <a:noFill/>
          <a:ln/>
        </p:spPr>
        <p:txBody>
          <a:bodyPr wrap="square" lIns="0" tIns="0" rIns="0" bIns="0" rtlCol="0" anchor="ctr"/>
          <a:lstStyle/>
          <a:p>
            <a:pPr algn="l" indent="0" marL="0">
              <a:lnSpc>
                <a:spcPct val="120000"/>
              </a:lnSpc>
              <a:buNone/>
            </a:pPr>
            <a:r>
              <a:rPr lang="en-US" sz="1800" b="1" dirty="0">
                <a:solidFill>
                  <a:srgbClr val="A6BFA5"/>
                </a:solidFill>
                <a:latin typeface="Arial" pitchFamily="34" charset="0"/>
                <a:ea typeface="Arial" pitchFamily="34" charset="-122"/>
                <a:cs typeface="Arial" pitchFamily="34" charset="-120"/>
              </a:rPr>
              <a:t>В каких жанрах русские писатели особенно сильны
</a:t>
            </a:r>
            <a:pPr algn="l" indent="0" marL="0">
              <a:lnSpc>
                <a:spcPct val="120000"/>
              </a:lnSpc>
              <a:buNone/>
            </a:pPr>
            <a:r>
              <a:rPr lang="en-US" sz="2000" b="1"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Русская литература известна не только отдельными именами, но и сильными традициями в разных жанрах, особенно в романе и короткой прозе.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Диаграмма показывает, что лидерство принадлежит крупной прозе, а театр и лирика дополняют общую картину литературной силы.
</a:t>
            </a:r>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0423" y="3119295"/>
            <a:ext cx="2521706" cy="202426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140198" y="3119295"/>
            <a:ext cx="2521706" cy="202426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305310" y="1359582"/>
            <a:ext cx="2521800" cy="2024336"/>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37077" y="1544700"/>
            <a:ext cx="2388524" cy="1297500"/>
          </a:xfrm>
          <a:prstGeom prst="rect">
            <a:avLst/>
          </a:prstGeom>
          <a:noFill/>
          <a:ln/>
        </p:spPr>
        <p:txBody>
          <a:bodyPr wrap="square" lIns="0" tIns="0" rIns="0" bIns="0" rtlCol="0" anchor="t"/>
          <a:lstStyle/>
          <a:p>
            <a:pPr algn="ctr" indent="0" marL="0">
              <a:lnSpc>
                <a:spcPct val="115000"/>
              </a:lnSpc>
              <a:buNone/>
            </a:pPr>
            <a:r>
              <a:rPr lang="en-US" sz="1054" dirty="0">
                <a:solidFill>
                  <a:srgbClr val="000000"/>
                </a:solidFill>
                <a:latin typeface="Arial" pitchFamily="34" charset="0"/>
                <a:ea typeface="Arial" pitchFamily="34" charset="-122"/>
                <a:cs typeface="Arial" pitchFamily="34" charset="-120"/>
              </a:rPr>
              <a:t>Герои, которых узнают с первого взгляда
</a:t>
            </a:r>
            <a:pPr algn="ctr" indent="0" marL="0">
              <a:lnSpc>
                <a:spcPct val="115000"/>
              </a:lnSpc>
              <a:buNone/>
            </a:pPr>
            <a:r>
              <a:rPr lang="en-US" sz="973" dirty="0">
                <a:solidFill>
                  <a:srgbClr val="000000"/>
                </a:solidFill>
                <a:latin typeface="Arial" pitchFamily="34" charset="0"/>
                <a:ea typeface="Arial" pitchFamily="34" charset="-122"/>
                <a:cs typeface="Arial" pitchFamily="34" charset="-120"/>
              </a:rPr>
              <a:t>Образы Онегина, Раскольникова и Наташи Ростовой давно вышли за пределы страниц. Их узнают по именам, по репликам и даже по характеру поступков, а современные постановки помогают увидеть этих героев по-новому.
</a:t>
            </a:r>
            <a:endParaRPr lang="en-US" sz="1054" dirty="0"/>
          </a:p>
        </p:txBody>
      </p:sp>
      <p:sp>
        <p:nvSpPr>
          <p:cNvPr id="10" name="Text 1"/>
          <p:cNvSpPr txBox="1"/>
          <p:nvPr/>
        </p:nvSpPr>
        <p:spPr>
          <a:xfrm>
            <a:off x="6206852" y="1544700"/>
            <a:ext cx="2388524" cy="1297500"/>
          </a:xfrm>
          <a:prstGeom prst="rect">
            <a:avLst/>
          </a:prstGeom>
          <a:noFill/>
          <a:ln/>
        </p:spPr>
        <p:txBody>
          <a:bodyPr wrap="square" lIns="0" tIns="0" rIns="0" bIns="0" rtlCol="0" anchor="t"/>
          <a:lstStyle/>
          <a:p>
            <a:pPr algn="ctr" indent="0" marL="0">
              <a:lnSpc>
                <a:spcPct val="115000"/>
              </a:lnSpc>
              <a:buNone/>
            </a:pPr>
            <a:r>
              <a:rPr lang="en-US" sz="1125" dirty="0">
                <a:solidFill>
                  <a:srgbClr val="000000"/>
                </a:solidFill>
                <a:latin typeface="Arial" pitchFamily="34" charset="0"/>
                <a:ea typeface="Arial" pitchFamily="34" charset="-122"/>
                <a:cs typeface="Arial" pitchFamily="34" charset="-120"/>
              </a:rPr>
              <a:t>Цифровая библиотека для всех
</a:t>
            </a:r>
            <a:pPr algn="ctr" indent="0" marL="0">
              <a:lnSpc>
                <a:spcPct val="115000"/>
              </a:lnSpc>
              <a:buNone/>
            </a:pPr>
            <a:r>
              <a:rPr lang="en-US" sz="1038" dirty="0">
                <a:solidFill>
                  <a:srgbClr val="000000"/>
                </a:solidFill>
                <a:latin typeface="Arial" pitchFamily="34" charset="0"/>
                <a:ea typeface="Arial" pitchFamily="34" charset="-122"/>
                <a:cs typeface="Arial" pitchFamily="34" charset="-120"/>
              </a:rPr>
              <a:t>Сегодня классические тексты доступны в электронных библиотеках и современных переводах. Это делает чтение удобным для подростков и взрослых в разных странах, даже если они начинают знакомство с литературой не с оригинала.
</a:t>
            </a:r>
            <a:endParaRPr lang="en-US" sz="1125" dirty="0"/>
          </a:p>
        </p:txBody>
      </p:sp>
      <p:sp>
        <p:nvSpPr>
          <p:cNvPr id="11" name="Text 2"/>
          <p:cNvSpPr txBox="1"/>
          <p:nvPr/>
        </p:nvSpPr>
        <p:spPr>
          <a:xfrm>
            <a:off x="3382540" y="3651413"/>
            <a:ext cx="2388600" cy="1297500"/>
          </a:xfrm>
          <a:prstGeom prst="rect">
            <a:avLst/>
          </a:prstGeom>
          <a:noFill/>
          <a:ln/>
        </p:spPr>
        <p:txBody>
          <a:bodyPr wrap="square" lIns="0" tIns="0" rIns="0" bIns="0" rtlCol="0" anchor="t"/>
          <a:lstStyle/>
          <a:p>
            <a:pPr algn="ctr" indent="0" marL="0">
              <a:lnSpc>
                <a:spcPct val="115000"/>
              </a:lnSpc>
              <a:buNone/>
            </a:pPr>
            <a:r>
              <a:rPr lang="en-US" sz="1190" dirty="0">
                <a:solidFill>
                  <a:srgbClr val="000000"/>
                </a:solidFill>
                <a:latin typeface="Arial" pitchFamily="34" charset="0"/>
                <a:ea typeface="Arial" pitchFamily="34" charset="-122"/>
                <a:cs typeface="Arial" pitchFamily="34" charset="-120"/>
              </a:rPr>
              <a:t>Классика на экране и сцене
</a:t>
            </a:r>
            <a:pPr algn="ctr" indent="0" marL="0">
              <a:lnSpc>
                <a:spcPct val="115000"/>
              </a:lnSpc>
              <a:buNone/>
            </a:pPr>
            <a:r>
              <a:rPr lang="en-US" sz="1098" dirty="0">
                <a:solidFill>
                  <a:srgbClr val="000000"/>
                </a:solidFill>
                <a:latin typeface="Arial" pitchFamily="34" charset="0"/>
                <a:ea typeface="Arial" pitchFamily="34" charset="-122"/>
                <a:cs typeface="Arial" pitchFamily="34" charset="-120"/>
              </a:rPr>
              <a:t>Романы и пьесы русских авторов часто становятся фильмами и спектаклями. Именно так новые поколения знакомятся с классикой: через живые голоса актёров, музыку, костюмы и яркие сцены, которые проще запомнить.
</a:t>
            </a:r>
            <a:endParaRPr lang="en-US" sz="1190" dirty="0"/>
          </a:p>
        </p:txBody>
      </p:sp>
      <p:sp>
        <p:nvSpPr>
          <p:cNvPr id="12" name="Text 3"/>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A6BFA5"/>
                </a:solidFill>
                <a:latin typeface="Arial" pitchFamily="34" charset="0"/>
                <a:ea typeface="Arial" pitchFamily="34" charset="-122"/>
                <a:cs typeface="Arial" pitchFamily="34" charset="-120"/>
              </a:rPr>
              <a:t>15</a:t>
            </a:r>
            <a:endParaRPr lang="en-US" sz="1100" dirty="0"/>
          </a:p>
        </p:txBody>
      </p:sp>
      <p:sp>
        <p:nvSpPr>
          <p:cNvPr id="13" name="Text 4"/>
          <p:cNvSpPr txBox="1"/>
          <p:nvPr/>
        </p:nvSpPr>
        <p:spPr>
          <a:xfrm>
            <a:off x="543450" y="563725"/>
            <a:ext cx="8057100" cy="384900"/>
          </a:xfrm>
          <a:prstGeom prst="rect">
            <a:avLst/>
          </a:prstGeom>
          <a:noFill/>
          <a:ln/>
        </p:spPr>
        <p:txBody>
          <a:bodyPr wrap="square" lIns="0" tIns="0" rIns="0" bIns="0" rtlCol="0" anchor="ctr"/>
          <a:lstStyle/>
          <a:p>
            <a:pPr algn="l" indent="0" marL="0">
              <a:lnSpc>
                <a:spcPct val="120000"/>
              </a:lnSpc>
              <a:buNone/>
            </a:pPr>
            <a:r>
              <a:rPr lang="en-US" sz="1965" b="1" dirty="0">
                <a:solidFill>
                  <a:srgbClr val="FFFFFF"/>
                </a:solidFill>
                <a:latin typeface="Arial" pitchFamily="34" charset="0"/>
                <a:ea typeface="Arial" pitchFamily="34" charset="-122"/>
                <a:cs typeface="Arial" pitchFamily="34" charset="-120"/>
              </a:rPr>
              <a:t>Как русские писатели живут сегодня в книгах, фильмах и театре
</a:t>
            </a:r>
            <a:endParaRPr lang="en-US" sz="1965"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3652" y="825975"/>
            <a:ext cx="4170545" cy="3440700"/>
          </a:xfrm>
          <a:prstGeom prst="rect">
            <a:avLst/>
          </a:prstGeom>
        </p:spPr>
      </p:pic>
      <p:sp>
        <p:nvSpPr>
          <p:cNvPr id="4" name="Text 0"/>
          <p:cNvSpPr txBox="1"/>
          <p:nvPr/>
        </p:nvSpPr>
        <p:spPr>
          <a:xfrm>
            <a:off x="354675" y="152650"/>
            <a:ext cx="8119200" cy="384900"/>
          </a:xfrm>
          <a:prstGeom prst="rect">
            <a:avLst/>
          </a:prstGeom>
          <a:noFill/>
          <a:ln/>
        </p:spPr>
        <p:txBody>
          <a:bodyPr wrap="square" lIns="0" tIns="0" rIns="0" bIns="0" rtlCol="0" anchor="t"/>
          <a:lstStyle/>
          <a:p>
            <a:pPr algn="l" indent="0" marL="0">
              <a:lnSpc>
                <a:spcPct val="120000"/>
              </a:lnSpc>
              <a:buNone/>
            </a:pPr>
            <a:r>
              <a:rPr lang="en-US" sz="1814" b="1" dirty="0">
                <a:solidFill>
                  <a:srgbClr val="A6BFA5"/>
                </a:solidFill>
                <a:latin typeface="Arial" pitchFamily="34" charset="0"/>
                <a:ea typeface="Arial" pitchFamily="34" charset="-122"/>
                <a:cs typeface="Arial" pitchFamily="34" charset="-120"/>
              </a:rPr>
              <a:t>Темы, которые делают русских писателей узнаваемыми во всём мире
</a:t>
            </a:r>
            <a:endParaRPr lang="en-US" sz="1814" dirty="0"/>
          </a:p>
        </p:txBody>
      </p:sp>
      <p:sp>
        <p:nvSpPr>
          <p:cNvPr id="5" name="Text 1"/>
          <p:cNvSpPr txBox="1"/>
          <p:nvPr/>
        </p:nvSpPr>
        <p:spPr>
          <a:xfrm>
            <a:off x="244766" y="4294387"/>
            <a:ext cx="3902100" cy="123000"/>
          </a:xfrm>
          <a:prstGeom prst="rect">
            <a:avLst/>
          </a:prstGeom>
          <a:noFill/>
          <a:ln/>
        </p:spPr>
        <p:txBody>
          <a:bodyPr wrap="square" lIns="0" tIns="0" rIns="0" bIns="0" rtlCol="0" anchor="t"/>
          <a:lstStyle/>
          <a:p>
            <a:pPr algn="l" indent="0" marL="0">
              <a:lnSpc>
                <a:spcPct val="150041"/>
              </a:lnSpc>
              <a:buNone/>
            </a:pPr>
            <a:r>
              <a:rPr lang="en-US" sz="645" i="1" dirty="0">
                <a:solidFill>
                  <a:srgbClr val="000000"/>
                </a:solidFill>
                <a:latin typeface="Arial" pitchFamily="34" charset="0"/>
                <a:ea typeface="Arial" pitchFamily="34" charset="-122"/>
                <a:cs typeface="Arial" pitchFamily="34" charset="-120"/>
              </a:rPr>
              <a:t>Литературная традиция русской классики
</a:t>
            </a:r>
            <a:endParaRPr lang="en-US" sz="645" dirty="0"/>
          </a:p>
        </p:txBody>
      </p:sp>
      <p:sp>
        <p:nvSpPr>
          <p:cNvPr id="6" name="Text 2"/>
          <p:cNvSpPr txBox="1"/>
          <p:nvPr/>
        </p:nvSpPr>
        <p:spPr>
          <a:xfrm>
            <a:off x="5233725" y="825975"/>
            <a:ext cx="3708000" cy="3545400"/>
          </a:xfrm>
          <a:prstGeom prst="rect">
            <a:avLst/>
          </a:prstGeom>
          <a:noFill/>
          <a:ln/>
        </p:spPr>
        <p:txBody>
          <a:bodyPr wrap="square" lIns="0" tIns="0" rIns="0" bIns="0" rtlCol="0" anchor="ctr"/>
          <a:lstStyle/>
          <a:p>
            <a:pPr algn="l" indent="0" marL="0">
              <a:lnSpc>
                <a:spcPct val="150041"/>
              </a:lnSpc>
              <a:buNone/>
            </a:pPr>
            <a:r>
              <a:rPr lang="en-US" sz="1400" dirty="0">
                <a:solidFill>
                  <a:srgbClr val="000000"/>
                </a:solidFill>
                <a:latin typeface="Arial" pitchFamily="34" charset="0"/>
                <a:ea typeface="Arial" pitchFamily="34" charset="-122"/>
                <a:cs typeface="Arial" pitchFamily="34" charset="-120"/>
              </a:rPr>
              <a:t>Краткая таблица показывает, какие идеи чаще всего связывают с самыми известными русскими авторами и почему эти темы остаются важными для читателей разных стран.
</a:t>
            </a:r>
            <a:pPr algn="l" indent="0" marL="0">
              <a:lnSpc>
                <a:spcPct val="150041"/>
              </a:lnSpc>
              <a:buNone/>
            </a:pPr>
            <a:r>
              <a:rPr lang="en-US" sz="15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400" dirty="0">
                <a:solidFill>
                  <a:srgbClr val="000000"/>
                </a:solidFill>
                <a:latin typeface="Arial" pitchFamily="34" charset="0"/>
                <a:ea typeface="Arial" pitchFamily="34" charset="-122"/>
                <a:cs typeface="Arial" pitchFamily="34" charset="-120"/>
              </a:rPr>
              <a:t>Во всех строках повторяются большие человеческие темы: выбор, совесть, перемены и семья. Именно поэтому эти авторы остаются понятными читателям разных возрастов и стран.
</a:t>
            </a:r>
            <a:endParaRPr lang="en-US" sz="1400" dirty="0"/>
          </a:p>
        </p:txBody>
      </p:sp>
      <p:sp>
        <p:nvSpPr>
          <p:cNvPr id="7" name="Text 3"/>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16</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12025" y="1261696"/>
            <a:ext cx="335400" cy="29813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12025" y="2994478"/>
            <a:ext cx="335400" cy="26832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926038" y="1276603"/>
            <a:ext cx="335400" cy="26832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4926038" y="2979571"/>
            <a:ext cx="335400" cy="298133"/>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sp>
        <p:nvSpPr>
          <p:cNvPr id="15" name="Text 0"/>
          <p:cNvSpPr txBox="1"/>
          <p:nvPr/>
        </p:nvSpPr>
        <p:spPr>
          <a:xfrm>
            <a:off x="436875" y="1930500"/>
            <a:ext cx="3846900" cy="6804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Сказки и стихотворения Пушкина подходят для первого знакомства с классикой. В них есть ясный сюжет, красивые образы и понятный язык, который помогает читать без лишнего напряжения.
</a:t>
            </a:r>
            <a:endParaRPr lang="en-US" sz="1100" dirty="0"/>
          </a:p>
        </p:txBody>
      </p:sp>
      <p:sp>
        <p:nvSpPr>
          <p:cNvPr id="16" name="Text 1"/>
          <p:cNvSpPr txBox="1"/>
          <p:nvPr/>
        </p:nvSpPr>
        <p:spPr>
          <a:xfrm>
            <a:off x="1136600" y="1226400"/>
            <a:ext cx="3147000" cy="3849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Пушкин
</a:t>
            </a:r>
            <a:endParaRPr lang="en-US" sz="1300" dirty="0"/>
          </a:p>
        </p:txBody>
      </p:sp>
      <p:sp>
        <p:nvSpPr>
          <p:cNvPr id="17" name="Text 2"/>
          <p:cNvSpPr txBox="1"/>
          <p:nvPr/>
        </p:nvSpPr>
        <p:spPr>
          <a:xfrm>
            <a:off x="436875" y="3665371"/>
            <a:ext cx="3846900" cy="6804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Фрагменты из «Отцов и детей» помогают обсудить отношения между поколениями. Подросткам близки вопросы самостоятельности, убеждений и того, как люди спорят из-за будущего и взглядов.
</a:t>
            </a:r>
            <a:endParaRPr lang="en-US" sz="1100" dirty="0"/>
          </a:p>
        </p:txBody>
      </p:sp>
      <p:sp>
        <p:nvSpPr>
          <p:cNvPr id="18" name="Text 3"/>
          <p:cNvSpPr txBox="1"/>
          <p:nvPr/>
        </p:nvSpPr>
        <p:spPr>
          <a:xfrm>
            <a:off x="1136600" y="2944275"/>
            <a:ext cx="3147000" cy="3849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Тургенев
</a:t>
            </a:r>
            <a:endParaRPr lang="en-US" sz="1300" dirty="0"/>
          </a:p>
        </p:txBody>
      </p:sp>
      <p:sp>
        <p:nvSpPr>
          <p:cNvPr id="19" name="Text 4"/>
          <p:cNvSpPr txBox="1"/>
          <p:nvPr/>
        </p:nvSpPr>
        <p:spPr>
          <a:xfrm>
            <a:off x="4837650" y="1930500"/>
            <a:ext cx="3873300" cy="6804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Короткие рассказы Чехова удобно читать в школе. Они небольшие по объёму, но показывают характеры героев, смешные и грустные моменты, а также важные разговоры о жизни.
</a:t>
            </a:r>
            <a:endParaRPr lang="en-US" sz="1100" dirty="0"/>
          </a:p>
        </p:txBody>
      </p:sp>
      <p:sp>
        <p:nvSpPr>
          <p:cNvPr id="20" name="Text 5"/>
          <p:cNvSpPr txBox="1"/>
          <p:nvPr/>
        </p:nvSpPr>
        <p:spPr>
          <a:xfrm>
            <a:off x="5550724" y="1226400"/>
            <a:ext cx="3147000" cy="3849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Чехов
</a:t>
            </a:r>
            <a:endParaRPr lang="en-US" sz="1300" dirty="0"/>
          </a:p>
        </p:txBody>
      </p:sp>
      <p:sp>
        <p:nvSpPr>
          <p:cNvPr id="21" name="Text 6"/>
          <p:cNvSpPr txBox="1"/>
          <p:nvPr/>
        </p:nvSpPr>
        <p:spPr>
          <a:xfrm>
            <a:off x="4837650" y="3665372"/>
            <a:ext cx="3873300" cy="6804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Сокращённые версии произведений Булгакова знакомят с яркой фантазией и необычными героями. Такие тексты увлекают сюжетом и при этом учат замечать серьёзные вопросы о добре и ответственности.
</a:t>
            </a:r>
            <a:endParaRPr lang="en-US" sz="1100" dirty="0"/>
          </a:p>
        </p:txBody>
      </p:sp>
      <p:sp>
        <p:nvSpPr>
          <p:cNvPr id="22" name="Text 7"/>
          <p:cNvSpPr txBox="1"/>
          <p:nvPr/>
        </p:nvSpPr>
        <p:spPr>
          <a:xfrm>
            <a:off x="5550724" y="2944275"/>
            <a:ext cx="3147000" cy="384900"/>
          </a:xfrm>
          <a:prstGeom prst="rect">
            <a:avLst/>
          </a:prstGeom>
          <a:noFill/>
          <a:ln/>
        </p:spPr>
        <p:txBody>
          <a:bodyPr wrap="square" lIns="0" tIns="0" rIns="0" bIns="0" rtlCol="0" anchor="ctr"/>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Булгаков
</a:t>
            </a:r>
            <a:endParaRPr lang="en-US" sz="1300" dirty="0"/>
          </a:p>
        </p:txBody>
      </p:sp>
      <p:sp>
        <p:nvSpPr>
          <p:cNvPr id="23" name="Text 8"/>
          <p:cNvSpPr txBox="1"/>
          <p:nvPr/>
        </p:nvSpPr>
        <p:spPr>
          <a:xfrm>
            <a:off x="14075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17</a:t>
            </a:r>
            <a:endParaRPr lang="en-US" sz="1100" dirty="0"/>
          </a:p>
        </p:txBody>
      </p:sp>
      <p:sp>
        <p:nvSpPr>
          <p:cNvPr id="24" name="Text 9"/>
          <p:cNvSpPr txBox="1"/>
          <p:nvPr/>
        </p:nvSpPr>
        <p:spPr>
          <a:xfrm>
            <a:off x="436875" y="404025"/>
            <a:ext cx="8449200" cy="384900"/>
          </a:xfrm>
          <a:prstGeom prst="rect">
            <a:avLst/>
          </a:prstGeom>
          <a:noFill/>
          <a:ln/>
        </p:spPr>
        <p:txBody>
          <a:bodyPr wrap="square" lIns="0" tIns="0" rIns="0" bIns="0" rtlCol="0" anchor="ctr"/>
          <a:lstStyle/>
          <a:p>
            <a:pPr algn="l" indent="0" marL="0">
              <a:lnSpc>
                <a:spcPct val="120000"/>
              </a:lnSpc>
              <a:buNone/>
            </a:pPr>
            <a:r>
              <a:rPr lang="en-US" sz="2500" b="1" dirty="0">
                <a:solidFill>
                  <a:srgbClr val="000000"/>
                </a:solidFill>
                <a:latin typeface="Arial" pitchFamily="34" charset="0"/>
                <a:ea typeface="Arial" pitchFamily="34" charset="-122"/>
                <a:cs typeface="Arial" pitchFamily="34" charset="-120"/>
              </a:rPr>
              <a:t>Книги, подходящие для подросткового чтения
</a:t>
            </a:r>
            <a:endParaRPr lang="en-US" sz="2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A6BFA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03750" y="767025"/>
            <a:ext cx="3316200" cy="2092800"/>
          </a:xfrm>
          <a:prstGeom prst="rect">
            <a:avLst/>
          </a:prstGeom>
          <a:noFill/>
          <a:ln/>
        </p:spPr>
        <p:txBody>
          <a:bodyPr wrap="square" lIns="0" tIns="0" rIns="0" bIns="0" rtlCol="0" anchor="t"/>
          <a:lstStyle/>
          <a:p>
            <a:pPr algn="l" indent="0" marL="0">
              <a:lnSpc>
                <a:spcPct val="100000"/>
              </a:lnSpc>
              <a:buNone/>
            </a:pPr>
            <a:r>
              <a:rPr lang="en-US" sz="2500" b="1" dirty="0">
                <a:solidFill>
                  <a:srgbClr val="FFFFFF"/>
                </a:solidFill>
                <a:latin typeface="Arial" pitchFamily="34" charset="0"/>
                <a:ea typeface="Arial" pitchFamily="34" charset="-122"/>
                <a:cs typeface="Arial" pitchFamily="34" charset="-120"/>
              </a:rPr>
              <a:t>Что объединяет самых известных русских авторов
</a:t>
            </a:r>
            <a:endParaRPr lang="en-US" sz="2500" dirty="0"/>
          </a:p>
        </p:txBody>
      </p:sp>
      <p:sp>
        <p:nvSpPr>
          <p:cNvPr id="7" name="Text 1"/>
          <p:cNvSpPr txBox="1"/>
          <p:nvPr/>
        </p:nvSpPr>
        <p:spPr>
          <a:xfrm>
            <a:off x="140750" y="4706150"/>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18</a:t>
            </a:r>
            <a:endParaRPr lang="en-US" sz="1100" dirty="0"/>
          </a:p>
        </p:txBody>
      </p:sp>
      <p:sp>
        <p:nvSpPr>
          <p:cNvPr id="8" name="Text 2"/>
          <p:cNvSpPr txBox="1"/>
          <p:nvPr/>
        </p:nvSpPr>
        <p:spPr>
          <a:xfrm>
            <a:off x="4267219" y="767040"/>
            <a:ext cx="2202721" cy="1547705"/>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Сильные человеческие темы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Русских классиков объединяет внимание к совести, любви, долгу и достоинству. Они пишут о том, с чем сталкивается каждый человек, поэтому их книги остаются понятными и сегодня.
</a:t>
            </a:r>
            <a:endParaRPr lang="en-US" sz="1300" dirty="0"/>
          </a:p>
        </p:txBody>
      </p:sp>
      <p:sp>
        <p:nvSpPr>
          <p:cNvPr id="9" name="Text 3"/>
          <p:cNvSpPr txBox="1"/>
          <p:nvPr/>
        </p:nvSpPr>
        <p:spPr>
          <a:xfrm>
            <a:off x="4267219" y="2648285"/>
            <a:ext cx="2202721" cy="1547705"/>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Живые герои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 Пушкина, Толстого, Достоевского, Чехова и Гоголя персонажи не выглядят одинаковыми. Каждый герой говорит, думает и ошибается по-своему, поэтому читатель легко запоминает их.
</a:t>
            </a:r>
            <a:endParaRPr lang="en-US" sz="1300" dirty="0"/>
          </a:p>
        </p:txBody>
      </p:sp>
      <p:sp>
        <p:nvSpPr>
          <p:cNvPr id="10" name="Text 4"/>
          <p:cNvSpPr txBox="1"/>
          <p:nvPr/>
        </p:nvSpPr>
        <p:spPr>
          <a:xfrm>
            <a:off x="6588144" y="767040"/>
            <a:ext cx="2202721" cy="1547705"/>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Точный и выразительный язык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Эти авторы умели выбирать слова очень точно. Их стиль помогает не только понять сюжет, но и почувствовать настроение сцены, характер героя и скрытый смысл происходящего.
</a:t>
            </a:r>
            <a:endParaRPr lang="en-US" sz="1300" dirty="0"/>
          </a:p>
        </p:txBody>
      </p:sp>
      <p:sp>
        <p:nvSpPr>
          <p:cNvPr id="11" name="Text 5"/>
          <p:cNvSpPr txBox="1"/>
          <p:nvPr/>
        </p:nvSpPr>
        <p:spPr>
          <a:xfrm>
            <a:off x="6588144" y="2648285"/>
            <a:ext cx="2202721" cy="1547705"/>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Долгая жизнь книг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Произведения русских писателей читают, переводят и обсуждают уже много десятилетий. Это показывает, что настоящая литература не стареет, если в ней есть важные мысли и сильные образы.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01115" y="517000"/>
            <a:ext cx="4893520" cy="3621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65300" y="4772455"/>
            <a:ext cx="449700" cy="74640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
        <p:nvSpPr>
          <p:cNvPr id="5" name="Text 1"/>
          <p:cNvSpPr txBox="1"/>
          <p:nvPr/>
        </p:nvSpPr>
        <p:spPr>
          <a:xfrm>
            <a:off x="4100775" y="4274962"/>
            <a:ext cx="4814700" cy="307800"/>
          </a:xfrm>
          <a:prstGeom prst="rect">
            <a:avLst/>
          </a:prstGeom>
          <a:noFill/>
          <a:ln/>
        </p:spPr>
        <p:txBody>
          <a:bodyPr wrap="square" lIns="0" tIns="0" rIns="0" bIns="0" rtlCol="0" anchor="t"/>
          <a:lstStyle/>
          <a:p>
            <a:pPr algn="r" indent="0" marL="0">
              <a:lnSpc>
                <a:spcPct val="100000"/>
              </a:lnSpc>
              <a:buNone/>
            </a:pPr>
            <a:r>
              <a:rPr lang="en-US" sz="800" i="1" dirty="0">
                <a:solidFill>
                  <a:srgbClr val="000000"/>
                </a:solidFill>
                <a:latin typeface="Arial" pitchFamily="34" charset="0"/>
                <a:ea typeface="Arial" pitchFamily="34" charset="-122"/>
                <a:cs typeface="Arial" pitchFamily="34" charset="-120"/>
              </a:rPr>
              <a:t>Обобщение культурных факторов; качественная оценка без статистического измерения
</a:t>
            </a:r>
            <a:endParaRPr lang="en-US" sz="800" dirty="0"/>
          </a:p>
        </p:txBody>
      </p:sp>
      <p:sp>
        <p:nvSpPr>
          <p:cNvPr id="6" name="Text 2"/>
          <p:cNvSpPr txBox="1"/>
          <p:nvPr/>
        </p:nvSpPr>
        <p:spPr>
          <a:xfrm>
            <a:off x="158750" y="517050"/>
            <a:ext cx="3571200" cy="3621300"/>
          </a:xfrm>
          <a:prstGeom prst="rect">
            <a:avLst/>
          </a:prstGeom>
          <a:noFill/>
          <a:ln/>
        </p:spPr>
        <p:txBody>
          <a:bodyPr wrap="square" lIns="0" tIns="0" rIns="0" bIns="0" rtlCol="0" anchor="ctr"/>
          <a:lstStyle/>
          <a:p>
            <a:pPr algn="l" indent="0" marL="0">
              <a:lnSpc>
                <a:spcPct val="120000"/>
              </a:lnSpc>
              <a:buNone/>
            </a:pPr>
            <a:r>
              <a:rPr lang="en-US" sz="1800" b="1" dirty="0">
                <a:solidFill>
                  <a:srgbClr val="A6BFA5"/>
                </a:solidFill>
                <a:latin typeface="Arial" pitchFamily="34" charset="0"/>
                <a:ea typeface="Arial" pitchFamily="34" charset="-122"/>
                <a:cs typeface="Arial" pitchFamily="34" charset="-120"/>
              </a:rPr>
              <a:t>Почему русские писатели остаются известными сегодня
</a:t>
            </a:r>
            <a:pPr algn="l" indent="0" marL="0">
              <a:lnSpc>
                <a:spcPct val="120000"/>
              </a:lnSpc>
              <a:buNone/>
            </a:pPr>
            <a:r>
              <a:rPr lang="en-US" sz="2000" b="1"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Интерес к классике поддерживают не только книги, но и фильмы, спектакли, уроки литературы и новые переводы, которые делают тексты понятными современному читателю.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1200" dirty="0">
                <a:solidFill>
                  <a:srgbClr val="000000"/>
                </a:solidFill>
                <a:latin typeface="Arial" pitchFamily="34" charset="0"/>
                <a:ea typeface="Arial" pitchFamily="34" charset="-122"/>
                <a:cs typeface="Arial" pitchFamily="34" charset="-120"/>
              </a:rPr>
              <a:t>Самые большие доли связаны с переводами и экранизациями: именно они чаще всего выводят русскую классику за пределы одной страны.
</a:t>
            </a:r>
            <a:endParaRPr lang="en-US" sz="1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A6BFA5"/>
        </a:solidFill>
      </p:bgPr>
    </p:bg>
    <p:spTree>
      <p:nvGrpSpPr>
        <p:cNvPr id="1" name=""/>
        <p:cNvGrpSpPr/>
        <p:nvPr/>
      </p:nvGrpSpPr>
      <p:grpSpPr>
        <a:xfrm>
          <a:off x="0" y="0"/>
          <a:ext cx="0" cy="0"/>
          <a:chOff x="0" y="0"/>
          <a:chExt cx="0" cy="0"/>
        </a:xfrm>
      </p:grpSpPr>
      <p:sp>
        <p:nvSpPr>
          <p:cNvPr id="2" name="Text 0"/>
          <p:cNvSpPr txBox="1"/>
          <p:nvPr/>
        </p:nvSpPr>
        <p:spPr>
          <a:xfrm>
            <a:off x="594375" y="722175"/>
            <a:ext cx="7874100" cy="37488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Русские писатели в мировой литературе
</a:t>
            </a:r>
            <a:pPr algn="l" indent="0" marL="0">
              <a:lnSpc>
                <a:spcPct val="100000"/>
              </a:lnSpc>
              <a:buNone/>
            </a:pPr>
            <a:r>
              <a:rPr lang="en-US" sz="3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Пушкин, Толстой, Достоевский, Чехов, Гоголь, Тургенев, Булгаков и поэты XX века сделали русскую литературу частью мировой культуры. Их книги учат думать, чувствовать и понимать человека.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2026-05-31T09:57:00Z</dcterms:created>
  <dcterms:modified xsi:type="dcterms:W3CDTF">2026-05-31T09:57:00Z</dcterms:modified>
</cp:coreProperties>
</file>