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image" Target="../media/image-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image" Target="../media/image-17-16.png"/><Relationship Id="rId17" Type="http://schemas.openxmlformats.org/officeDocument/2006/relationships/image" Target="../media/image-1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мира и международные организации: как устроен современный мир
</a:t>
            </a:r>
            <a:endParaRPr lang="en-US" sz="3073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регионы мира и международные организации формируют современную глобальную систему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география изучает регионы и международные организации вместе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различаются положением, ресурсами и хозяйством, а международные организации связывают их общими правилами. После Второй мировой войны эта связь стала основой для мира, торговли, безопасности и совместного решения проблем.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подходы к делению мира на регионы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привычный способ районирования основан на материках и позволяет сравнивать Европу, Азию, Африку, Северную Америку, Южную Америку и Океанию как крупные географические единицы.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6440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 только границы суши, но и языки, религии, колониальное прошлое, традиции расселения и общие черты культуры, которые нередко объединяют страны сильнее, чем соседство на карте.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366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критерии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учитывает плотность населения, урбанизацию, транспортную связанность и структуру хозяйства, потому что именно они показывают, насколько территория включена в мировые потоки людей и товаров.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910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регион можно рассматривать по-разному, и это помогает точнее понимать причины неравенства, специализации и различий в темпах развития между странами.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304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мировой экономики используют различия между Севером и Югом, индустриальными и развивающимися странами, а также сопоставляют экспортные модели, уровень доходов и роль в международной торговле.
</a:t>
            </a:r>
            <a:endParaRPr lang="en-US" sz="10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крупных регионов мира по ключевым признакам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что регионы различаются не только масштабом, но и типом экономического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мира различаются по демографии и специализации, поэтому единая карта мира всегда требует сопоставления экономических и социальных показателей.
</a:t>
            </a:r>
            <a:endParaRPr lang="en-US" sz="75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плотность населения, города и интеграция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передвижение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Шенгенское пространство уменьшает пограничные барьеры для поездок и грузопотоков, поэтому многие связи внутри Европы работают почти как внутри одного крупного экономического пространства.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выделяется высокой плотностью населения, давней историей городов и тесной сетью транспортных связей, которые сделали её одной из самых взаимосвязанных частей мира.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и Европейский суд по правам человека сосредоточены на защите прав и свобод, показывая, что европейская интеграция включает не только экономику, но и общие правовые нормы.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27 государств и формирует общий рынок, в котором легче двигаться товарам, капиталу и рабочей силе, чем между разобщёнными национальными экономиками.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 мировой экономике: население, производство, влияние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сочетает крупнейшие рынки труда, экспортные цепочки и центры инноваций, поэтому его влияние выходит далеко за пределы собственных границ.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лидирует по демографическому масштабу и остаётся одним из ключевых узлов мировой индустрии и торговли.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Всемирный банк, оценки за 2023–2024 годы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демографический рост и природные ресурсы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прирост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отличается самым высоким естественным приростом населения среди крупных регионов мира, а её возрастная структура остаётся одной из самых молодых на планете.
</a:t>
            </a:r>
            <a:endParaRPr lang="en-US" sz="1144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богат нефтью, газом, медью, кобальтом, золотом, алмазами и фосфатами, что делает его важным поставщиком сырья для мировой промышленности.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разрыв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сталкиваются с нехваткой дорог, энергосетей, водоснабжения и современных логистических узлов, поэтому богатые ресурсы не всегда превращаются в устойчивый рост.
</a:t>
            </a:r>
            <a:endParaRPr lang="en-US" sz="1028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сохраняются конфликты, слабость институтов и зависимость от внешних рынков, что повышает уязвимость экономики и усложняет долгосрочное планирование.
</a:t>
            </a:r>
            <a:endParaRPr lang="en-US" sz="1065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показывает резкое несоответствие между природным потенциалом и уровнем социально-экономического развития, а значит, её будущее зависит от инвестиций в людей и инфраструктуру.
</a:t>
            </a:r>
            <a:endParaRPr lang="en-US" sz="9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Америка: разные модели регионального развития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удобно сопоставлять деловые центры северной части континента с сельскохозяйственными и ресурсными ландшафтами южной, где экономическая специализация заметно иная.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опирается на высокую производительность труда, сильный сектор услуг, крупные технологические компании и развитые финансовые рынки, задающие темп мировой экономике.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USMCA, МЕРКОСУР и Организация американских государств показывают, что на континенте существуют разные уровни сотрудничества — от торговли до политического взаимодействия.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объединяет индустриальные центры, аграрный экспорт и сырьевые отрасли, но внутри региона заметны большие различия между странами по доходам и структуре хозяйства.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501682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53963"/>
            <a:ext cx="504000" cy="4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25962"/>
            <a:ext cx="504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53963"/>
            <a:ext cx="504000" cy="448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и малые островные государства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Океании ключевую роль играют туризм, рыболовство и морская логистика, а ограниченность ресурсов заставляет опираться на внешнюю помощь и импорт.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жизненно важно бережное отношение к экосистемам, потому что деградация рифов и нехватка пресной воды напрямую угрожают продовольствию, доходам и расселению населения.
</a:t>
            </a:r>
            <a:endParaRPr lang="en-US" sz="978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связанность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состоит из удалённых островов и больших акваторий, поэтому морские маршруты часто важнее сухопутных связей, а стоимость перевозок заметно влияет на жизнь и торговлю.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Новая Зеландия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6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региона обладают более развитой инфраструктурой и диверсифицированной экономикой, но тоже зависят от внешних рынков и связей с соседними странами.
</a:t>
            </a:r>
            <a:endParaRPr lang="en-US" sz="676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 климату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островные государства особенно сильно страдают от подъёма уровня моря, штормов, засух и разрушения коралловых рифов, от которых зависит рыболовство и туризм.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общей проблемы к международной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государства проходят путь от идеи сотрудничества к устойчивым институтам.
</a:t>
            </a:r>
            <a:endParaRPr lang="en-US" sz="2135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2299" y="2965621"/>
            <a:ext cx="2805113" cy="167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Наций: главная универсальная организация мира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9644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ООН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была создана в 1945 году как ответ на разрушения Второй мировой войны. Её главная идея — предотвратить новые глобальные конфликты и обеспечить площадку для диалога государств.
</a:t>
            </a:r>
            <a:endParaRPr lang="en-US" sz="997" dirty="0"/>
          </a:p>
        </p:txBody>
      </p:sp>
      <p:sp>
        <p:nvSpPr>
          <p:cNvPr id="14" name="Text 3"/>
          <p:cNvSpPr txBox="1"/>
          <p:nvPr/>
        </p:nvSpPr>
        <p:spPr>
          <a:xfrm>
            <a:off x="3414398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Ассамблея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Генеральной Ассамблее представлены все 193 государства-члена. Здесь обсуждают ключевые международные вопросы, принимают резолюции и формируют общие ориентиры сотрудничества, хотя решения Ассамблеи носят рекомендательный характер.
</a:t>
            </a:r>
            <a:endParaRPr lang="en-US" sz="1001" dirty="0"/>
          </a:p>
        </p:txBody>
      </p:sp>
      <p:sp>
        <p:nvSpPr>
          <p:cNvPr id="15" name="Text 4"/>
          <p:cNvSpPr txBox="1"/>
          <p:nvPr/>
        </p:nvSpPr>
        <p:spPr>
          <a:xfrm>
            <a:off x="622557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Безопасности отвечает за поддержание международного мира и безопасности. Он может вводить санкции, направлять миротворческие миссии и рассматривать ситуации, которые угрожают стабильности целых регионов.
</a:t>
            </a:r>
            <a:endParaRPr lang="en-US" sz="997" dirty="0"/>
          </a:p>
        </p:txBody>
      </p:sp>
      <p:sp>
        <p:nvSpPr>
          <p:cNvPr id="16" name="Text 5"/>
          <p:cNvSpPr txBox="1"/>
          <p:nvPr/>
        </p:nvSpPr>
        <p:spPr>
          <a:xfrm>
            <a:off x="596446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Секретариат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суд рассматривает споры между государствами, а Секретариат обеспечивает повседневную работу организации. Вместе они поддерживают правовой и организационный механизм, на котором держится деятельность ООН.
</a:t>
            </a:r>
            <a:endParaRPr lang="en-US" sz="997" dirty="0"/>
          </a:p>
        </p:txBody>
      </p:sp>
      <p:sp>
        <p:nvSpPr>
          <p:cNvPr id="17" name="Text 6"/>
          <p:cNvSpPr txBox="1"/>
          <p:nvPr/>
        </p:nvSpPr>
        <p:spPr>
          <a:xfrm>
            <a:off x="6225576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координирует гуманитарную помощь, защищает права человека, продвигает международное право и развивает сотрудничество в экономике, экологии и социальной сфере. Именно поэтому её называют универсальной организацией мирового масштаба.
</a:t>
            </a:r>
            <a:endParaRPr lang="en-US" sz="8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46708"/>
            <a:ext cx="504000" cy="4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294" y="1946708"/>
            <a:ext cx="504000" cy="4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516" y="1969108"/>
            <a:ext cx="504000" cy="40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05474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05474"/>
            <a:ext cx="720000" cy="7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учреждения ООН и их задачи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
</a:t>
            </a:r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поддерживает образование, науку и культуру, а также координирует охрану объектов всемирного наследия. Её работа помогает сохранять культурное разнообразие и развивать международный обмен знаниями.
</a:t>
            </a:r>
            <a:endParaRPr lang="en-US" sz="783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организует сотрудничество государств в сфере здравоохранения, помогает в борьбе с эпидемиями и разрабатывает международные рекомендации по защите здоровья населения и укреплению санитарной безопасности.
</a:t>
            </a:r>
            <a:endParaRPr lang="en-US" sz="763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ЮНИСЕФ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ЮНИСЕФ сосредоточен на защите прав и интересов детей. Организация поддерживает программы вакцинации, образования, питания и помощи детям, оказавшимся в трудной жизненной ситуации.
</a:t>
            </a:r>
            <a:endParaRPr lang="en-US" sz="786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МАГАТЭ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МАГАТЭ следит за мирным использованием атомной энергии и ядерной безопасностью. Организация помогает государствам применять ядерные технологии без угрозы для людей, окружающей среды и международной стабильности.
</a:t>
            </a:r>
            <a:endParaRPr lang="en-US" sz="809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 занимается вопросами продовольственной безопасности, развития сельского хозяйства и рационального использования природных ресурсов. Её деятельность особенно важна для стран, где сохраняется риск голода.
</a:t>
            </a:r>
            <a:endParaRPr lang="en-US" sz="809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региональные организации мира и их 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объединения различаются по глубине интеграции и набору задач: от общего рынка и наднациональных механизмов до координации безопасности и политического диалога.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интеграции, тем шире полномочия объединения; при этом все структуры стремятся усилить стабильность, связанность и взаимную выгоду стран-участниц.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функциям региональных организаций на основе их официальных документов и уставов.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как наиболее глубокая форма интеграции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страны с общими правилами торговли, конкуренции и движения товаров, услуг, капитала и людей. Это снижает барьеры между государствами и делает экономику региона более взаимосвязанной.
</a:t>
            </a:r>
            <a:endParaRPr lang="en-US" sz="905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Наднациональные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 ЕС принимают не только правительства, но и общие институты. Европейский парламент избирается гражданами, Еврокомиссия предлагает законодательные инициативы, а Совет ЕС координирует позиции государств.
</a:t>
            </a:r>
            <a:endParaRPr lang="en-US" sz="863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валюта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используют 20 стран, что упрощает расчёты, уменьшает валютные риски и делает внутреннюю торговлю более предсказуемой. Общая денежная система усиливает экономическую связанность участников союза.
</a:t>
            </a:r>
            <a:endParaRPr lang="en-US" sz="916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демонстрирует, что региональная интеграция может выходить далеко за рамки торговли. Объединение влияет на внешнюю политику, стандарты жизни, экологические нормы и повседневную мобильность миллионов людей.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и динамика Юго-Восточной Азии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связей внутри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АСЕАН расширяются взаимная торговля, инвестиции и туристические потоки. Это укрепляет экономические связи, хотя уровень интеграции остаётся более мягким, чем в Европейском союзе.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объединяет 10 стран и строит взаимодействие на консенсусе, невмешательстве и постепенности. Такой подход позволяет сохранять политическую гибкость и учитывать различия между участниками региона.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сочетает высокие темпы роста, молодое население и выгодное географическое положение. Именно поэтому АСЕАН всё заметнее влияет на мировую промышленность, транспорт и международную торговлю.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роль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стала важной производственной площадкой мира. Здесь размещены предприятия электроники, одежды, бытовой техники и логистические узлы, связывающие азиатские рынки с глобальными цепочками поставок.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34" y="1611696"/>
            <a:ext cx="4412288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организации и их штаб-квартиры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таблице показаны примеры организаций, их штаб-квартиры и основные направления деятельности.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Штаб-квартиры часто расположены в крупнейших дипломатических центрах, а функции организаций отражают ключевые сферы международного взаимодействия — от безопасности до торговли.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организаций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541682"/>
            <a:ext cx="90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76362"/>
            <a:ext cx="504000" cy="40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проблемы, требующие международной координации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могут нарушать работу банков, транспорта и государственных служб. Для противодействия нужны общие правила цифровой безопасности, международное сотрудничество и обмен технологической информацией.
</a:t>
            </a:r>
            <a:endParaRPr lang="en-US" sz="885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дефицит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 и продовольственная нестабильность требуют миротворческих миссий, гуманитарной помощи и переговоров. Ни одна страна не решает такие кризисы в одиночку, поэтому растёт значение коллективных решений.
</a:t>
            </a:r>
            <a:endParaRPr lang="en-US" sz="885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затрагивает все страны, независимо от уровня развития. Для снижения рисков нужны международные соглашения по сокращению выбросов, адаптации к засухам, наводнениям и экстремальной погоде.
</a:t>
            </a:r>
            <a:endParaRPr lang="en-US" sz="629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миграция связана с поиском работы, безопасностью и качеством жизни. Государствам приходится согласовывать правила въезда, защиты прав мигрантов и распределения гуманитарной нагрузки.
</a:t>
            </a:r>
            <a:endParaRPr lang="en-US" sz="629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распространяются быстрее государственных границ, поэтому особенно важны совместный мониторинг, обмен данными, вакцинация и координация действий между системами здравоохранения разных стран.
</a:t>
            </a:r>
            <a:endParaRPr lang="en-US" sz="63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регион влияет на участие страны в мировой экономике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различия: одни регионы сильнее включены в высокотехнологичные и сервисные цепочки, другие чаще опираются на сырьевой и аграрный экспорт.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развития региона напрямую связан с качеством экономической специализации: чем выше урбанизация и доля услуг, тем заметнее участие в глобальных рынках.
</a:t>
            </a:r>
            <a:endParaRPr lang="en-US" sz="78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на основе общих тенденций мировой экономики по данным Всемирного банка и ООН.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2299" y="2965621"/>
            <a:ext cx="2805113" cy="167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системе регионов мира и международных объединений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9644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сразу в двух частях света, поэтому её обычно рассматривают как евразийскую державу. Такое положение связывает её с европейским и азиатским экономическими пространствами.
</a:t>
            </a:r>
            <a:endParaRPr lang="en-US" sz="997" dirty="0"/>
          </a:p>
        </p:txBody>
      </p:sp>
      <p:sp>
        <p:nvSpPr>
          <p:cNvPr id="14" name="Text 3"/>
          <p:cNvSpPr txBox="1"/>
          <p:nvPr/>
        </p:nvSpPr>
        <p:spPr>
          <a:xfrm>
            <a:off x="3414398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и территориальный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4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территория, разнообразие природных зон и богатая ресурсная база делают Россию важным участником региональных и глобальных процессов. Эти особенности определяют транспорт, энергетику и размещение хозяйства.
</a:t>
            </a:r>
            <a:endParaRPr lang="en-US" sz="964" dirty="0"/>
          </a:p>
        </p:txBody>
      </p:sp>
      <p:sp>
        <p:nvSpPr>
          <p:cNvPr id="15" name="Text 4"/>
          <p:cNvSpPr txBox="1"/>
          <p:nvPr/>
        </p:nvSpPr>
        <p:spPr>
          <a:xfrm>
            <a:off x="622557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организациях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 ООН, ШОС, БРИКС, СНГ и ЕАЭС. Это показывает многовекторность её внешнеполитических и экономических связей и позволяет участвовать в разных форматах международного диалога.
</a:t>
            </a:r>
            <a:endParaRPr lang="en-US" sz="997" dirty="0"/>
          </a:p>
        </p:txBody>
      </p:sp>
      <p:sp>
        <p:nvSpPr>
          <p:cNvPr id="16" name="Text 5"/>
          <p:cNvSpPr txBox="1"/>
          <p:nvPr/>
        </p:nvSpPr>
        <p:spPr>
          <a:xfrm>
            <a:off x="596446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Евразийская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 рамках евразийских объединений влияет на торговлю, перевозки, энергетические проекты и гуманитарные контакты. Для соседних государств это создаёт дополнительные возможности для взаимосвязанного развития.
</a:t>
            </a:r>
            <a:endParaRPr lang="en-US" sz="943" dirty="0"/>
          </a:p>
        </p:txBody>
      </p:sp>
      <p:sp>
        <p:nvSpPr>
          <p:cNvPr id="17" name="Text 6"/>
          <p:cNvSpPr txBox="1"/>
          <p:nvPr/>
        </p:nvSpPr>
        <p:spPr>
          <a:xfrm>
            <a:off x="6225576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России между Европой и Азией делает её заметным участником обсуждения безопасности, инфраструктуры и межрегиональной кооперации. Поэтому её значение выходит далеко за рамки одного региона.
</a:t>
            </a:r>
            <a:endParaRPr lang="en-US" sz="9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мира разные, но связаны общей системой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состоит из регионов с разными ресурсами, населением и моделями развития, однако их будущее определяется сотрудничеством, общими правилами и ответственностью за решение глобальных задач.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2026-06-02T23:51:15Z</dcterms:created>
  <dcterms:modified xsi:type="dcterms:W3CDTF">2026-06-02T23:51:15Z</dcterms:modified>
</cp:coreProperties>
</file>